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16"/>
  </p:notesMasterIdLst>
  <p:sldIdLst>
    <p:sldId id="256" r:id="rId2"/>
    <p:sldId id="310" r:id="rId3"/>
    <p:sldId id="394" r:id="rId4"/>
    <p:sldId id="395" r:id="rId5"/>
    <p:sldId id="417" r:id="rId6"/>
    <p:sldId id="711" r:id="rId7"/>
    <p:sldId id="712" r:id="rId8"/>
    <p:sldId id="708" r:id="rId9"/>
    <p:sldId id="709" r:id="rId10"/>
    <p:sldId id="710" r:id="rId11"/>
    <p:sldId id="715" r:id="rId12"/>
    <p:sldId id="714" r:id="rId13"/>
    <p:sldId id="716" r:id="rId14"/>
    <p:sldId id="707" r:id="rId15"/>
  </p:sldIdLst>
  <p:sldSz cx="12192000" cy="6858000"/>
  <p:notesSz cx="6858000" cy="9144000"/>
  <p:embeddedFontLst>
    <p:embeddedFont>
      <p:font typeface="Lato" panose="020B0600000101010101" charset="-127"/>
      <p:regular r:id="rId17"/>
      <p:bold r:id="rId18"/>
      <p:italic r:id="rId19"/>
      <p:boldItalic r:id="rId20"/>
    </p:embeddedFont>
    <p:embeddedFont>
      <p:font typeface="Bahnschrift SemiLight SemiConde" panose="020B0502040204020203" pitchFamily="34" charset="0"/>
      <p:regular r:id="rId21"/>
    </p:embeddedFont>
    <p:embeddedFont>
      <p:font typeface="Book Antiqua" panose="02040602050305030304" pitchFamily="18" charset="0"/>
      <p:regular r:id="rId22"/>
      <p:bold r:id="rId23"/>
      <p:italic r:id="rId24"/>
      <p:boldItalic r:id="rId25"/>
    </p:embeddedFont>
    <p:embeddedFont>
      <p:font typeface="Britannic Bold" panose="020B0903060703020204" pitchFamily="34" charset="0"/>
      <p:regular r:id="rId26"/>
    </p:embeddedFont>
    <p:embeddedFont>
      <p:font typeface="Cambria Math" panose="02040503050406030204" pitchFamily="18" charset="0"/>
      <p:regular r:id="rId27"/>
    </p:embeddedFont>
    <p:embeddedFont>
      <p:font typeface="Gazpacho Black" panose="020B0600000101010101" charset="0"/>
      <p:bold r:id="rId28"/>
    </p:embeddedFont>
    <p:embeddedFont>
      <p:font typeface="Playfair Display Black" panose="020B0600000101010101" charset="0"/>
      <p:bold r:id="rId29"/>
      <p:boldItalic r:id="rId30"/>
    </p:embeddedFont>
    <p:embeddedFont>
      <p:font typeface="맑은 고딕" panose="020B0503020000020004" pitchFamily="50" charset="-127"/>
      <p:regular r:id="rId31"/>
      <p:bold r:id="rId32"/>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F789"/>
    <a:srgbClr val="B780E0"/>
    <a:srgbClr val="CC66FF"/>
    <a:srgbClr val="0B7CD4"/>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8" autoAdjust="0"/>
    <p:restoredTop sz="89868" autoAdjust="0"/>
  </p:normalViewPr>
  <p:slideViewPr>
    <p:cSldViewPr snapToGrid="0">
      <p:cViewPr varScale="1">
        <p:scale>
          <a:sx n="179" d="100"/>
          <a:sy n="179" d="100"/>
        </p:scale>
        <p:origin x="816" y="1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Users\user\Desktop\ALOOD\result\nsml_AL_resul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user\Desktop\ALOOD\result\nsml_AL_resul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50705409160555"/>
          <c:y val="6.6906739093890222E-2"/>
          <c:w val="0.83784304210432536"/>
          <c:h val="0.80042538701262134"/>
        </c:manualLayout>
      </c:layout>
      <c:lineChart>
        <c:grouping val="standard"/>
        <c:varyColors val="0"/>
        <c:ser>
          <c:idx val="0"/>
          <c:order val="0"/>
          <c:tx>
            <c:v>Random w/ OSN</c:v>
          </c:tx>
          <c:spPr>
            <a:ln w="25400" cap="flat" cmpd="sng" algn="ctr">
              <a:solidFill>
                <a:schemeClr val="tx1"/>
              </a:solidFill>
              <a:prstDash val="dash"/>
              <a:miter lim="800000"/>
            </a:ln>
            <a:effectLst/>
          </c:spPr>
          <c:marker>
            <c:symbol val="none"/>
          </c:marker>
          <c:val>
            <c:numRef>
              <c:f>'CIFAR10_50%'!$AY$33:$AY$42</c:f>
              <c:numCache>
                <c:formatCode>0.00</c:formatCode>
                <c:ptCount val="10"/>
                <c:pt idx="0">
                  <c:v>0.5</c:v>
                </c:pt>
                <c:pt idx="1">
                  <c:v>0.5</c:v>
                </c:pt>
                <c:pt idx="2">
                  <c:v>0.5</c:v>
                </c:pt>
                <c:pt idx="3">
                  <c:v>0.5</c:v>
                </c:pt>
                <c:pt idx="4">
                  <c:v>0.5</c:v>
                </c:pt>
                <c:pt idx="5">
                  <c:v>0.5</c:v>
                </c:pt>
                <c:pt idx="6">
                  <c:v>0.5</c:v>
                </c:pt>
                <c:pt idx="7">
                  <c:v>0.5</c:v>
                </c:pt>
                <c:pt idx="8">
                  <c:v>0.5</c:v>
                </c:pt>
                <c:pt idx="9">
                  <c:v>0.5</c:v>
                </c:pt>
              </c:numCache>
            </c:numRef>
          </c:val>
          <c:smooth val="0"/>
          <c:extLst>
            <c:ext xmlns:c16="http://schemas.microsoft.com/office/drawing/2014/chart" uri="{C3380CC4-5D6E-409C-BE32-E72D297353CC}">
              <c16:uniqueId val="{00000000-535A-41F7-8E4E-FAC25F96BCAF}"/>
            </c:ext>
          </c:extLst>
        </c:ser>
        <c:ser>
          <c:idx val="1"/>
          <c:order val="1"/>
          <c:tx>
            <c:v>Uncertainty w/ OSN</c:v>
          </c:tx>
          <c:spPr>
            <a:ln w="25400" cap="flat" cmpd="sng" algn="ctr">
              <a:solidFill>
                <a:srgbClr val="71AD47"/>
              </a:solidFill>
              <a:miter lim="800000"/>
            </a:ln>
            <a:effectLst/>
          </c:spPr>
          <c:marker>
            <c:symbol val="square"/>
            <c:size val="8"/>
            <c:spPr>
              <a:noFill/>
              <a:ln w="19050" cap="flat" cmpd="sng" algn="ctr">
                <a:solidFill>
                  <a:srgbClr val="71AD47"/>
                </a:solidFill>
                <a:round/>
              </a:ln>
              <a:effectLst/>
            </c:spPr>
          </c:marker>
          <c:val>
            <c:numRef>
              <c:f>'CIFAR10_50%'!$AZ$33:$AZ$42</c:f>
              <c:numCache>
                <c:formatCode>0.00</c:formatCode>
                <c:ptCount val="10"/>
                <c:pt idx="0">
                  <c:v>0.61699999999999999</c:v>
                </c:pt>
                <c:pt idx="1">
                  <c:v>0.64175000000000004</c:v>
                </c:pt>
                <c:pt idx="2">
                  <c:v>0.66225000000000001</c:v>
                </c:pt>
                <c:pt idx="3">
                  <c:v>0.64924999999999999</c:v>
                </c:pt>
                <c:pt idx="4">
                  <c:v>0.68300000000000005</c:v>
                </c:pt>
                <c:pt idx="5">
                  <c:v>0.69725000000000004</c:v>
                </c:pt>
                <c:pt idx="6">
                  <c:v>0.73</c:v>
                </c:pt>
                <c:pt idx="7">
                  <c:v>0.76</c:v>
                </c:pt>
                <c:pt idx="8">
                  <c:v>0.79</c:v>
                </c:pt>
                <c:pt idx="9">
                  <c:v>0.84</c:v>
                </c:pt>
              </c:numCache>
            </c:numRef>
          </c:val>
          <c:smooth val="0"/>
          <c:extLst>
            <c:ext xmlns:c16="http://schemas.microsoft.com/office/drawing/2014/chart" uri="{C3380CC4-5D6E-409C-BE32-E72D297353CC}">
              <c16:uniqueId val="{00000001-535A-41F7-8E4E-FAC25F96BCAF}"/>
            </c:ext>
          </c:extLst>
        </c:ser>
        <c:ser>
          <c:idx val="2"/>
          <c:order val="2"/>
          <c:tx>
            <c:v>Diversity w/ OSN</c:v>
          </c:tx>
          <c:spPr>
            <a:ln w="25400" cap="flat" cmpd="sng" algn="ctr">
              <a:solidFill>
                <a:srgbClr val="006AB9"/>
              </a:solidFill>
              <a:miter lim="800000"/>
            </a:ln>
            <a:effectLst/>
          </c:spPr>
          <c:marker>
            <c:symbol val="triangle"/>
            <c:size val="9"/>
            <c:spPr>
              <a:noFill/>
              <a:ln w="19050" cap="flat" cmpd="sng" algn="ctr">
                <a:solidFill>
                  <a:srgbClr val="006AB9"/>
                </a:solidFill>
                <a:round/>
              </a:ln>
              <a:effectLst/>
            </c:spPr>
          </c:marker>
          <c:val>
            <c:numRef>
              <c:f>'CIFAR10_50%'!$BA$33:$BA$42</c:f>
              <c:numCache>
                <c:formatCode>0.00</c:formatCode>
                <c:ptCount val="10"/>
                <c:pt idx="0">
                  <c:v>0.63060000000000005</c:v>
                </c:pt>
                <c:pt idx="1">
                  <c:v>0.59520000000000006</c:v>
                </c:pt>
                <c:pt idx="2">
                  <c:v>0.53700000000000003</c:v>
                </c:pt>
                <c:pt idx="3">
                  <c:v>0.55520000000000003</c:v>
                </c:pt>
                <c:pt idx="4">
                  <c:v>0.56240000000000001</c:v>
                </c:pt>
                <c:pt idx="5">
                  <c:v>0.61199999999999999</c:v>
                </c:pt>
                <c:pt idx="6">
                  <c:v>0.66459999999999997</c:v>
                </c:pt>
                <c:pt idx="7">
                  <c:v>0.69720000000000004</c:v>
                </c:pt>
                <c:pt idx="8">
                  <c:v>0.70220000000000005</c:v>
                </c:pt>
                <c:pt idx="9">
                  <c:v>0.73180000000000001</c:v>
                </c:pt>
              </c:numCache>
            </c:numRef>
          </c:val>
          <c:smooth val="0"/>
          <c:extLst>
            <c:ext xmlns:c16="http://schemas.microsoft.com/office/drawing/2014/chart" uri="{C3380CC4-5D6E-409C-BE32-E72D297353CC}">
              <c16:uniqueId val="{00000002-535A-41F7-8E4E-FAC25F96BCAF}"/>
            </c:ext>
          </c:extLst>
        </c:ser>
        <c:dLbls>
          <c:showLegendKey val="0"/>
          <c:showVal val="0"/>
          <c:showCatName val="0"/>
          <c:showSerName val="0"/>
          <c:showPercent val="0"/>
          <c:showBubbleSize val="0"/>
        </c:dLbls>
        <c:smooth val="0"/>
        <c:axId val="1000521696"/>
        <c:axId val="1000607552"/>
      </c:lineChart>
      <c:catAx>
        <c:axId val="1000521696"/>
        <c:scaling>
          <c:orientation val="minMax"/>
        </c:scaling>
        <c:delete val="0"/>
        <c:axPos val="b"/>
        <c:majorGridlines>
          <c:spPr>
            <a:ln w="9525" cap="flat" cmpd="sng" algn="ctr">
              <a:solidFill>
                <a:schemeClr val="bg1">
                  <a:lumMod val="85000"/>
                </a:schemeClr>
              </a:solidFill>
              <a:round/>
            </a:ln>
            <a:effectLst/>
          </c:spPr>
        </c:majorGridlines>
        <c:majorTickMark val="none"/>
        <c:minorTickMark val="none"/>
        <c:tickLblPos val="nextTo"/>
        <c:spPr>
          <a:noFill/>
          <a:ln w="3175" cap="flat" cmpd="sng" algn="ctr">
            <a:solidFill>
              <a:schemeClr val="tx1"/>
            </a:solidFill>
            <a:round/>
            <a:tailEnd type="none" w="med" len="lg"/>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mn-cs"/>
              </a:defRPr>
            </a:pPr>
            <a:endParaRPr lang="ko-KR"/>
          </a:p>
        </c:txPr>
        <c:crossAx val="1000607552"/>
        <c:crosses val="autoZero"/>
        <c:auto val="1"/>
        <c:lblAlgn val="ctr"/>
        <c:lblOffset val="100"/>
        <c:noMultiLvlLbl val="0"/>
      </c:catAx>
      <c:valAx>
        <c:axId val="1000607552"/>
        <c:scaling>
          <c:orientation val="minMax"/>
          <c:max val="1"/>
          <c:min val="0"/>
        </c:scaling>
        <c:delete val="0"/>
        <c:axPos val="l"/>
        <c:majorGridlines>
          <c:spPr>
            <a:ln w="9525" cap="flat" cmpd="sng" algn="ctr">
              <a:solidFill>
                <a:schemeClr val="bg1">
                  <a:lumMod val="85000"/>
                </a:schemeClr>
              </a:solidFill>
              <a:round/>
            </a:ln>
            <a:effectLst/>
          </c:spPr>
        </c:majorGridlines>
        <c:numFmt formatCode="0%" sourceLinked="0"/>
        <c:majorTickMark val="none"/>
        <c:minorTickMark val="none"/>
        <c:tickLblPos val="nextTo"/>
        <c:spPr>
          <a:noFill/>
          <a:ln w="3175" cap="flat" cmpd="sng" algn="ctr">
            <a:solidFill>
              <a:schemeClr val="tx1"/>
            </a:solidFill>
            <a:round/>
            <a:tailEnd type="none" w="med" len="lg"/>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mn-cs"/>
              </a:defRPr>
            </a:pPr>
            <a:endParaRPr lang="ko-KR"/>
          </a:p>
        </c:txPr>
        <c:crossAx val="1000521696"/>
        <c:crosses val="autoZero"/>
        <c:crossBetween val="between"/>
        <c:majorUnit val="0.25"/>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v>Random (noisy)</c:v>
          </c:tx>
          <c:spPr>
            <a:ln w="25400" cap="flat" cmpd="sng" algn="ctr">
              <a:solidFill>
                <a:schemeClr val="tx1"/>
              </a:solidFill>
              <a:prstDash val="dash"/>
              <a:miter lim="800000"/>
            </a:ln>
            <a:effectLst/>
          </c:spPr>
          <c:marker>
            <c:symbol val="none"/>
          </c:marker>
          <c:val>
            <c:numRef>
              <c:f>'CIFAR10_50%'!$AY$21:$AY$30</c:f>
              <c:numCache>
                <c:formatCode>0.00</c:formatCode>
                <c:ptCount val="10"/>
                <c:pt idx="0">
                  <c:v>40.474000000000004</c:v>
                </c:pt>
                <c:pt idx="1">
                  <c:v>54.796000000000006</c:v>
                </c:pt>
                <c:pt idx="2">
                  <c:v>65.846000000000004</c:v>
                </c:pt>
                <c:pt idx="3">
                  <c:v>73.036000000000016</c:v>
                </c:pt>
                <c:pt idx="4">
                  <c:v>77.183999999999997</c:v>
                </c:pt>
                <c:pt idx="5">
                  <c:v>79.344000000000008</c:v>
                </c:pt>
                <c:pt idx="6">
                  <c:v>80.849999999999994</c:v>
                </c:pt>
                <c:pt idx="7">
                  <c:v>82.155999999999992</c:v>
                </c:pt>
                <c:pt idx="8">
                  <c:v>83.097999999999999</c:v>
                </c:pt>
                <c:pt idx="9">
                  <c:v>83.622</c:v>
                </c:pt>
              </c:numCache>
            </c:numRef>
          </c:val>
          <c:smooth val="0"/>
          <c:extLst>
            <c:ext xmlns:c16="http://schemas.microsoft.com/office/drawing/2014/chart" uri="{C3380CC4-5D6E-409C-BE32-E72D297353CC}">
              <c16:uniqueId val="{00000000-F01C-4A2D-91DC-7A142E5F301C}"/>
            </c:ext>
          </c:extLst>
        </c:ser>
        <c:ser>
          <c:idx val="3"/>
          <c:order val="1"/>
          <c:tx>
            <c:v>Uncertainty (noisy)</c:v>
          </c:tx>
          <c:spPr>
            <a:ln w="25400" cap="flat" cmpd="sng" algn="ctr">
              <a:solidFill>
                <a:srgbClr val="71AD47"/>
              </a:solidFill>
              <a:miter lim="800000"/>
            </a:ln>
            <a:effectLst/>
          </c:spPr>
          <c:marker>
            <c:symbol val="square"/>
            <c:size val="8"/>
            <c:spPr>
              <a:noFill/>
              <a:ln w="19050" cap="flat" cmpd="sng" algn="ctr">
                <a:solidFill>
                  <a:srgbClr val="71AD47"/>
                </a:solidFill>
                <a:round/>
              </a:ln>
              <a:effectLst/>
            </c:spPr>
          </c:marker>
          <c:val>
            <c:numRef>
              <c:f>'CIFAR10_50%'!$AZ$21:$AZ$30</c:f>
              <c:numCache>
                <c:formatCode>0.00</c:formatCode>
                <c:ptCount val="10"/>
                <c:pt idx="0">
                  <c:v>40.284999999999997</c:v>
                </c:pt>
                <c:pt idx="1">
                  <c:v>51.314999999999998</c:v>
                </c:pt>
                <c:pt idx="2">
                  <c:v>60.41</c:v>
                </c:pt>
                <c:pt idx="3">
                  <c:v>67.667500000000004</c:v>
                </c:pt>
                <c:pt idx="4">
                  <c:v>71.802499999999995</c:v>
                </c:pt>
                <c:pt idx="5">
                  <c:v>74.792500000000004</c:v>
                </c:pt>
                <c:pt idx="6">
                  <c:v>76.872500000000002</c:v>
                </c:pt>
                <c:pt idx="7">
                  <c:v>77.8125</c:v>
                </c:pt>
                <c:pt idx="8">
                  <c:v>78.777500000000003</c:v>
                </c:pt>
                <c:pt idx="9">
                  <c:v>79.557500000000005</c:v>
                </c:pt>
              </c:numCache>
            </c:numRef>
          </c:val>
          <c:smooth val="0"/>
          <c:extLst>
            <c:ext xmlns:c16="http://schemas.microsoft.com/office/drawing/2014/chart" uri="{C3380CC4-5D6E-409C-BE32-E72D297353CC}">
              <c16:uniqueId val="{00000001-F01C-4A2D-91DC-7A142E5F301C}"/>
            </c:ext>
          </c:extLst>
        </c:ser>
        <c:ser>
          <c:idx val="4"/>
          <c:order val="2"/>
          <c:tx>
            <c:v>Diversity (noisy)</c:v>
          </c:tx>
          <c:spPr>
            <a:ln w="25400" cap="flat" cmpd="sng" algn="ctr">
              <a:solidFill>
                <a:srgbClr val="006AB9"/>
              </a:solidFill>
              <a:miter lim="800000"/>
            </a:ln>
            <a:effectLst/>
          </c:spPr>
          <c:marker>
            <c:symbol val="triangle"/>
            <c:size val="9"/>
            <c:spPr>
              <a:noFill/>
              <a:ln w="19050" cap="flat" cmpd="sng" algn="ctr">
                <a:solidFill>
                  <a:srgbClr val="006AB9"/>
                </a:solidFill>
                <a:round/>
              </a:ln>
              <a:effectLst/>
            </c:spPr>
          </c:marker>
          <c:val>
            <c:numRef>
              <c:f>'CIFAR10_50%'!$BA$21:$BA$30</c:f>
              <c:numCache>
                <c:formatCode>0.00</c:formatCode>
                <c:ptCount val="10"/>
                <c:pt idx="0">
                  <c:v>41.172000000000004</c:v>
                </c:pt>
                <c:pt idx="1">
                  <c:v>52.198</c:v>
                </c:pt>
                <c:pt idx="2">
                  <c:v>61.782000000000004</c:v>
                </c:pt>
                <c:pt idx="3">
                  <c:v>69.655999999999992</c:v>
                </c:pt>
                <c:pt idx="4">
                  <c:v>74.154000000000011</c:v>
                </c:pt>
                <c:pt idx="5">
                  <c:v>77.05</c:v>
                </c:pt>
                <c:pt idx="6">
                  <c:v>78.837999999999994</c:v>
                </c:pt>
                <c:pt idx="7">
                  <c:v>80.287999999999997</c:v>
                </c:pt>
                <c:pt idx="8">
                  <c:v>81.178000000000011</c:v>
                </c:pt>
                <c:pt idx="9">
                  <c:v>82.133999999999986</c:v>
                </c:pt>
              </c:numCache>
            </c:numRef>
          </c:val>
          <c:smooth val="0"/>
          <c:extLst>
            <c:ext xmlns:c16="http://schemas.microsoft.com/office/drawing/2014/chart" uri="{C3380CC4-5D6E-409C-BE32-E72D297353CC}">
              <c16:uniqueId val="{00000002-F01C-4A2D-91DC-7A142E5F301C}"/>
            </c:ext>
          </c:extLst>
        </c:ser>
        <c:dLbls>
          <c:showLegendKey val="0"/>
          <c:showVal val="0"/>
          <c:showCatName val="0"/>
          <c:showSerName val="0"/>
          <c:showPercent val="0"/>
          <c:showBubbleSize val="0"/>
        </c:dLbls>
        <c:smooth val="0"/>
        <c:axId val="964874288"/>
        <c:axId val="964875936"/>
      </c:lineChart>
      <c:catAx>
        <c:axId val="964874288"/>
        <c:scaling>
          <c:orientation val="minMax"/>
        </c:scaling>
        <c:delete val="0"/>
        <c:axPos val="b"/>
        <c:majorGridlines>
          <c:spPr>
            <a:ln w="9525" cap="flat" cmpd="sng" algn="ctr">
              <a:solidFill>
                <a:schemeClr val="bg1">
                  <a:lumMod val="85000"/>
                </a:schemeClr>
              </a:solidFill>
              <a:round/>
            </a:ln>
            <a:effectLst/>
          </c:spPr>
        </c:majorGridlines>
        <c:majorTickMark val="none"/>
        <c:minorTickMark val="none"/>
        <c:tickLblPos val="nextTo"/>
        <c:spPr>
          <a:noFill/>
          <a:ln w="3175" cap="flat" cmpd="sng" algn="ctr">
            <a:solidFill>
              <a:schemeClr val="tx1"/>
            </a:solidFill>
            <a:round/>
            <a:tailEnd type="none" w="med" len="lg"/>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mn-cs"/>
              </a:defRPr>
            </a:pPr>
            <a:endParaRPr lang="ko-KR"/>
          </a:p>
        </c:txPr>
        <c:crossAx val="964875936"/>
        <c:crosses val="autoZero"/>
        <c:auto val="1"/>
        <c:lblAlgn val="ctr"/>
        <c:lblOffset val="100"/>
        <c:noMultiLvlLbl val="0"/>
      </c:catAx>
      <c:valAx>
        <c:axId val="964875936"/>
        <c:scaling>
          <c:orientation val="minMax"/>
          <c:max val="90"/>
          <c:min val="40"/>
        </c:scaling>
        <c:delete val="0"/>
        <c:axPos val="l"/>
        <c:majorGridlines>
          <c:spPr>
            <a:ln w="9525" cap="flat" cmpd="sng" algn="ctr">
              <a:solidFill>
                <a:schemeClr val="bg1">
                  <a:lumMod val="85000"/>
                </a:schemeClr>
              </a:solidFill>
              <a:round/>
            </a:ln>
            <a:effectLst/>
          </c:spPr>
        </c:majorGridlines>
        <c:numFmt formatCode="#,##0_);[Red]\(#,##0\)" sourceLinked="0"/>
        <c:majorTickMark val="none"/>
        <c:minorTickMark val="none"/>
        <c:tickLblPos val="nextTo"/>
        <c:spPr>
          <a:noFill/>
          <a:ln w="3175" cap="flat" cmpd="sng" algn="ctr">
            <a:solidFill>
              <a:schemeClr val="tx1"/>
            </a:solidFill>
            <a:round/>
            <a:tailEnd type="none" w="med" len="lg"/>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mn-cs"/>
              </a:defRPr>
            </a:pPr>
            <a:endParaRPr lang="ko-KR"/>
          </a:p>
        </c:txPr>
        <c:crossAx val="964874288"/>
        <c:crosses val="autoZero"/>
        <c:crossBetween val="between"/>
        <c:majorUnit val="15"/>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9DE7A-19F4-4827-B4E7-6BE774CEA9C0}" type="datetimeFigureOut">
              <a:rPr lang="ko-KR" altLang="en-US" smtClean="0"/>
              <a:t>2022-10-21</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121AA-484C-4AA8-B7A1-F7547AC00BB5}" type="slidenum">
              <a:rPr lang="ko-KR" altLang="en-US" smtClean="0"/>
              <a:t>‹#›</a:t>
            </a:fld>
            <a:endParaRPr lang="ko-KR" altLang="en-US"/>
          </a:p>
        </p:txBody>
      </p:sp>
    </p:spTree>
    <p:extLst>
      <p:ext uri="{BB962C8B-B14F-4D97-AF65-F5344CB8AC3E}">
        <p14:creationId xmlns:p14="http://schemas.microsoft.com/office/powerpoint/2010/main" val="460820987"/>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Hello, I’m </a:t>
            </a:r>
            <a:r>
              <a:rPr lang="en-US" altLang="ko-KR" dirty="0" err="1"/>
              <a:t>Dongmin</a:t>
            </a:r>
            <a:r>
              <a:rPr lang="en-US" altLang="ko-KR" dirty="0"/>
              <a:t> Park from KAIST.</a:t>
            </a:r>
            <a:br>
              <a:rPr lang="en-US" altLang="ko-KR" dirty="0"/>
            </a:br>
            <a:r>
              <a:rPr lang="en-US" altLang="ko-KR" dirty="0" err="1"/>
              <a:t>Im</a:t>
            </a:r>
            <a:r>
              <a:rPr lang="en-US" altLang="ko-KR" dirty="0"/>
              <a:t> </a:t>
            </a:r>
            <a:r>
              <a:rPr lang="en-US" altLang="ko-KR" dirty="0" err="1"/>
              <a:t>gonna</a:t>
            </a:r>
            <a:r>
              <a:rPr lang="en-US" altLang="ko-KR" dirty="0"/>
              <a:t> explain our paper named, Meta-query-net: Resolving purity-informativeness dilemma in open-set active learning, which will be published in </a:t>
            </a:r>
            <a:r>
              <a:rPr lang="en-US" altLang="ko-KR" dirty="0" err="1"/>
              <a:t>NeurIPS</a:t>
            </a:r>
            <a:r>
              <a:rPr lang="en-US" altLang="ko-KR" dirty="0"/>
              <a:t> 2022 soon.</a:t>
            </a:r>
            <a:endParaRPr lang="ko-KR" altLang="en-US" dirty="0"/>
          </a:p>
        </p:txBody>
      </p:sp>
      <p:sp>
        <p:nvSpPr>
          <p:cNvPr id="4" name="슬라이드 번호 개체 틀 3"/>
          <p:cNvSpPr>
            <a:spLocks noGrp="1"/>
          </p:cNvSpPr>
          <p:nvPr>
            <p:ph type="sldNum" sz="quarter" idx="5"/>
          </p:nvPr>
        </p:nvSpPr>
        <p:spPr/>
        <p:txBody>
          <a:bodyPr/>
          <a:lstStyle/>
          <a:p>
            <a:fld id="{EAE121AA-484C-4AA8-B7A1-F7547AC00BB5}" type="slidenum">
              <a:rPr lang="ko-KR" altLang="en-US" smtClean="0"/>
              <a:t>1</a:t>
            </a:fld>
            <a:endParaRPr lang="ko-KR" altLang="en-US"/>
          </a:p>
        </p:txBody>
      </p:sp>
    </p:spTree>
    <p:extLst>
      <p:ext uri="{BB962C8B-B14F-4D97-AF65-F5344CB8AC3E}">
        <p14:creationId xmlns:p14="http://schemas.microsoft.com/office/powerpoint/2010/main" val="1025604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ltLang="ko-KR" dirty="0"/>
              <a:t>Simply, the skyline regularization can be solved by a special MLP architecture, with non-negative weights.</a:t>
            </a:r>
          </a:p>
          <a:p>
            <a:pPr marL="0" lvl="0" indent="0" algn="l" rtl="0">
              <a:lnSpc>
                <a:spcPct val="100000"/>
              </a:lnSpc>
              <a:spcBef>
                <a:spcPts val="0"/>
              </a:spcBef>
              <a:spcAft>
                <a:spcPts val="0"/>
              </a:spcAft>
              <a:buSzPts val="1100"/>
              <a:buNone/>
            </a:pPr>
            <a:r>
              <a:rPr lang="en-US" altLang="ko-KR" dirty="0"/>
              <a:t>That is, for any MLP-based MQ-Net with non decreasing activation functions and non-negative weights, the skyline constraints holds.</a:t>
            </a:r>
          </a:p>
          <a:p>
            <a:pPr marL="0" lvl="0" indent="0" algn="l" rtl="0">
              <a:lnSpc>
                <a:spcPct val="100000"/>
              </a:lnSpc>
              <a:spcBef>
                <a:spcPts val="0"/>
              </a:spcBef>
              <a:spcAft>
                <a:spcPts val="0"/>
              </a:spcAft>
              <a:buSzPts val="1100"/>
              <a:buNone/>
            </a:pPr>
            <a:r>
              <a:rPr lang="en-US" altLang="ko-KR" dirty="0"/>
              <a:t>This is attributed to the properties of non-decreasing functions which we theoretically proved in the paper.</a:t>
            </a:r>
          </a:p>
          <a:p>
            <a:pPr marL="0" lvl="0" indent="0" algn="l" rtl="0">
              <a:lnSpc>
                <a:spcPct val="100000"/>
              </a:lnSpc>
              <a:spcBef>
                <a:spcPts val="0"/>
              </a:spcBef>
              <a:spcAft>
                <a:spcPts val="0"/>
              </a:spcAft>
              <a:buSzPts val="1100"/>
              <a:buNone/>
            </a:pPr>
            <a:r>
              <a:rPr lang="en-US" altLang="ko-KR" dirty="0"/>
              <a:t>As a result, we achieve the </a:t>
            </a:r>
            <a:r>
              <a:rPr lang="en-US" altLang="ko-KR" sz="1200" kern="0" dirty="0">
                <a:solidFill>
                  <a:srgbClr val="000000"/>
                </a:solidFill>
                <a:latin typeface="Book Antiqua" panose="02040602050305030304" pitchFamily="18" charset="0"/>
                <a:ea typeface="Lato"/>
                <a:cs typeface="Lato"/>
                <a:sym typeface="Wingdings" pitchFamily="2" charset="2"/>
              </a:rPr>
              <a:t>skyline constraint without any complex loss-based regularization.</a:t>
            </a:r>
            <a:endParaRPr dirty="0"/>
          </a:p>
        </p:txBody>
      </p:sp>
    </p:spTree>
    <p:extLst>
      <p:ext uri="{BB962C8B-B14F-4D97-AF65-F5344CB8AC3E}">
        <p14:creationId xmlns:p14="http://schemas.microsoft.com/office/powerpoint/2010/main" val="1468412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ltLang="ko-KR" dirty="0"/>
              <a:t>We can also provide how to incorporate existing AL scores and OOD detection scores into the MQ-Net with detailed algorithm pseudo-code.</a:t>
            </a:r>
            <a:endParaRPr dirty="0"/>
          </a:p>
        </p:txBody>
      </p:sp>
    </p:spTree>
    <p:extLst>
      <p:ext uri="{BB962C8B-B14F-4D97-AF65-F5344CB8AC3E}">
        <p14:creationId xmlns:p14="http://schemas.microsoft.com/office/powerpoint/2010/main" val="2644198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We</a:t>
            </a:r>
            <a:r>
              <a:rPr lang="ko-KR" altLang="en-US" dirty="0"/>
              <a:t> </a:t>
            </a:r>
            <a:r>
              <a:rPr lang="en-US" altLang="ko-KR" dirty="0"/>
              <a:t>conducted extensive experiments on three datasets including CIFAR10, CIFAR100, ImageNet50 with varying noise ratios from 10% to 60%.</a:t>
            </a:r>
          </a:p>
          <a:p>
            <a:pPr marL="0" lvl="0" indent="0" algn="l" rtl="0">
              <a:lnSpc>
                <a:spcPct val="100000"/>
              </a:lnSpc>
              <a:spcBef>
                <a:spcPts val="0"/>
              </a:spcBef>
              <a:spcAft>
                <a:spcPts val="0"/>
              </a:spcAft>
              <a:buSzPts val="1100"/>
              <a:buNone/>
            </a:pPr>
            <a:r>
              <a:rPr lang="en-US" dirty="0"/>
              <a:t>Overall, MQ-Net achieves the best accuracy for all datasets and noise ratios.</a:t>
            </a:r>
          </a:p>
          <a:p>
            <a:pPr marL="0" lvl="0" indent="0" algn="l" rtl="0">
              <a:lnSpc>
                <a:spcPct val="100000"/>
              </a:lnSpc>
              <a:spcBef>
                <a:spcPts val="0"/>
              </a:spcBef>
              <a:spcAft>
                <a:spcPts val="0"/>
              </a:spcAft>
              <a:buSzPts val="1100"/>
              <a:buNone/>
            </a:pPr>
            <a:r>
              <a:rPr lang="en-US" dirty="0"/>
              <a:t>Which indicates that MQ-Net finds the best balancing between purity and informativeness.</a:t>
            </a:r>
          </a:p>
        </p:txBody>
      </p:sp>
    </p:spTree>
    <p:extLst>
      <p:ext uri="{BB962C8B-B14F-4D97-AF65-F5344CB8AC3E}">
        <p14:creationId xmlns:p14="http://schemas.microsoft.com/office/powerpoint/2010/main" val="3304020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So, takeaway messages from MQ-Net are</a:t>
            </a:r>
            <a:br>
              <a:rPr lang="en-US" dirty="0"/>
            </a:br>
            <a:r>
              <a:rPr lang="en-US" dirty="0"/>
              <a:t>First, When active learning round proceeds, we should emphasize informativeness over purity, which means that fewer but informative examples are more helpful for improving the test accuracy at the later active learning rounds.</a:t>
            </a:r>
          </a:p>
          <a:p>
            <a:pPr marL="0" lvl="0" indent="0" algn="l" rtl="0">
              <a:lnSpc>
                <a:spcPct val="100000"/>
              </a:lnSpc>
              <a:spcBef>
                <a:spcPts val="0"/>
              </a:spcBef>
              <a:spcAft>
                <a:spcPts val="0"/>
              </a:spcAft>
              <a:buSzPts val="1100"/>
              <a:buNone/>
            </a:pPr>
            <a:r>
              <a:rPr lang="en-US" dirty="0"/>
              <a:t>Second, when noise ratio increase, we should emphasize purity over informativeness, which implies that less informative but more examples are beneficial when noise ratio is high.</a:t>
            </a:r>
          </a:p>
          <a:p>
            <a:pPr marL="0" lvl="0" indent="0" algn="l" rtl="0">
              <a:lnSpc>
                <a:spcPct val="100000"/>
              </a:lnSpc>
              <a:spcBef>
                <a:spcPts val="0"/>
              </a:spcBef>
              <a:spcAft>
                <a:spcPts val="0"/>
              </a:spcAft>
              <a:buSzPts val="1100"/>
              <a:buNone/>
            </a:pPr>
            <a:r>
              <a:rPr lang="en-US" dirty="0"/>
              <a:t>We also provide in-depth analysis of each module of MQ-Net using ablation studies, which includes effect of meta inputs, efficacy of self-validation set and skyline constraint.</a:t>
            </a:r>
          </a:p>
          <a:p>
            <a:pPr marL="0" lvl="0" indent="0" algn="l" rtl="0">
              <a:lnSpc>
                <a:spcPct val="100000"/>
              </a:lnSpc>
              <a:spcBef>
                <a:spcPts val="0"/>
              </a:spcBef>
              <a:spcAft>
                <a:spcPts val="0"/>
              </a:spcAft>
              <a:buSzPts val="1100"/>
              <a:buNone/>
            </a:pPr>
            <a:r>
              <a:rPr lang="en-US" dirty="0"/>
              <a:t>More detailed result and analysis can be found in the paper.</a:t>
            </a:r>
            <a:endParaRPr dirty="0"/>
          </a:p>
        </p:txBody>
      </p:sp>
    </p:spTree>
    <p:extLst>
      <p:ext uri="{BB962C8B-B14F-4D97-AF65-F5344CB8AC3E}">
        <p14:creationId xmlns:p14="http://schemas.microsoft.com/office/powerpoint/2010/main" val="895581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ltLang="ko-KR" dirty="0"/>
              <a:t>Active Learning, a long and popular machine learning problem, aims at maximizing the model performance while minimizing the labeling costs, by incorporating a human labeler in the model training loop.</a:t>
            </a:r>
          </a:p>
          <a:p>
            <a:pPr marL="0" lvl="0" indent="0" algn="l" rtl="0">
              <a:lnSpc>
                <a:spcPct val="100000"/>
              </a:lnSpc>
              <a:spcBef>
                <a:spcPts val="0"/>
              </a:spcBef>
              <a:spcAft>
                <a:spcPts val="0"/>
              </a:spcAft>
              <a:buSzPts val="1100"/>
              <a:buNone/>
            </a:pPr>
            <a:r>
              <a:rPr lang="en-US" altLang="ko-KR" dirty="0"/>
              <a:t>Generally, an active learner tries to select and label data examples from a large unlabeled pool, that looks maximally informative.</a:t>
            </a:r>
          </a:p>
          <a:p>
            <a:pPr marL="0" lvl="0" indent="0" algn="l" rtl="0">
              <a:lnSpc>
                <a:spcPct val="100000"/>
              </a:lnSpc>
              <a:spcBef>
                <a:spcPts val="0"/>
              </a:spcBef>
              <a:spcAft>
                <a:spcPts val="0"/>
              </a:spcAft>
              <a:buSzPts val="1100"/>
              <a:buNone/>
            </a:pPr>
            <a:r>
              <a:rPr lang="en-US" altLang="ko-KR" dirty="0"/>
              <a:t>This process repeats for multiple rounds so that the size of training set gradually increase, with small but very informative examples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ltLang="ko-KR" dirty="0"/>
              <a:t>The existing standard active learning work can be mainly categorized into two approaches.</a:t>
            </a:r>
          </a:p>
          <a:p>
            <a:pPr marL="0" lvl="0" indent="0" algn="l" rtl="0">
              <a:lnSpc>
                <a:spcPct val="100000"/>
              </a:lnSpc>
              <a:spcBef>
                <a:spcPts val="0"/>
              </a:spcBef>
              <a:spcAft>
                <a:spcPts val="0"/>
              </a:spcAft>
              <a:buSzPts val="1100"/>
              <a:buNone/>
            </a:pPr>
            <a:r>
              <a:rPr lang="en-US" altLang="ko-KR" dirty="0"/>
              <a:t>First, uncertainty-based approaches, that query the examples that is least certain to the current model.</a:t>
            </a:r>
          </a:p>
          <a:p>
            <a:pPr marL="0" lvl="0" indent="0" algn="l" rtl="0">
              <a:lnSpc>
                <a:spcPct val="100000"/>
              </a:lnSpc>
              <a:spcBef>
                <a:spcPts val="0"/>
              </a:spcBef>
              <a:spcAft>
                <a:spcPts val="0"/>
              </a:spcAft>
              <a:buSzPts val="1100"/>
              <a:buNone/>
            </a:pPr>
            <a:r>
              <a:rPr lang="en-US" altLang="ko-KR" dirty="0"/>
              <a:t>Second, Diversity-based approaches, that query the examples that best represent the entire data distribution.</a:t>
            </a:r>
          </a:p>
          <a:p>
            <a:pPr marL="0" marR="0" lvl="0" indent="0" algn="l" defTabSz="914400" rtl="0" eaLnBrk="1" fontAlgn="auto" latinLnBrk="1" hangingPunct="1">
              <a:lnSpc>
                <a:spcPct val="100000"/>
              </a:lnSpc>
              <a:spcBef>
                <a:spcPts val="0"/>
              </a:spcBef>
              <a:spcAft>
                <a:spcPts val="0"/>
              </a:spcAft>
              <a:buClrTx/>
              <a:buSzPts val="1100"/>
              <a:buFontTx/>
              <a:buNone/>
              <a:tabLst/>
              <a:defRPr/>
            </a:pPr>
            <a:r>
              <a:rPr lang="en-US" altLang="ko-KR" dirty="0"/>
              <a:t>Many active learning algorithms have been developed and shown their effectiveness in terms of model accuracy within a labeling budget.</a:t>
            </a:r>
            <a:endParaRPr lang="en-US" dirty="0"/>
          </a:p>
        </p:txBody>
      </p:sp>
    </p:spTree>
    <p:extLst>
      <p:ext uri="{BB962C8B-B14F-4D97-AF65-F5344CB8AC3E}">
        <p14:creationId xmlns:p14="http://schemas.microsoft.com/office/powerpoint/2010/main" val="1765068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ltLang="ko-KR" dirty="0"/>
              <a:t>However, these success of standard AL algorithms is</a:t>
            </a:r>
            <a:r>
              <a:rPr lang="ko-KR" altLang="en-US" dirty="0"/>
              <a:t> </a:t>
            </a:r>
            <a:r>
              <a:rPr lang="en-US" altLang="ko-KR" dirty="0"/>
              <a:t>only valid under the assumption that unlabeled set consists of only in-distribution examples.</a:t>
            </a:r>
          </a:p>
          <a:p>
            <a:pPr marL="0" lvl="0" indent="0" algn="l" rtl="0">
              <a:lnSpc>
                <a:spcPct val="100000"/>
              </a:lnSpc>
              <a:spcBef>
                <a:spcPts val="0"/>
              </a:spcBef>
              <a:spcAft>
                <a:spcPts val="0"/>
              </a:spcAft>
              <a:buSzPts val="1100"/>
              <a:buNone/>
            </a:pPr>
            <a:r>
              <a:rPr lang="en-US" altLang="ko-KR" dirty="0"/>
              <a:t>For examples, like the blue box in the below figure, when we try to learn animal classifier by the AL framework, unlabeled set would contain only in-distribution animal examples, so that we can assign an animal label for each examples.</a:t>
            </a:r>
          </a:p>
          <a:p>
            <a:pPr marL="0" lvl="0" indent="0" algn="l" rtl="0">
              <a:lnSpc>
                <a:spcPct val="100000"/>
              </a:lnSpc>
              <a:spcBef>
                <a:spcPts val="0"/>
              </a:spcBef>
              <a:spcAft>
                <a:spcPts val="0"/>
              </a:spcAft>
              <a:buSzPts val="1100"/>
              <a:buNone/>
            </a:pPr>
            <a:r>
              <a:rPr lang="en-US" altLang="ko-KR" dirty="0"/>
              <a:t>However, in practice, the unlabeled data is collected by a casual data curation process like web-crawling, </a:t>
            </a:r>
            <a:r>
              <a:rPr lang="en-US" altLang="ko-KR" sz="1200" b="0" i="0" kern="1200" dirty="0">
                <a:solidFill>
                  <a:schemeClr val="tx1"/>
                </a:solidFill>
                <a:effectLst/>
                <a:latin typeface="+mn-lt"/>
                <a:ea typeface="+mn-ea"/>
                <a:cs typeface="+mn-cs"/>
              </a:rPr>
              <a:t>inevitably</a:t>
            </a:r>
            <a:r>
              <a:rPr lang="en-US" altLang="ko-KR" dirty="0"/>
              <a:t> containing open-set noise, so called out-of-distribution examples, like the red box in the figure.</a:t>
            </a:r>
          </a:p>
          <a:p>
            <a:pPr marL="0" lvl="0" indent="0" algn="l" rtl="0">
              <a:lnSpc>
                <a:spcPct val="100000"/>
              </a:lnSpc>
              <a:spcBef>
                <a:spcPts val="0"/>
              </a:spcBef>
              <a:spcAft>
                <a:spcPts val="0"/>
              </a:spcAft>
              <a:buSzPts val="1100"/>
              <a:buNone/>
            </a:pPr>
            <a:r>
              <a:rPr lang="en-US" altLang="ko-KR" dirty="0"/>
              <a:t>These noise examples are useless for target task, which is just waste of the labeling budget.</a:t>
            </a:r>
          </a:p>
        </p:txBody>
      </p:sp>
    </p:spTree>
    <p:extLst>
      <p:ext uri="{BB962C8B-B14F-4D97-AF65-F5344CB8AC3E}">
        <p14:creationId xmlns:p14="http://schemas.microsoft.com/office/powerpoint/2010/main" val="4118697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ltLang="ko-KR" dirty="0"/>
              <a:t>Moreover, Handling the open-set noise, OOD examples, are very important in active learning.</a:t>
            </a:r>
          </a:p>
          <a:p>
            <a:pPr marL="0" lvl="0" indent="0" algn="l" rtl="0">
              <a:lnSpc>
                <a:spcPct val="100000"/>
              </a:lnSpc>
              <a:spcBef>
                <a:spcPts val="0"/>
              </a:spcBef>
              <a:spcAft>
                <a:spcPts val="0"/>
              </a:spcAft>
              <a:buSzPts val="1100"/>
              <a:buNone/>
            </a:pPr>
            <a:r>
              <a:rPr lang="en-US" altLang="ko-KR" dirty="0"/>
              <a:t>Because, OOD examples are usually very uncertain in prediction and diverse in representation space, so likely to be queried by the standard uncertainty-based and diversity-based AL algorithms.</a:t>
            </a:r>
          </a:p>
          <a:p>
            <a:pPr marL="0" lvl="0" indent="0" algn="l" rtl="0">
              <a:lnSpc>
                <a:spcPct val="100000"/>
              </a:lnSpc>
              <a:spcBef>
                <a:spcPts val="0"/>
              </a:spcBef>
              <a:spcAft>
                <a:spcPts val="0"/>
              </a:spcAft>
              <a:buSzPts val="1100"/>
              <a:buNone/>
            </a:pPr>
            <a:r>
              <a:rPr lang="en-US" altLang="ko-KR" dirty="0"/>
              <a:t>We conducted a simple experiment, comparing AL performance of a random selection with an uncertainty-based and a diversity-based approach, on CIFAR10 mixed with 50% of noise from SVHN data.</a:t>
            </a:r>
          </a:p>
          <a:p>
            <a:pPr marL="0" lvl="0" indent="0" algn="l" rtl="0">
              <a:lnSpc>
                <a:spcPct val="100000"/>
              </a:lnSpc>
              <a:spcBef>
                <a:spcPts val="0"/>
              </a:spcBef>
              <a:spcAft>
                <a:spcPts val="0"/>
              </a:spcAft>
              <a:buSzPts val="1100"/>
              <a:buNone/>
            </a:pPr>
            <a:r>
              <a:rPr lang="en-US" altLang="ko-KR" dirty="0"/>
              <a:t>The result showed that two AL approaches were even worse than random selection because it queried too much OOD examples at the later AL rounds, which is waste of budget.</a:t>
            </a:r>
          </a:p>
          <a:p>
            <a:pPr marL="0" lvl="0" indent="0" algn="l" rtl="0">
              <a:lnSpc>
                <a:spcPct val="100000"/>
              </a:lnSpc>
              <a:spcBef>
                <a:spcPts val="0"/>
              </a:spcBef>
              <a:spcAft>
                <a:spcPts val="0"/>
              </a:spcAft>
              <a:buSzPts val="1100"/>
              <a:buNone/>
            </a:pPr>
            <a:r>
              <a:rPr lang="en-US" altLang="ko-KR" dirty="0"/>
              <a:t>Thus, Handling OOD examples are very important for increasing usability of AL in real-world applications.</a:t>
            </a:r>
          </a:p>
          <a:p>
            <a:pPr marL="0" lvl="0" indent="0" algn="l" rtl="0">
              <a:lnSpc>
                <a:spcPct val="100000"/>
              </a:lnSpc>
              <a:spcBef>
                <a:spcPts val="0"/>
              </a:spcBef>
              <a:spcAft>
                <a:spcPts val="0"/>
              </a:spcAft>
              <a:buSzPts val="1100"/>
              <a:buNone/>
            </a:pPr>
            <a:endParaRPr lang="en-US" altLang="ko-KR" dirty="0"/>
          </a:p>
        </p:txBody>
      </p:sp>
    </p:spTree>
    <p:extLst>
      <p:ext uri="{BB962C8B-B14F-4D97-AF65-F5344CB8AC3E}">
        <p14:creationId xmlns:p14="http://schemas.microsoft.com/office/powerpoint/2010/main" val="3551021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ltLang="ko-KR" dirty="0"/>
              <a:t>Most recently, two approaches were proposed for this problem.</a:t>
            </a:r>
          </a:p>
          <a:p>
            <a:pPr marL="0" lvl="0" indent="0" algn="l" rtl="0">
              <a:lnSpc>
                <a:spcPct val="100000"/>
              </a:lnSpc>
              <a:spcBef>
                <a:spcPts val="0"/>
              </a:spcBef>
              <a:spcAft>
                <a:spcPts val="0"/>
              </a:spcAft>
              <a:buSzPts val="1100"/>
              <a:buNone/>
            </a:pPr>
            <a:r>
              <a:rPr lang="en-US" altLang="ko-KR" dirty="0"/>
              <a:t>In common, both approaches try to increase the purity of query-set by effectively filtering out OOD examples using a heuristic and static balancing rule between example informativeness and </a:t>
            </a:r>
            <a:r>
              <a:rPr lang="en-US" altLang="ko-KR" dirty="0" err="1"/>
              <a:t>OODness</a:t>
            </a:r>
            <a:r>
              <a:rPr lang="en-US" altLang="ko-KR" dirty="0"/>
              <a:t>.</a:t>
            </a:r>
            <a:endParaRPr lang="en-US" dirty="0"/>
          </a:p>
        </p:txBody>
      </p:sp>
    </p:spTree>
    <p:extLst>
      <p:ext uri="{BB962C8B-B14F-4D97-AF65-F5344CB8AC3E}">
        <p14:creationId xmlns:p14="http://schemas.microsoft.com/office/powerpoint/2010/main" val="790384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ltLang="ko-KR" dirty="0"/>
              <a:t>However, whether we should focus on the purity throughout the entire active learning period remains a question</a:t>
            </a:r>
          </a:p>
          <a:p>
            <a:pPr marL="0" lvl="0" indent="0" algn="l" rtl="0">
              <a:lnSpc>
                <a:spcPct val="100000"/>
              </a:lnSpc>
              <a:spcBef>
                <a:spcPts val="0"/>
              </a:spcBef>
              <a:spcAft>
                <a:spcPts val="0"/>
              </a:spcAft>
              <a:buSzPts val="1100"/>
              <a:buNone/>
            </a:pPr>
            <a:r>
              <a:rPr lang="en-US" altLang="ko-KR" dirty="0"/>
              <a:t>Purity scores, calculated from existing OOD detection research, have high correlations with informativeness scores in active learning, </a:t>
            </a:r>
          </a:p>
          <a:p>
            <a:pPr marL="0" lvl="0" indent="0" algn="l" rtl="0">
              <a:lnSpc>
                <a:spcPct val="100000"/>
              </a:lnSpc>
              <a:spcBef>
                <a:spcPts val="0"/>
              </a:spcBef>
              <a:spcAft>
                <a:spcPts val="0"/>
              </a:spcAft>
              <a:buSzPts val="1100"/>
              <a:buNone/>
            </a:pPr>
            <a:r>
              <a:rPr lang="en-US" altLang="ko-KR" dirty="0"/>
              <a:t>That is, when we try to increase the purity of query-set, the informativeness per each examples in query-set decreases.</a:t>
            </a:r>
          </a:p>
          <a:p>
            <a:pPr marL="0" lvl="0" indent="0" algn="l" rtl="0">
              <a:lnSpc>
                <a:spcPct val="100000"/>
              </a:lnSpc>
              <a:spcBef>
                <a:spcPts val="0"/>
              </a:spcBef>
              <a:spcAft>
                <a:spcPts val="0"/>
              </a:spcAft>
              <a:buSzPts val="1100"/>
              <a:buNone/>
            </a:pPr>
            <a:r>
              <a:rPr lang="en-US" altLang="ko-KR" dirty="0"/>
              <a:t>Also, it is questionable if more but less-informative examples are more beneficial than fewer but highly-informative examples for increasing model accuracy.</a:t>
            </a:r>
          </a:p>
          <a:p>
            <a:pPr marL="0" lvl="0" indent="0" algn="l" rtl="0">
              <a:lnSpc>
                <a:spcPct val="100000"/>
              </a:lnSpc>
              <a:spcBef>
                <a:spcPts val="0"/>
              </a:spcBef>
              <a:spcAft>
                <a:spcPts val="0"/>
              </a:spcAft>
              <a:buSzPts val="1100"/>
              <a:buNone/>
            </a:pPr>
            <a:r>
              <a:rPr lang="en-US" altLang="ko-KR" dirty="0"/>
              <a:t>Interestingly, we found that a standard AL approach, LL[5], which puts more weight on the examples of high informativeness, improves the test accuracy more significantly than an open-set AL approach, CCAL [13], which puts more weight on those of high purity at the later AL rounds.</a:t>
            </a:r>
          </a:p>
          <a:p>
            <a:pPr marL="0" lvl="0" indent="0" algn="l" rtl="0">
              <a:lnSpc>
                <a:spcPct val="100000"/>
              </a:lnSpc>
              <a:spcBef>
                <a:spcPts val="0"/>
              </a:spcBef>
              <a:spcAft>
                <a:spcPts val="0"/>
              </a:spcAft>
              <a:buSzPts val="1100"/>
              <a:buNone/>
            </a:pPr>
            <a:r>
              <a:rPr lang="en-US" altLang="ko-KR" dirty="0"/>
              <a:t>Furthermore, comparing a low OOD (noise) ratio in Figure 1(b) and a high OOD ratio in Figure 1(c), the shift from High Purity dominance to High Informativeness dominance occurs later at a higher OOD ratio.</a:t>
            </a:r>
          </a:p>
          <a:p>
            <a:pPr marL="0" lvl="0" indent="0" algn="l" rtl="0">
              <a:lnSpc>
                <a:spcPct val="100000"/>
              </a:lnSpc>
              <a:spcBef>
                <a:spcPts val="0"/>
              </a:spcBef>
              <a:spcAft>
                <a:spcPts val="0"/>
              </a:spcAft>
              <a:buSzPts val="1100"/>
              <a:buNone/>
            </a:pPr>
            <a:r>
              <a:rPr lang="en-US" altLang="ko-KR" dirty="0"/>
              <a:t>This renders the dilemma more difficult, and calls a new method to find best balance between purity and informativeness over active learning rounds and varying noise ratios.</a:t>
            </a:r>
            <a:endParaRPr lang="en-US" dirty="0"/>
          </a:p>
        </p:txBody>
      </p:sp>
    </p:spTree>
    <p:extLst>
      <p:ext uri="{BB962C8B-B14F-4D97-AF65-F5344CB8AC3E}">
        <p14:creationId xmlns:p14="http://schemas.microsoft.com/office/powerpoint/2010/main" val="1722559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ltLang="ko-KR" dirty="0"/>
              <a:t>To do so, we propose a novel framework with a small multilayer perceptron based query function, which we call Meta-query-network</a:t>
            </a:r>
          </a:p>
          <a:p>
            <a:pPr marL="0" lvl="0" indent="0" algn="l" rtl="0">
              <a:lnSpc>
                <a:spcPct val="100000"/>
              </a:lnSpc>
              <a:spcBef>
                <a:spcPts val="0"/>
              </a:spcBef>
              <a:spcAft>
                <a:spcPts val="0"/>
              </a:spcAft>
              <a:buSzPts val="1100"/>
              <a:buNone/>
            </a:pPr>
            <a:r>
              <a:rPr lang="en-US" altLang="ko-KR" dirty="0"/>
              <a:t>Figure shows the overall procedure of MQ-Net.</a:t>
            </a:r>
          </a:p>
          <a:p>
            <a:pPr marL="0" lvl="0" indent="0" algn="l" rtl="0">
              <a:lnSpc>
                <a:spcPct val="100000"/>
              </a:lnSpc>
              <a:spcBef>
                <a:spcPts val="0"/>
              </a:spcBef>
              <a:spcAft>
                <a:spcPts val="0"/>
              </a:spcAft>
              <a:buSzPts val="1100"/>
              <a:buNone/>
            </a:pPr>
            <a:r>
              <a:rPr lang="en-US" altLang="ko-KR" dirty="0"/>
              <a:t>MQ-Net inputs any existing AL scores as informativeness and convert any OOD scores as purity, then outputs a </a:t>
            </a:r>
            <a:r>
              <a:rPr lang="en-US" altLang="ko-KR" dirty="0" err="1"/>
              <a:t>scala</a:t>
            </a:r>
            <a:r>
              <a:rPr lang="en-US" altLang="ko-KR" dirty="0"/>
              <a:t> query score for each examples.</a:t>
            </a:r>
          </a:p>
          <a:p>
            <a:pPr marL="0" lvl="0" indent="0" algn="l" rtl="0">
              <a:lnSpc>
                <a:spcPct val="100000"/>
              </a:lnSpc>
              <a:spcBef>
                <a:spcPts val="0"/>
              </a:spcBef>
              <a:spcAft>
                <a:spcPts val="0"/>
              </a:spcAft>
              <a:buSzPts val="1100"/>
              <a:buNone/>
            </a:pPr>
            <a:r>
              <a:rPr lang="en-US" altLang="ko-KR" dirty="0"/>
              <a:t>It is trained by supervised-manner using each round’s query set as the self-validation set before they are added into the labeled set.</a:t>
            </a:r>
          </a:p>
        </p:txBody>
      </p:sp>
    </p:spTree>
    <p:extLst>
      <p:ext uri="{BB962C8B-B14F-4D97-AF65-F5344CB8AC3E}">
        <p14:creationId xmlns:p14="http://schemas.microsoft.com/office/powerpoint/2010/main" val="1145158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ltLang="ko-KR" dirty="0"/>
              <a:t>MQ-Net is trained based on the ranking loss which aims to match the output in the order of the masked cross entropy of each examples.</a:t>
            </a:r>
          </a:p>
          <a:p>
            <a:pPr marL="0" lvl="0" indent="0" algn="l" rtl="0">
              <a:lnSpc>
                <a:spcPct val="100000"/>
              </a:lnSpc>
              <a:spcBef>
                <a:spcPts val="0"/>
              </a:spcBef>
              <a:spcAft>
                <a:spcPts val="0"/>
              </a:spcAft>
              <a:buSzPts val="1100"/>
              <a:buNone/>
            </a:pPr>
            <a:r>
              <a:rPr lang="en-US" altLang="ko-KR" dirty="0"/>
              <a:t>That is, for the output priority, it assign high score to the example with high masked cross entropy, meaning that it try to make Informative IN examples in the higher priority, and all IN examples in front of the OOD examples.</a:t>
            </a:r>
          </a:p>
          <a:p>
            <a:pPr marL="0" lvl="0" indent="0" algn="l" rtl="0">
              <a:lnSpc>
                <a:spcPct val="100000"/>
              </a:lnSpc>
              <a:spcBef>
                <a:spcPts val="0"/>
              </a:spcBef>
              <a:spcAft>
                <a:spcPts val="0"/>
              </a:spcAft>
              <a:buSzPts val="1100"/>
              <a:buNone/>
            </a:pPr>
            <a:r>
              <a:rPr lang="en-US" altLang="ko-KR" dirty="0"/>
              <a:t>Moreover, if one example has higher value in terms of both purity and informativeness than an another example, the query score should preserve this order.</a:t>
            </a:r>
          </a:p>
          <a:p>
            <a:pPr marL="0" lvl="0" indent="0" algn="l" rtl="0">
              <a:lnSpc>
                <a:spcPct val="100000"/>
              </a:lnSpc>
              <a:spcBef>
                <a:spcPts val="0"/>
              </a:spcBef>
              <a:spcAft>
                <a:spcPts val="0"/>
              </a:spcAft>
              <a:buSzPts val="1100"/>
              <a:buNone/>
            </a:pPr>
            <a:r>
              <a:rPr lang="en-US" altLang="ko-KR" dirty="0"/>
              <a:t>Thus, to preserver the order dominance we added a regularization term which we call skyline constraint.</a:t>
            </a:r>
          </a:p>
        </p:txBody>
      </p:sp>
    </p:spTree>
    <p:extLst>
      <p:ext uri="{BB962C8B-B14F-4D97-AF65-F5344CB8AC3E}">
        <p14:creationId xmlns:p14="http://schemas.microsoft.com/office/powerpoint/2010/main" val="1443988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00AC722-1BB6-4A1C-B388-30E358E92984}"/>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6D3918E2-4A88-4BEA-AAF6-5575078C63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81023512-206A-454A-AF34-905D700D48A2}"/>
              </a:ext>
            </a:extLst>
          </p:cNvPr>
          <p:cNvSpPr>
            <a:spLocks noGrp="1"/>
          </p:cNvSpPr>
          <p:nvPr>
            <p:ph type="dt" sz="half" idx="10"/>
          </p:nvPr>
        </p:nvSpPr>
        <p:spPr/>
        <p:txBody>
          <a:bodyPr/>
          <a:lstStyle/>
          <a:p>
            <a:fld id="{79314598-F59B-41C7-95BF-F8EA7046D086}" type="datetime1">
              <a:rPr lang="ko-KR" altLang="en-US" smtClean="0"/>
              <a:t>2022-10-21</a:t>
            </a:fld>
            <a:endParaRPr lang="ko-KR" altLang="en-US"/>
          </a:p>
        </p:txBody>
      </p:sp>
      <p:sp>
        <p:nvSpPr>
          <p:cNvPr id="5" name="바닥글 개체 틀 4">
            <a:extLst>
              <a:ext uri="{FF2B5EF4-FFF2-40B4-BE49-F238E27FC236}">
                <a16:creationId xmlns:a16="http://schemas.microsoft.com/office/drawing/2014/main" id="{3BD92761-10FA-40C9-A944-561D22CA77CC}"/>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ADC062C2-17F8-45E5-B5A0-E012076C6F04}"/>
              </a:ext>
            </a:extLst>
          </p:cNvPr>
          <p:cNvSpPr>
            <a:spLocks noGrp="1"/>
          </p:cNvSpPr>
          <p:nvPr>
            <p:ph type="sldNum" sz="quarter" idx="12"/>
          </p:nvPr>
        </p:nvSpPr>
        <p:spPr/>
        <p:txBody>
          <a:bodyPr/>
          <a:lstStyle/>
          <a:p>
            <a:fld id="{45349D8C-A04E-43EF-B66D-C876D7F9042A}" type="slidenum">
              <a:rPr lang="ko-KR" altLang="en-US" smtClean="0"/>
              <a:t>‹#›</a:t>
            </a:fld>
            <a:endParaRPr lang="ko-KR" altLang="en-US"/>
          </a:p>
        </p:txBody>
      </p:sp>
    </p:spTree>
    <p:extLst>
      <p:ext uri="{BB962C8B-B14F-4D97-AF65-F5344CB8AC3E}">
        <p14:creationId xmlns:p14="http://schemas.microsoft.com/office/powerpoint/2010/main" val="2389609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855D5B4-E837-4551-A800-87BD0DBF53ED}"/>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36D59770-C4D8-4BBA-90AC-B1E6BDCF1728}"/>
              </a:ext>
            </a:extLst>
          </p:cNvPr>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E7387259-7201-48ED-B5D4-EFE6E836ACCE}"/>
              </a:ext>
            </a:extLst>
          </p:cNvPr>
          <p:cNvSpPr>
            <a:spLocks noGrp="1"/>
          </p:cNvSpPr>
          <p:nvPr>
            <p:ph type="dt" sz="half" idx="10"/>
          </p:nvPr>
        </p:nvSpPr>
        <p:spPr/>
        <p:txBody>
          <a:bodyPr/>
          <a:lstStyle/>
          <a:p>
            <a:fld id="{08563835-BDF3-435F-A4E7-0849DEE424F3}" type="datetime1">
              <a:rPr lang="ko-KR" altLang="en-US" smtClean="0"/>
              <a:t>2022-10-21</a:t>
            </a:fld>
            <a:endParaRPr lang="ko-KR" altLang="en-US"/>
          </a:p>
        </p:txBody>
      </p:sp>
      <p:sp>
        <p:nvSpPr>
          <p:cNvPr id="5" name="바닥글 개체 틀 4">
            <a:extLst>
              <a:ext uri="{FF2B5EF4-FFF2-40B4-BE49-F238E27FC236}">
                <a16:creationId xmlns:a16="http://schemas.microsoft.com/office/drawing/2014/main" id="{9B91F835-AA11-4318-9D55-9174A89847F2}"/>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40E0E505-D4EB-4315-8CD0-5C3868D5E832}"/>
              </a:ext>
            </a:extLst>
          </p:cNvPr>
          <p:cNvSpPr>
            <a:spLocks noGrp="1"/>
          </p:cNvSpPr>
          <p:nvPr>
            <p:ph type="sldNum" sz="quarter" idx="12"/>
          </p:nvPr>
        </p:nvSpPr>
        <p:spPr/>
        <p:txBody>
          <a:bodyPr/>
          <a:lstStyle/>
          <a:p>
            <a:fld id="{45349D8C-A04E-43EF-B66D-C876D7F9042A}" type="slidenum">
              <a:rPr lang="ko-KR" altLang="en-US" smtClean="0"/>
              <a:t>‹#›</a:t>
            </a:fld>
            <a:endParaRPr lang="ko-KR" altLang="en-US"/>
          </a:p>
        </p:txBody>
      </p:sp>
    </p:spTree>
    <p:extLst>
      <p:ext uri="{BB962C8B-B14F-4D97-AF65-F5344CB8AC3E}">
        <p14:creationId xmlns:p14="http://schemas.microsoft.com/office/powerpoint/2010/main" val="1680155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5F6C3349-FE07-4DAB-A892-FD95F01EC1A4}"/>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A3DAD26C-497B-4B58-9345-9009AA5867DE}"/>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861D43B9-EE86-4632-9B1F-F723D09BA9DF}"/>
              </a:ext>
            </a:extLst>
          </p:cNvPr>
          <p:cNvSpPr>
            <a:spLocks noGrp="1"/>
          </p:cNvSpPr>
          <p:nvPr>
            <p:ph type="dt" sz="half" idx="10"/>
          </p:nvPr>
        </p:nvSpPr>
        <p:spPr/>
        <p:txBody>
          <a:bodyPr/>
          <a:lstStyle/>
          <a:p>
            <a:fld id="{8EF75B3D-FDE6-4D8E-8703-1D2BA1F915A2}" type="datetime1">
              <a:rPr lang="ko-KR" altLang="en-US" smtClean="0"/>
              <a:t>2022-10-21</a:t>
            </a:fld>
            <a:endParaRPr lang="ko-KR" altLang="en-US"/>
          </a:p>
        </p:txBody>
      </p:sp>
      <p:sp>
        <p:nvSpPr>
          <p:cNvPr id="5" name="바닥글 개체 틀 4">
            <a:extLst>
              <a:ext uri="{FF2B5EF4-FFF2-40B4-BE49-F238E27FC236}">
                <a16:creationId xmlns:a16="http://schemas.microsoft.com/office/drawing/2014/main" id="{42E30CEE-3EB8-4437-B8EA-3E8DEC810FE1}"/>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48A5D660-0F18-47C8-9800-57577ED3C3DB}"/>
              </a:ext>
            </a:extLst>
          </p:cNvPr>
          <p:cNvSpPr>
            <a:spLocks noGrp="1"/>
          </p:cNvSpPr>
          <p:nvPr>
            <p:ph type="sldNum" sz="quarter" idx="12"/>
          </p:nvPr>
        </p:nvSpPr>
        <p:spPr/>
        <p:txBody>
          <a:bodyPr/>
          <a:lstStyle/>
          <a:p>
            <a:fld id="{45349D8C-A04E-43EF-B66D-C876D7F9042A}" type="slidenum">
              <a:rPr lang="ko-KR" altLang="en-US" smtClean="0"/>
              <a:t>‹#›</a:t>
            </a:fld>
            <a:endParaRPr lang="ko-KR" altLang="en-US"/>
          </a:p>
        </p:txBody>
      </p:sp>
    </p:spTree>
    <p:extLst>
      <p:ext uri="{BB962C8B-B14F-4D97-AF65-F5344CB8AC3E}">
        <p14:creationId xmlns:p14="http://schemas.microsoft.com/office/powerpoint/2010/main" val="341500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CB6F214-B36F-4913-BB78-BB51D201A69A}"/>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4A46C9E9-F548-4162-A657-014A4E701BF2}"/>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9EA791D0-3D6A-4FCE-99FD-053BC3A2F712}"/>
              </a:ext>
            </a:extLst>
          </p:cNvPr>
          <p:cNvSpPr>
            <a:spLocks noGrp="1"/>
          </p:cNvSpPr>
          <p:nvPr>
            <p:ph type="dt" sz="half" idx="10"/>
          </p:nvPr>
        </p:nvSpPr>
        <p:spPr/>
        <p:txBody>
          <a:bodyPr/>
          <a:lstStyle/>
          <a:p>
            <a:fld id="{1946B9EE-B929-4282-A74A-1F5B6BD704D9}" type="datetime1">
              <a:rPr lang="ko-KR" altLang="en-US" smtClean="0"/>
              <a:t>2022-10-21</a:t>
            </a:fld>
            <a:endParaRPr lang="ko-KR" altLang="en-US"/>
          </a:p>
        </p:txBody>
      </p:sp>
      <p:sp>
        <p:nvSpPr>
          <p:cNvPr id="5" name="바닥글 개체 틀 4">
            <a:extLst>
              <a:ext uri="{FF2B5EF4-FFF2-40B4-BE49-F238E27FC236}">
                <a16:creationId xmlns:a16="http://schemas.microsoft.com/office/drawing/2014/main" id="{C2480A6B-8E06-4638-861E-887F47E7D2F2}"/>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7DBC2A7C-0002-499A-B24F-1EC39E6353B1}"/>
              </a:ext>
            </a:extLst>
          </p:cNvPr>
          <p:cNvSpPr>
            <a:spLocks noGrp="1"/>
          </p:cNvSpPr>
          <p:nvPr>
            <p:ph type="sldNum" sz="quarter" idx="12"/>
          </p:nvPr>
        </p:nvSpPr>
        <p:spPr/>
        <p:txBody>
          <a:bodyPr/>
          <a:lstStyle/>
          <a:p>
            <a:fld id="{45349D8C-A04E-43EF-B66D-C876D7F9042A}" type="slidenum">
              <a:rPr lang="ko-KR" altLang="en-US" smtClean="0"/>
              <a:t>‹#›</a:t>
            </a:fld>
            <a:endParaRPr lang="ko-KR" altLang="en-US"/>
          </a:p>
        </p:txBody>
      </p:sp>
    </p:spTree>
    <p:extLst>
      <p:ext uri="{BB962C8B-B14F-4D97-AF65-F5344CB8AC3E}">
        <p14:creationId xmlns:p14="http://schemas.microsoft.com/office/powerpoint/2010/main" val="100437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D468EDB-B187-46AE-A096-46A7004F3BC3}"/>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60C183AA-DD6F-4C10-9ED9-98C9DD1531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a:extLst>
              <a:ext uri="{FF2B5EF4-FFF2-40B4-BE49-F238E27FC236}">
                <a16:creationId xmlns:a16="http://schemas.microsoft.com/office/drawing/2014/main" id="{A38864C9-0636-42CF-BCCD-253064ABF5FE}"/>
              </a:ext>
            </a:extLst>
          </p:cNvPr>
          <p:cNvSpPr>
            <a:spLocks noGrp="1"/>
          </p:cNvSpPr>
          <p:nvPr>
            <p:ph type="dt" sz="half" idx="10"/>
          </p:nvPr>
        </p:nvSpPr>
        <p:spPr/>
        <p:txBody>
          <a:bodyPr/>
          <a:lstStyle/>
          <a:p>
            <a:fld id="{39AB8095-A2B0-4ACF-BFDB-C5300CCFE2F5}" type="datetime1">
              <a:rPr lang="ko-KR" altLang="en-US" smtClean="0"/>
              <a:t>2022-10-21</a:t>
            </a:fld>
            <a:endParaRPr lang="ko-KR" altLang="en-US"/>
          </a:p>
        </p:txBody>
      </p:sp>
      <p:sp>
        <p:nvSpPr>
          <p:cNvPr id="5" name="바닥글 개체 틀 4">
            <a:extLst>
              <a:ext uri="{FF2B5EF4-FFF2-40B4-BE49-F238E27FC236}">
                <a16:creationId xmlns:a16="http://schemas.microsoft.com/office/drawing/2014/main" id="{8E6B0203-D9FB-42A6-BCE1-84DC9D8593F7}"/>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27C91650-3AB2-41D5-805A-498A75381523}"/>
              </a:ext>
            </a:extLst>
          </p:cNvPr>
          <p:cNvSpPr>
            <a:spLocks noGrp="1"/>
          </p:cNvSpPr>
          <p:nvPr>
            <p:ph type="sldNum" sz="quarter" idx="12"/>
          </p:nvPr>
        </p:nvSpPr>
        <p:spPr/>
        <p:txBody>
          <a:bodyPr/>
          <a:lstStyle/>
          <a:p>
            <a:fld id="{45349D8C-A04E-43EF-B66D-C876D7F9042A}" type="slidenum">
              <a:rPr lang="ko-KR" altLang="en-US" smtClean="0"/>
              <a:t>‹#›</a:t>
            </a:fld>
            <a:endParaRPr lang="ko-KR" altLang="en-US"/>
          </a:p>
        </p:txBody>
      </p:sp>
    </p:spTree>
    <p:extLst>
      <p:ext uri="{BB962C8B-B14F-4D97-AF65-F5344CB8AC3E}">
        <p14:creationId xmlns:p14="http://schemas.microsoft.com/office/powerpoint/2010/main" val="2666008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BF433DF-1D83-4634-9E0D-98CD97D6D966}"/>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E7A16763-E9D2-4E76-AE3C-56AAAE90623C}"/>
              </a:ext>
            </a:extLst>
          </p:cNvPr>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a:extLst>
              <a:ext uri="{FF2B5EF4-FFF2-40B4-BE49-F238E27FC236}">
                <a16:creationId xmlns:a16="http://schemas.microsoft.com/office/drawing/2014/main" id="{A3B7ECBD-2F26-432B-9489-9A2170949094}"/>
              </a:ext>
            </a:extLst>
          </p:cNvPr>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a:extLst>
              <a:ext uri="{FF2B5EF4-FFF2-40B4-BE49-F238E27FC236}">
                <a16:creationId xmlns:a16="http://schemas.microsoft.com/office/drawing/2014/main" id="{D7512EDD-7D45-4809-B475-4D9D208D605D}"/>
              </a:ext>
            </a:extLst>
          </p:cNvPr>
          <p:cNvSpPr>
            <a:spLocks noGrp="1"/>
          </p:cNvSpPr>
          <p:nvPr>
            <p:ph type="dt" sz="half" idx="10"/>
          </p:nvPr>
        </p:nvSpPr>
        <p:spPr/>
        <p:txBody>
          <a:bodyPr/>
          <a:lstStyle/>
          <a:p>
            <a:fld id="{0EE0286B-A456-4283-9D32-9BCDB3A9CF41}" type="datetime1">
              <a:rPr lang="ko-KR" altLang="en-US" smtClean="0"/>
              <a:t>2022-10-21</a:t>
            </a:fld>
            <a:endParaRPr lang="ko-KR" altLang="en-US"/>
          </a:p>
        </p:txBody>
      </p:sp>
      <p:sp>
        <p:nvSpPr>
          <p:cNvPr id="6" name="바닥글 개체 틀 5">
            <a:extLst>
              <a:ext uri="{FF2B5EF4-FFF2-40B4-BE49-F238E27FC236}">
                <a16:creationId xmlns:a16="http://schemas.microsoft.com/office/drawing/2014/main" id="{40A275D1-C36E-49A2-9CB5-84F87CD00843}"/>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A69F2B72-4E78-40B1-8CD7-665D454D50B7}"/>
              </a:ext>
            </a:extLst>
          </p:cNvPr>
          <p:cNvSpPr>
            <a:spLocks noGrp="1"/>
          </p:cNvSpPr>
          <p:nvPr>
            <p:ph type="sldNum" sz="quarter" idx="12"/>
          </p:nvPr>
        </p:nvSpPr>
        <p:spPr/>
        <p:txBody>
          <a:bodyPr/>
          <a:lstStyle/>
          <a:p>
            <a:fld id="{45349D8C-A04E-43EF-B66D-C876D7F9042A}" type="slidenum">
              <a:rPr lang="ko-KR" altLang="en-US" smtClean="0"/>
              <a:t>‹#›</a:t>
            </a:fld>
            <a:endParaRPr lang="ko-KR" altLang="en-US"/>
          </a:p>
        </p:txBody>
      </p:sp>
    </p:spTree>
    <p:extLst>
      <p:ext uri="{BB962C8B-B14F-4D97-AF65-F5344CB8AC3E}">
        <p14:creationId xmlns:p14="http://schemas.microsoft.com/office/powerpoint/2010/main" val="2501785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23BC0C0-3853-42FA-92C5-B8C97A21AA35}"/>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3569F560-9A9F-48F5-88F8-B5DDB5B5F4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a:extLst>
              <a:ext uri="{FF2B5EF4-FFF2-40B4-BE49-F238E27FC236}">
                <a16:creationId xmlns:a16="http://schemas.microsoft.com/office/drawing/2014/main" id="{A34923A2-86B6-4F42-B309-86EE58A54DF8}"/>
              </a:ext>
            </a:extLst>
          </p:cNvPr>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a:extLst>
              <a:ext uri="{FF2B5EF4-FFF2-40B4-BE49-F238E27FC236}">
                <a16:creationId xmlns:a16="http://schemas.microsoft.com/office/drawing/2014/main" id="{53D4639B-28F8-4E19-A1E9-5B4F955DC0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a:extLst>
              <a:ext uri="{FF2B5EF4-FFF2-40B4-BE49-F238E27FC236}">
                <a16:creationId xmlns:a16="http://schemas.microsoft.com/office/drawing/2014/main" id="{9E1EEBA5-7677-4F6D-BEC1-2B2B6BD76B97}"/>
              </a:ext>
            </a:extLst>
          </p:cNvPr>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a:extLst>
              <a:ext uri="{FF2B5EF4-FFF2-40B4-BE49-F238E27FC236}">
                <a16:creationId xmlns:a16="http://schemas.microsoft.com/office/drawing/2014/main" id="{11D866A1-94E2-4D5E-8000-64B86F2FB9BC}"/>
              </a:ext>
            </a:extLst>
          </p:cNvPr>
          <p:cNvSpPr>
            <a:spLocks noGrp="1"/>
          </p:cNvSpPr>
          <p:nvPr>
            <p:ph type="dt" sz="half" idx="10"/>
          </p:nvPr>
        </p:nvSpPr>
        <p:spPr/>
        <p:txBody>
          <a:bodyPr/>
          <a:lstStyle/>
          <a:p>
            <a:fld id="{08186CD5-2735-43E4-9DC4-160E700EBBF4}" type="datetime1">
              <a:rPr lang="ko-KR" altLang="en-US" smtClean="0"/>
              <a:t>2022-10-21</a:t>
            </a:fld>
            <a:endParaRPr lang="ko-KR" altLang="en-US"/>
          </a:p>
        </p:txBody>
      </p:sp>
      <p:sp>
        <p:nvSpPr>
          <p:cNvPr id="8" name="바닥글 개체 틀 7">
            <a:extLst>
              <a:ext uri="{FF2B5EF4-FFF2-40B4-BE49-F238E27FC236}">
                <a16:creationId xmlns:a16="http://schemas.microsoft.com/office/drawing/2014/main" id="{048BBEEE-6A31-4033-868A-888DB2E21565}"/>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CD383333-9AEF-4BC0-AB3F-0451FD8BA343}"/>
              </a:ext>
            </a:extLst>
          </p:cNvPr>
          <p:cNvSpPr>
            <a:spLocks noGrp="1"/>
          </p:cNvSpPr>
          <p:nvPr>
            <p:ph type="sldNum" sz="quarter" idx="12"/>
          </p:nvPr>
        </p:nvSpPr>
        <p:spPr/>
        <p:txBody>
          <a:bodyPr/>
          <a:lstStyle/>
          <a:p>
            <a:fld id="{45349D8C-A04E-43EF-B66D-C876D7F9042A}" type="slidenum">
              <a:rPr lang="ko-KR" altLang="en-US" smtClean="0"/>
              <a:t>‹#›</a:t>
            </a:fld>
            <a:endParaRPr lang="ko-KR" altLang="en-US"/>
          </a:p>
        </p:txBody>
      </p:sp>
    </p:spTree>
    <p:extLst>
      <p:ext uri="{BB962C8B-B14F-4D97-AF65-F5344CB8AC3E}">
        <p14:creationId xmlns:p14="http://schemas.microsoft.com/office/powerpoint/2010/main" val="2563672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EB12E71-B59A-4F4D-ADEE-D66E7F069BC3}"/>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84857036-5B29-49CC-8A60-B57051E26C33}"/>
              </a:ext>
            </a:extLst>
          </p:cNvPr>
          <p:cNvSpPr>
            <a:spLocks noGrp="1"/>
          </p:cNvSpPr>
          <p:nvPr>
            <p:ph type="dt" sz="half" idx="10"/>
          </p:nvPr>
        </p:nvSpPr>
        <p:spPr/>
        <p:txBody>
          <a:bodyPr/>
          <a:lstStyle/>
          <a:p>
            <a:fld id="{7FF330E1-DBD1-4370-BD89-9292D93BB3D5}" type="datetime1">
              <a:rPr lang="ko-KR" altLang="en-US" smtClean="0"/>
              <a:t>2022-10-21</a:t>
            </a:fld>
            <a:endParaRPr lang="ko-KR" altLang="en-US"/>
          </a:p>
        </p:txBody>
      </p:sp>
      <p:sp>
        <p:nvSpPr>
          <p:cNvPr id="4" name="바닥글 개체 틀 3">
            <a:extLst>
              <a:ext uri="{FF2B5EF4-FFF2-40B4-BE49-F238E27FC236}">
                <a16:creationId xmlns:a16="http://schemas.microsoft.com/office/drawing/2014/main" id="{018BF4AC-92AC-481B-9074-39BD385ED4E0}"/>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1ED3C7CB-1842-43EF-9572-6A737430224D}"/>
              </a:ext>
            </a:extLst>
          </p:cNvPr>
          <p:cNvSpPr>
            <a:spLocks noGrp="1"/>
          </p:cNvSpPr>
          <p:nvPr>
            <p:ph type="sldNum" sz="quarter" idx="12"/>
          </p:nvPr>
        </p:nvSpPr>
        <p:spPr/>
        <p:txBody>
          <a:bodyPr/>
          <a:lstStyle/>
          <a:p>
            <a:fld id="{45349D8C-A04E-43EF-B66D-C876D7F9042A}" type="slidenum">
              <a:rPr lang="ko-KR" altLang="en-US" smtClean="0"/>
              <a:t>‹#›</a:t>
            </a:fld>
            <a:endParaRPr lang="ko-KR" altLang="en-US"/>
          </a:p>
        </p:txBody>
      </p:sp>
    </p:spTree>
    <p:extLst>
      <p:ext uri="{BB962C8B-B14F-4D97-AF65-F5344CB8AC3E}">
        <p14:creationId xmlns:p14="http://schemas.microsoft.com/office/powerpoint/2010/main" val="62957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1EA808DB-D704-4C4C-8A20-831CA2C4AE5E}"/>
              </a:ext>
            </a:extLst>
          </p:cNvPr>
          <p:cNvSpPr>
            <a:spLocks noGrp="1"/>
          </p:cNvSpPr>
          <p:nvPr>
            <p:ph type="dt" sz="half" idx="10"/>
          </p:nvPr>
        </p:nvSpPr>
        <p:spPr/>
        <p:txBody>
          <a:bodyPr/>
          <a:lstStyle/>
          <a:p>
            <a:fld id="{52B8F968-6C99-4078-A782-E752DBD63BAF}" type="datetime1">
              <a:rPr lang="ko-KR" altLang="en-US" smtClean="0"/>
              <a:t>2022-10-21</a:t>
            </a:fld>
            <a:endParaRPr lang="ko-KR" altLang="en-US"/>
          </a:p>
        </p:txBody>
      </p:sp>
      <p:sp>
        <p:nvSpPr>
          <p:cNvPr id="3" name="바닥글 개체 틀 2">
            <a:extLst>
              <a:ext uri="{FF2B5EF4-FFF2-40B4-BE49-F238E27FC236}">
                <a16:creationId xmlns:a16="http://schemas.microsoft.com/office/drawing/2014/main" id="{CE24463D-AC0C-4A6D-920F-5BD89A8DE6B5}"/>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532B936D-829E-4998-8B66-C521004AFA9C}"/>
              </a:ext>
            </a:extLst>
          </p:cNvPr>
          <p:cNvSpPr>
            <a:spLocks noGrp="1"/>
          </p:cNvSpPr>
          <p:nvPr>
            <p:ph type="sldNum" sz="quarter" idx="12"/>
          </p:nvPr>
        </p:nvSpPr>
        <p:spPr/>
        <p:txBody>
          <a:bodyPr/>
          <a:lstStyle/>
          <a:p>
            <a:fld id="{45349D8C-A04E-43EF-B66D-C876D7F9042A}" type="slidenum">
              <a:rPr lang="ko-KR" altLang="en-US" smtClean="0"/>
              <a:t>‹#›</a:t>
            </a:fld>
            <a:endParaRPr lang="ko-KR" altLang="en-US"/>
          </a:p>
        </p:txBody>
      </p:sp>
    </p:spTree>
    <p:extLst>
      <p:ext uri="{BB962C8B-B14F-4D97-AF65-F5344CB8AC3E}">
        <p14:creationId xmlns:p14="http://schemas.microsoft.com/office/powerpoint/2010/main" val="4255204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E166E75-E894-4732-99C1-FEF5E082F05F}"/>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46066ACD-2B62-4B41-9099-9F5BF8B864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a:extLst>
              <a:ext uri="{FF2B5EF4-FFF2-40B4-BE49-F238E27FC236}">
                <a16:creationId xmlns:a16="http://schemas.microsoft.com/office/drawing/2014/main" id="{3BC68E25-5A9D-49B8-A31B-3726C07465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A7DA982F-E610-4D64-92D1-FD04CEAECB91}"/>
              </a:ext>
            </a:extLst>
          </p:cNvPr>
          <p:cNvSpPr>
            <a:spLocks noGrp="1"/>
          </p:cNvSpPr>
          <p:nvPr>
            <p:ph type="dt" sz="half" idx="10"/>
          </p:nvPr>
        </p:nvSpPr>
        <p:spPr/>
        <p:txBody>
          <a:bodyPr/>
          <a:lstStyle/>
          <a:p>
            <a:fld id="{45C96BB5-00E8-43DA-A6DA-551D37179AD4}" type="datetime1">
              <a:rPr lang="ko-KR" altLang="en-US" smtClean="0"/>
              <a:t>2022-10-21</a:t>
            </a:fld>
            <a:endParaRPr lang="ko-KR" altLang="en-US"/>
          </a:p>
        </p:txBody>
      </p:sp>
      <p:sp>
        <p:nvSpPr>
          <p:cNvPr id="6" name="바닥글 개체 틀 5">
            <a:extLst>
              <a:ext uri="{FF2B5EF4-FFF2-40B4-BE49-F238E27FC236}">
                <a16:creationId xmlns:a16="http://schemas.microsoft.com/office/drawing/2014/main" id="{68015C64-1D3F-45A2-BBE2-1333206335A5}"/>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64F26BBD-05A7-4823-B7C5-516884109918}"/>
              </a:ext>
            </a:extLst>
          </p:cNvPr>
          <p:cNvSpPr>
            <a:spLocks noGrp="1"/>
          </p:cNvSpPr>
          <p:nvPr>
            <p:ph type="sldNum" sz="quarter" idx="12"/>
          </p:nvPr>
        </p:nvSpPr>
        <p:spPr/>
        <p:txBody>
          <a:bodyPr/>
          <a:lstStyle/>
          <a:p>
            <a:fld id="{45349D8C-A04E-43EF-B66D-C876D7F9042A}" type="slidenum">
              <a:rPr lang="ko-KR" altLang="en-US" smtClean="0"/>
              <a:t>‹#›</a:t>
            </a:fld>
            <a:endParaRPr lang="ko-KR" altLang="en-US"/>
          </a:p>
        </p:txBody>
      </p:sp>
    </p:spTree>
    <p:extLst>
      <p:ext uri="{BB962C8B-B14F-4D97-AF65-F5344CB8AC3E}">
        <p14:creationId xmlns:p14="http://schemas.microsoft.com/office/powerpoint/2010/main" val="3050040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4AC1BE6-EAC0-47CE-AAE0-D30647A3A650}"/>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F98E0359-ECAF-4682-A4D5-6E87F416DF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E0E2FFA2-697F-4EE1-B991-64B6FA184D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AD9E218F-885F-411C-80AF-501F61AC5956}"/>
              </a:ext>
            </a:extLst>
          </p:cNvPr>
          <p:cNvSpPr>
            <a:spLocks noGrp="1"/>
          </p:cNvSpPr>
          <p:nvPr>
            <p:ph type="dt" sz="half" idx="10"/>
          </p:nvPr>
        </p:nvSpPr>
        <p:spPr/>
        <p:txBody>
          <a:bodyPr/>
          <a:lstStyle/>
          <a:p>
            <a:fld id="{0B8829F3-BF67-419A-93D5-757BEA9F925B}" type="datetime1">
              <a:rPr lang="ko-KR" altLang="en-US" smtClean="0"/>
              <a:t>2022-10-21</a:t>
            </a:fld>
            <a:endParaRPr lang="ko-KR" altLang="en-US"/>
          </a:p>
        </p:txBody>
      </p:sp>
      <p:sp>
        <p:nvSpPr>
          <p:cNvPr id="6" name="바닥글 개체 틀 5">
            <a:extLst>
              <a:ext uri="{FF2B5EF4-FFF2-40B4-BE49-F238E27FC236}">
                <a16:creationId xmlns:a16="http://schemas.microsoft.com/office/drawing/2014/main" id="{EF0984FA-B108-4517-B698-E7661C46C340}"/>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FBECFA06-F34B-440A-BDDF-A0E2F5EE1DFF}"/>
              </a:ext>
            </a:extLst>
          </p:cNvPr>
          <p:cNvSpPr>
            <a:spLocks noGrp="1"/>
          </p:cNvSpPr>
          <p:nvPr>
            <p:ph type="sldNum" sz="quarter" idx="12"/>
          </p:nvPr>
        </p:nvSpPr>
        <p:spPr/>
        <p:txBody>
          <a:bodyPr/>
          <a:lstStyle/>
          <a:p>
            <a:fld id="{45349D8C-A04E-43EF-B66D-C876D7F9042A}" type="slidenum">
              <a:rPr lang="ko-KR" altLang="en-US" smtClean="0"/>
              <a:t>‹#›</a:t>
            </a:fld>
            <a:endParaRPr lang="ko-KR" altLang="en-US"/>
          </a:p>
        </p:txBody>
      </p:sp>
    </p:spTree>
    <p:extLst>
      <p:ext uri="{BB962C8B-B14F-4D97-AF65-F5344CB8AC3E}">
        <p14:creationId xmlns:p14="http://schemas.microsoft.com/office/powerpoint/2010/main" val="472259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B7627812-0E5D-43BA-93FF-1EC13E6DAE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A977120C-71F6-40AB-9CC6-2849A03628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EEB1E898-A003-4E30-8FBB-13B9314A4E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86F592-AF53-44E7-9895-C1D92A596543}" type="datetime1">
              <a:rPr lang="ko-KR" altLang="en-US" smtClean="0"/>
              <a:t>2022-10-21</a:t>
            </a:fld>
            <a:endParaRPr lang="ko-KR" altLang="en-US"/>
          </a:p>
        </p:txBody>
      </p:sp>
      <p:sp>
        <p:nvSpPr>
          <p:cNvPr id="5" name="바닥글 개체 틀 4">
            <a:extLst>
              <a:ext uri="{FF2B5EF4-FFF2-40B4-BE49-F238E27FC236}">
                <a16:creationId xmlns:a16="http://schemas.microsoft.com/office/drawing/2014/main" id="{900ED84D-4803-4CB8-B1E3-0D611BF89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D0DDDFA2-CDE1-45D2-B9AA-79A843A85E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49D8C-A04E-43EF-B66D-C876D7F9042A}" type="slidenum">
              <a:rPr lang="ko-KR" altLang="en-US" smtClean="0"/>
              <a:t>‹#›</a:t>
            </a:fld>
            <a:endParaRPr lang="ko-KR" altLang="en-US"/>
          </a:p>
        </p:txBody>
      </p:sp>
    </p:spTree>
    <p:extLst>
      <p:ext uri="{BB962C8B-B14F-4D97-AF65-F5344CB8AC3E}">
        <p14:creationId xmlns:p14="http://schemas.microsoft.com/office/powerpoint/2010/main" val="3087741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8A4419C1-8C97-418D-9059-34E41B1216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6" name="직사각형 5">
            <a:extLst>
              <a:ext uri="{FF2B5EF4-FFF2-40B4-BE49-F238E27FC236}">
                <a16:creationId xmlns:a16="http://schemas.microsoft.com/office/drawing/2014/main" id="{E8C08B45-574C-4597-AD41-FCE3DDD04295}"/>
              </a:ext>
            </a:extLst>
          </p:cNvPr>
          <p:cNvSpPr/>
          <p:nvPr/>
        </p:nvSpPr>
        <p:spPr>
          <a:xfrm>
            <a:off x="0" y="-361950"/>
            <a:ext cx="12192000" cy="7620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a:extLst>
              <a:ext uri="{FF2B5EF4-FFF2-40B4-BE49-F238E27FC236}">
                <a16:creationId xmlns:a16="http://schemas.microsoft.com/office/drawing/2014/main" id="{26229D6D-3700-4E86-8D9C-CDFB041A063C}"/>
              </a:ext>
            </a:extLst>
          </p:cNvPr>
          <p:cNvSpPr>
            <a:spLocks noGrp="1"/>
          </p:cNvSpPr>
          <p:nvPr>
            <p:ph type="ctrTitle"/>
          </p:nvPr>
        </p:nvSpPr>
        <p:spPr>
          <a:xfrm>
            <a:off x="494546" y="1680032"/>
            <a:ext cx="11202907" cy="2578105"/>
          </a:xfrm>
        </p:spPr>
        <p:txBody>
          <a:bodyPr>
            <a:noAutofit/>
          </a:bodyPr>
          <a:lstStyle/>
          <a:p>
            <a:r>
              <a:rPr lang="en-US" altLang="ko-KR" sz="5000" b="1" dirty="0">
                <a:solidFill>
                  <a:srgbClr val="96F789"/>
                </a:solidFill>
                <a:latin typeface="Gazpacho Black" pitchFamily="2" charset="0"/>
              </a:rPr>
              <a:t>Meta-Query-Net</a:t>
            </a:r>
            <a:r>
              <a:rPr lang="en-US" altLang="ko-KR" sz="5000" b="1" dirty="0">
                <a:solidFill>
                  <a:schemeClr val="bg1"/>
                </a:solidFill>
                <a:latin typeface="Gazpacho Black" pitchFamily="2" charset="0"/>
              </a:rPr>
              <a:t>: Resolving </a:t>
            </a:r>
            <a:br>
              <a:rPr lang="en-US" altLang="ko-KR" sz="5000" b="1" dirty="0">
                <a:solidFill>
                  <a:schemeClr val="bg1"/>
                </a:solidFill>
                <a:latin typeface="Gazpacho Black" pitchFamily="2" charset="0"/>
              </a:rPr>
            </a:br>
            <a:r>
              <a:rPr lang="en-US" altLang="ko-KR" sz="5000" b="1" dirty="0">
                <a:solidFill>
                  <a:schemeClr val="accent4">
                    <a:lumMod val="60000"/>
                    <a:lumOff val="40000"/>
                  </a:schemeClr>
                </a:solidFill>
                <a:latin typeface="Gazpacho Black" pitchFamily="2" charset="0"/>
              </a:rPr>
              <a:t>Purity-Informativeness Dilemma </a:t>
            </a:r>
            <a:br>
              <a:rPr lang="en-US" altLang="ko-KR" sz="5000" b="1" dirty="0">
                <a:solidFill>
                  <a:schemeClr val="bg1"/>
                </a:solidFill>
                <a:latin typeface="Gazpacho Black" pitchFamily="2" charset="0"/>
              </a:rPr>
            </a:br>
            <a:r>
              <a:rPr lang="en-US" altLang="ko-KR" sz="5000" b="1" dirty="0">
                <a:solidFill>
                  <a:schemeClr val="bg1"/>
                </a:solidFill>
                <a:latin typeface="Gazpacho Black" pitchFamily="2" charset="0"/>
              </a:rPr>
              <a:t>in </a:t>
            </a:r>
            <a:r>
              <a:rPr lang="en-US" altLang="ko-KR" sz="5000" b="1" dirty="0">
                <a:solidFill>
                  <a:schemeClr val="accent1">
                    <a:lumMod val="40000"/>
                    <a:lumOff val="60000"/>
                  </a:schemeClr>
                </a:solidFill>
                <a:latin typeface="Gazpacho Black" pitchFamily="2" charset="0"/>
              </a:rPr>
              <a:t>Open-set Active Learning</a:t>
            </a:r>
            <a:endParaRPr lang="ko-KR" altLang="en-US" sz="5000" b="1" dirty="0">
              <a:solidFill>
                <a:schemeClr val="accent1">
                  <a:lumMod val="40000"/>
                  <a:lumOff val="60000"/>
                </a:schemeClr>
              </a:solidFill>
              <a:latin typeface="Gazpacho Black" pitchFamily="2" charset="0"/>
            </a:endParaRPr>
          </a:p>
        </p:txBody>
      </p:sp>
      <p:sp>
        <p:nvSpPr>
          <p:cNvPr id="3" name="부제목 2">
            <a:extLst>
              <a:ext uri="{FF2B5EF4-FFF2-40B4-BE49-F238E27FC236}">
                <a16:creationId xmlns:a16="http://schemas.microsoft.com/office/drawing/2014/main" id="{79669D4F-992F-464A-B485-C5B6785101F6}"/>
              </a:ext>
            </a:extLst>
          </p:cNvPr>
          <p:cNvSpPr>
            <a:spLocks noGrp="1"/>
          </p:cNvSpPr>
          <p:nvPr>
            <p:ph type="subTitle" idx="1"/>
          </p:nvPr>
        </p:nvSpPr>
        <p:spPr>
          <a:xfrm>
            <a:off x="494545" y="4822171"/>
            <a:ext cx="11046823" cy="1391944"/>
          </a:xfrm>
        </p:spPr>
        <p:txBody>
          <a:bodyPr>
            <a:normAutofit/>
          </a:bodyPr>
          <a:lstStyle/>
          <a:p>
            <a:pPr algn="r"/>
            <a:r>
              <a:rPr lang="en-US" altLang="ko-KR" b="1" dirty="0" err="1">
                <a:solidFill>
                  <a:schemeClr val="bg1"/>
                </a:solidFill>
                <a:latin typeface="Bahnschrift SemiLight SemiConde" panose="020B0502040204020203" pitchFamily="34" charset="0"/>
              </a:rPr>
              <a:t>Dongmin</a:t>
            </a:r>
            <a:r>
              <a:rPr lang="en-US" altLang="ko-KR" b="1" dirty="0">
                <a:solidFill>
                  <a:schemeClr val="bg1"/>
                </a:solidFill>
                <a:latin typeface="Bahnschrift SemiLight SemiConde" panose="020B0502040204020203" pitchFamily="34" charset="0"/>
              </a:rPr>
              <a:t> Park (presenter</a:t>
            </a:r>
            <a:r>
              <a:rPr lang="en-US" altLang="ko-KR" sz="2000" b="1" dirty="0">
                <a:solidFill>
                  <a:schemeClr val="bg1"/>
                </a:solidFill>
                <a:latin typeface="Bahnschrift SemiLight SemiConde" panose="020B0502040204020203" pitchFamily="34" charset="0"/>
              </a:rPr>
              <a:t>)</a:t>
            </a:r>
            <a:r>
              <a:rPr lang="en-US" altLang="ko-KR" sz="2000" dirty="0">
                <a:solidFill>
                  <a:schemeClr val="bg1"/>
                </a:solidFill>
                <a:latin typeface="Bahnschrift SemiLight SemiConde" panose="020B0502040204020203" pitchFamily="34" charset="0"/>
              </a:rPr>
              <a:t>, </a:t>
            </a:r>
            <a:r>
              <a:rPr lang="en-US" altLang="ko-KR" sz="2000" dirty="0" err="1">
                <a:solidFill>
                  <a:schemeClr val="bg1"/>
                </a:solidFill>
                <a:latin typeface="Bahnschrift SemiLight SemiConde" panose="020B0502040204020203" pitchFamily="34" charset="0"/>
              </a:rPr>
              <a:t>Yooju</a:t>
            </a:r>
            <a:r>
              <a:rPr lang="en-US" altLang="ko-KR" sz="2000" dirty="0">
                <a:solidFill>
                  <a:schemeClr val="bg1"/>
                </a:solidFill>
                <a:latin typeface="Bahnschrift SemiLight SemiConde" panose="020B0502040204020203" pitchFamily="34" charset="0"/>
              </a:rPr>
              <a:t> Shin, </a:t>
            </a:r>
            <a:r>
              <a:rPr lang="en-US" altLang="ko-KR" sz="2000" dirty="0" err="1">
                <a:solidFill>
                  <a:schemeClr val="bg1"/>
                </a:solidFill>
                <a:latin typeface="Bahnschrift SemiLight SemiConde" panose="020B0502040204020203" pitchFamily="34" charset="0"/>
              </a:rPr>
              <a:t>Jihwan</a:t>
            </a:r>
            <a:r>
              <a:rPr lang="en-US" altLang="ko-KR" sz="2000" dirty="0">
                <a:solidFill>
                  <a:schemeClr val="bg1"/>
                </a:solidFill>
                <a:latin typeface="Bahnschrift SemiLight SemiConde" panose="020B0502040204020203" pitchFamily="34" charset="0"/>
              </a:rPr>
              <a:t> Bang, </a:t>
            </a:r>
            <a:r>
              <a:rPr lang="en-US" altLang="ko-KR" sz="2000" dirty="0" err="1">
                <a:solidFill>
                  <a:schemeClr val="bg1"/>
                </a:solidFill>
                <a:latin typeface="Bahnschrift SemiLight SemiConde" panose="020B0502040204020203" pitchFamily="34" charset="0"/>
              </a:rPr>
              <a:t>Youngjun</a:t>
            </a:r>
            <a:r>
              <a:rPr lang="en-US" altLang="ko-KR" sz="2000" dirty="0">
                <a:solidFill>
                  <a:schemeClr val="bg1"/>
                </a:solidFill>
                <a:latin typeface="Bahnschrift SemiLight SemiConde" panose="020B0502040204020203" pitchFamily="34" charset="0"/>
              </a:rPr>
              <a:t> Lee, </a:t>
            </a:r>
            <a:r>
              <a:rPr lang="en-US" altLang="ko-KR" sz="2000" dirty="0" err="1">
                <a:solidFill>
                  <a:schemeClr val="bg1"/>
                </a:solidFill>
                <a:latin typeface="Bahnschrift SemiLight SemiConde" panose="020B0502040204020203" pitchFamily="34" charset="0"/>
              </a:rPr>
              <a:t>Hwanjun</a:t>
            </a:r>
            <a:r>
              <a:rPr lang="en-US" altLang="ko-KR" sz="2000" dirty="0">
                <a:solidFill>
                  <a:schemeClr val="bg1"/>
                </a:solidFill>
                <a:latin typeface="Bahnschrift SemiLight SemiConde" panose="020B0502040204020203" pitchFamily="34" charset="0"/>
              </a:rPr>
              <a:t> Song</a:t>
            </a:r>
            <a:r>
              <a:rPr lang="ko-KR" altLang="en-US" sz="2000" dirty="0">
                <a:solidFill>
                  <a:schemeClr val="bg1"/>
                </a:solidFill>
                <a:latin typeface="Bahnschrift SemiLight SemiConde" panose="020B0502040204020203" pitchFamily="34" charset="0"/>
              </a:rPr>
              <a:t>*</a:t>
            </a:r>
            <a:r>
              <a:rPr lang="en-US" altLang="ko-KR" sz="2000" dirty="0">
                <a:solidFill>
                  <a:schemeClr val="bg1"/>
                </a:solidFill>
                <a:latin typeface="Bahnschrift SemiLight SemiConde" panose="020B0502040204020203" pitchFamily="34" charset="0"/>
              </a:rPr>
              <a:t>, Jae-Gil Lee</a:t>
            </a:r>
            <a:r>
              <a:rPr lang="ko-KR" altLang="en-US" sz="2000" dirty="0">
                <a:solidFill>
                  <a:schemeClr val="bg1"/>
                </a:solidFill>
                <a:latin typeface="Bahnschrift SemiLight SemiConde" panose="020B0502040204020203" pitchFamily="34" charset="0"/>
              </a:rPr>
              <a:t>*</a:t>
            </a:r>
            <a:endParaRPr lang="en-US" altLang="ko-KR" sz="2000" dirty="0">
              <a:solidFill>
                <a:schemeClr val="bg1"/>
              </a:solidFill>
              <a:latin typeface="Bahnschrift SemiLight SemiConde" panose="020B0502040204020203" pitchFamily="34" charset="0"/>
            </a:endParaRPr>
          </a:p>
          <a:p>
            <a:pPr algn="r"/>
            <a:r>
              <a:rPr lang="en-US" altLang="ko-KR" dirty="0">
                <a:solidFill>
                  <a:schemeClr val="bg1"/>
                </a:solidFill>
                <a:latin typeface="Bahnschrift SemiLight SemiConde" panose="020B0502040204020203" pitchFamily="34" charset="0"/>
              </a:rPr>
              <a:t>Data Mining Lab, KAIST</a:t>
            </a:r>
          </a:p>
        </p:txBody>
      </p:sp>
      <p:sp>
        <p:nvSpPr>
          <p:cNvPr id="7" name="Google Shape;157;p2">
            <a:extLst>
              <a:ext uri="{FF2B5EF4-FFF2-40B4-BE49-F238E27FC236}">
                <a16:creationId xmlns:a16="http://schemas.microsoft.com/office/drawing/2014/main" id="{932B5C20-DA19-4F48-92A0-05782C149834}"/>
              </a:ext>
            </a:extLst>
          </p:cNvPr>
          <p:cNvSpPr txBox="1">
            <a:spLocks/>
          </p:cNvSpPr>
          <p:nvPr/>
        </p:nvSpPr>
        <p:spPr>
          <a:xfrm>
            <a:off x="715350" y="578621"/>
            <a:ext cx="6331500" cy="472500"/>
          </a:xfrm>
          <a:prstGeom prst="rect">
            <a:avLst/>
          </a:prstGeom>
          <a:noFill/>
          <a:ln>
            <a:noFill/>
          </a:ln>
        </p:spPr>
        <p:txBody>
          <a:bodyPr spcFirstLastPara="1" vert="horz" wrap="square" lIns="91425" tIns="91425" rIns="91425" bIns="91425" rtlCol="0" anchor="b" anchorCtr="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SzPts val="1800"/>
              <a:buFont typeface="Arial" panose="020B0604020202020204" pitchFamily="34" charset="0"/>
              <a:buNone/>
            </a:pPr>
            <a:endParaRPr lang="en-US" altLang="ko" sz="3000" b="1" dirty="0">
              <a:solidFill>
                <a:schemeClr val="bg1"/>
              </a:solidFill>
              <a:latin typeface="Playfair Display Black" pitchFamily="2" charset="0"/>
            </a:endParaRPr>
          </a:p>
        </p:txBody>
      </p:sp>
      <p:pic>
        <p:nvPicPr>
          <p:cNvPr id="9" name="Picture 2" descr="NeurIPS 2019 논문 통계 – AI PLUS Tech Blog">
            <a:extLst>
              <a:ext uri="{FF2B5EF4-FFF2-40B4-BE49-F238E27FC236}">
                <a16:creationId xmlns:a16="http://schemas.microsoft.com/office/drawing/2014/main" id="{DA62DFD3-E542-44D8-ABDA-F0A4ECEF9C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921" b="12081"/>
          <a:stretch/>
        </p:blipFill>
        <p:spPr bwMode="auto">
          <a:xfrm>
            <a:off x="8231228" y="430036"/>
            <a:ext cx="1526894" cy="653524"/>
          </a:xfrm>
          <a:prstGeom prst="rect">
            <a:avLst/>
          </a:prstGeom>
          <a:noFill/>
          <a:extLst>
            <a:ext uri="{909E8E84-426E-40DD-AFC4-6F175D3DCCD1}">
              <a14:hiddenFill xmlns:a14="http://schemas.microsoft.com/office/drawing/2010/main">
                <a:solidFill>
                  <a:srgbClr val="FFFFFF"/>
                </a:solidFill>
              </a14:hiddenFill>
            </a:ext>
          </a:extLst>
        </p:spPr>
      </p:pic>
      <p:pic>
        <p:nvPicPr>
          <p:cNvPr id="10" name="Google Shape;74;p1" descr="Knowledge Partners | Green Growth Knowledge Platform">
            <a:extLst>
              <a:ext uri="{FF2B5EF4-FFF2-40B4-BE49-F238E27FC236}">
                <a16:creationId xmlns:a16="http://schemas.microsoft.com/office/drawing/2014/main" id="{240D0378-47F1-46A3-8FF1-ED65FEDED679}"/>
              </a:ext>
            </a:extLst>
          </p:cNvPr>
          <p:cNvPicPr preferRelativeResize="0"/>
          <p:nvPr/>
        </p:nvPicPr>
        <p:blipFill rotWithShape="1">
          <a:blip r:embed="rId5">
            <a:alphaModFix/>
          </a:blip>
          <a:srcRect t="13723" b="18179"/>
          <a:stretch/>
        </p:blipFill>
        <p:spPr>
          <a:xfrm>
            <a:off x="9882808" y="430036"/>
            <a:ext cx="1526894" cy="653524"/>
          </a:xfrm>
          <a:prstGeom prst="rect">
            <a:avLst/>
          </a:prstGeom>
          <a:noFill/>
          <a:ln>
            <a:noFill/>
          </a:ln>
        </p:spPr>
      </p:pic>
    </p:spTree>
    <p:extLst>
      <p:ext uri="{BB962C8B-B14F-4D97-AF65-F5344CB8AC3E}">
        <p14:creationId xmlns:p14="http://schemas.microsoft.com/office/powerpoint/2010/main" val="1816908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5"/>
          <p:cNvSpPr txBox="1">
            <a:spLocks noGrp="1"/>
          </p:cNvSpPr>
          <p:nvPr>
            <p:ph type="title"/>
          </p:nvPr>
        </p:nvSpPr>
        <p:spPr>
          <a:xfrm>
            <a:off x="475272" y="261300"/>
            <a:ext cx="11366498" cy="852800"/>
          </a:xfrm>
          <a:prstGeom prst="rect">
            <a:avLst/>
          </a:prstGeom>
          <a:noFill/>
          <a:ln>
            <a:noFill/>
          </a:ln>
        </p:spPr>
        <p:txBody>
          <a:bodyPr spcFirstLastPara="1" vert="horz" wrap="square" lIns="121900" tIns="121900" rIns="121900" bIns="121900" rtlCol="0" anchor="t" anchorCtr="0">
            <a:noAutofit/>
          </a:bodyPr>
          <a:lstStyle/>
          <a:p>
            <a:pPr>
              <a:lnSpc>
                <a:spcPct val="100000"/>
              </a:lnSpc>
              <a:spcBef>
                <a:spcPts val="0"/>
              </a:spcBef>
              <a:buSzPts val="3000"/>
            </a:pPr>
            <a:r>
              <a:rPr lang="en-US" altLang="ko-KR" dirty="0">
                <a:latin typeface="Playfair Display Black" pitchFamily="2" charset="0"/>
              </a:rPr>
              <a:t>Architecture of</a:t>
            </a:r>
            <a:r>
              <a:rPr lang="ko-KR" altLang="en-US" dirty="0">
                <a:latin typeface="Playfair Display Black" pitchFamily="2" charset="0"/>
              </a:rPr>
              <a:t> </a:t>
            </a:r>
            <a:r>
              <a:rPr lang="en-US" altLang="ko-KR" dirty="0">
                <a:latin typeface="Playfair Display Black" pitchFamily="2" charset="0"/>
              </a:rPr>
              <a:t>MQ-Net</a:t>
            </a:r>
            <a:endParaRPr sz="3200" dirty="0">
              <a:latin typeface="Playfair Display Black" pitchFamily="2" charset="0"/>
            </a:endParaRPr>
          </a:p>
        </p:txBody>
      </p:sp>
      <p:cxnSp>
        <p:nvCxnSpPr>
          <p:cNvPr id="109" name="Google Shape;109;p5"/>
          <p:cNvCxnSpPr/>
          <p:nvPr/>
        </p:nvCxnSpPr>
        <p:spPr>
          <a:xfrm>
            <a:off x="695767" y="1116367"/>
            <a:ext cx="10668000" cy="0"/>
          </a:xfrm>
          <a:prstGeom prst="straightConnector1">
            <a:avLst/>
          </a:prstGeom>
          <a:noFill/>
          <a:ln w="9525" cap="flat" cmpd="sng">
            <a:solidFill>
              <a:schemeClr val="dk2"/>
            </a:solidFill>
            <a:prstDash val="solid"/>
            <a:round/>
            <a:headEnd type="none" w="sm" len="sm"/>
            <a:tailEnd type="none" w="sm" len="sm"/>
          </a:ln>
        </p:spPr>
      </p:cxnSp>
      <mc:AlternateContent xmlns:mc="http://schemas.openxmlformats.org/markup-compatibility/2006">
        <mc:Choice xmlns:a14="http://schemas.microsoft.com/office/drawing/2010/main" Requires="a14">
          <p:sp>
            <p:nvSpPr>
              <p:cNvPr id="110" name="Google Shape;110;p5"/>
              <p:cNvSpPr txBox="1"/>
              <p:nvPr/>
            </p:nvSpPr>
            <p:spPr>
              <a:xfrm>
                <a:off x="475272" y="2930242"/>
                <a:ext cx="11776567" cy="3770390"/>
              </a:xfrm>
              <a:prstGeom prst="rect">
                <a:avLst/>
              </a:prstGeom>
              <a:noFill/>
              <a:ln>
                <a:noFill/>
              </a:ln>
            </p:spPr>
            <p:txBody>
              <a:bodyPr spcFirstLastPara="1" wrap="square" lIns="121900" tIns="121900" rIns="121900" bIns="121900" anchor="t" anchorCtr="0">
                <a:noAutofit/>
              </a:bodyPr>
              <a:lstStyle/>
              <a:p>
                <a:pPr marL="533387" indent="-380990">
                  <a:lnSpc>
                    <a:spcPct val="150000"/>
                  </a:lnSpc>
                  <a:spcBef>
                    <a:spcPts val="1733"/>
                  </a:spcBef>
                  <a:buClr>
                    <a:srgbClr val="595959"/>
                  </a:buClr>
                  <a:buSzPts val="1800"/>
                  <a:buFont typeface="Arial" panose="020B0604020202020204" pitchFamily="34" charset="0"/>
                  <a:buChar char="•"/>
                </a:pPr>
                <a:r>
                  <a:rPr lang="en-US" altLang="ko-KR" sz="2400" b="1" dirty="0">
                    <a:solidFill>
                      <a:srgbClr val="000000"/>
                    </a:solidFill>
                    <a:latin typeface="Book Antiqua" panose="02040602050305030304" pitchFamily="18" charset="0"/>
                    <a:ea typeface="Lato"/>
                    <a:cs typeface="Lato"/>
                    <a:sym typeface="Lato"/>
                  </a:rPr>
                  <a:t>Non-negative weights MLP</a:t>
                </a:r>
                <a:endParaRPr lang="en-US" sz="2400" dirty="0">
                  <a:latin typeface="Book Antiqua" panose="02040602050305030304" pitchFamily="18" charset="0"/>
                </a:endParaRPr>
              </a:p>
              <a:p>
                <a:pPr marL="1176837" lvl="1" indent="-380990">
                  <a:lnSpc>
                    <a:spcPct val="150000"/>
                  </a:lnSpc>
                  <a:spcBef>
                    <a:spcPts val="667"/>
                  </a:spcBef>
                  <a:buClr>
                    <a:srgbClr val="595959"/>
                  </a:buClr>
                  <a:buSzPts val="1400"/>
                  <a:buFont typeface="Wingdings" pitchFamily="2" charset="2"/>
                  <a:buChar char="Ø"/>
                </a:pPr>
                <a:r>
                  <a:rPr lang="en-US" altLang="ko-KR" sz="2000" dirty="0">
                    <a:solidFill>
                      <a:srgbClr val="000000"/>
                    </a:solidFill>
                    <a:latin typeface="Book Antiqua" panose="02040602050305030304" pitchFamily="18" charset="0"/>
                    <a:ea typeface="Lato"/>
                    <a:cs typeface="Lato"/>
                    <a:sym typeface="Lato"/>
                  </a:rPr>
                  <a:t>Preserving order dominance between two examples </a:t>
                </a:r>
                <a:r>
                  <a:rPr lang="en-US" altLang="ko-KR" sz="2000" dirty="0" err="1">
                    <a:solidFill>
                      <a:srgbClr val="000000"/>
                    </a:solidFill>
                    <a:latin typeface="Book Antiqua" panose="02040602050305030304" pitchFamily="18" charset="0"/>
                    <a:ea typeface="Lato"/>
                    <a:cs typeface="Lato"/>
                    <a:sym typeface="Lato"/>
                  </a:rPr>
                  <a:t>w.r.t.</a:t>
                </a:r>
                <a:r>
                  <a:rPr lang="en-US" altLang="ko-KR" sz="2000" dirty="0">
                    <a:solidFill>
                      <a:srgbClr val="000000"/>
                    </a:solidFill>
                    <a:latin typeface="Book Antiqua" panose="02040602050305030304" pitchFamily="18" charset="0"/>
                    <a:ea typeface="Lato"/>
                    <a:cs typeface="Lato"/>
                    <a:sym typeface="Lato"/>
                  </a:rPr>
                  <a:t> purity and informativeness</a:t>
                </a:r>
                <a:endParaRPr lang="en-US" sz="500" dirty="0">
                  <a:solidFill>
                    <a:srgbClr val="000000"/>
                  </a:solidFill>
                  <a:latin typeface="Book Antiqua" panose="02040602050305030304" pitchFamily="18" charset="0"/>
                  <a:sym typeface="Lato"/>
                </a:endParaRPr>
              </a:p>
              <a:p>
                <a:pPr marL="1176837" lvl="1" indent="-380990">
                  <a:lnSpc>
                    <a:spcPct val="150000"/>
                  </a:lnSpc>
                  <a:spcBef>
                    <a:spcPts val="667"/>
                  </a:spcBef>
                  <a:buClr>
                    <a:srgbClr val="595959"/>
                  </a:buClr>
                  <a:buSzPts val="1400"/>
                  <a:buFont typeface="Wingdings" pitchFamily="2" charset="2"/>
                  <a:buChar char="Ø"/>
                </a:pPr>
                <a:r>
                  <a:rPr lang="en-US" altLang="ko-KR" sz="2000" dirty="0">
                    <a:latin typeface="Book Antiqua" panose="02040602050305030304" pitchFamily="18" charset="0"/>
                  </a:rPr>
                  <a:t>Being attributed to the properties of non-decreasing activation functions</a:t>
                </a:r>
              </a:p>
              <a:p>
                <a:pPr marL="1176837" lvl="1" indent="-380990">
                  <a:lnSpc>
                    <a:spcPct val="150000"/>
                  </a:lnSpc>
                  <a:spcBef>
                    <a:spcPts val="667"/>
                  </a:spcBef>
                  <a:buClr>
                    <a:srgbClr val="595959"/>
                  </a:buClr>
                  <a:buSzPts val="1400"/>
                  <a:buFont typeface="Wingdings" pitchFamily="2" charset="2"/>
                  <a:buChar char="Ø"/>
                </a:pPr>
                <a:r>
                  <a:rPr lang="en-US" altLang="ko-KR" sz="2000" dirty="0">
                    <a:latin typeface="Book Antiqua" panose="02040602050305030304" pitchFamily="18" charset="0"/>
                  </a:rPr>
                  <a:t>[Implementation] Applying a </a:t>
                </a:r>
                <a:r>
                  <a:rPr lang="en-US" altLang="ko-KR" sz="2000" dirty="0" err="1">
                    <a:latin typeface="Book Antiqua" panose="02040602050305030304" pitchFamily="18" charset="0"/>
                  </a:rPr>
                  <a:t>ReLU</a:t>
                </a:r>
                <a:r>
                  <a:rPr lang="en-US" altLang="ko-KR" sz="2000" dirty="0">
                    <a:latin typeface="Book Antiqua" panose="02040602050305030304" pitchFamily="18" charset="0"/>
                  </a:rPr>
                  <a:t> function for each parameters </a:t>
                </a:r>
                <a14:m>
                  <m:oMath xmlns:m="http://schemas.openxmlformats.org/officeDocument/2006/math">
                    <m:r>
                      <a:rPr lang="en-US" altLang="ko-KR" sz="2000" b="1" i="1" dirty="0">
                        <a:solidFill>
                          <a:prstClr val="black"/>
                        </a:solidFill>
                        <a:latin typeface="Cambria Math" panose="02040503050406030204" pitchFamily="18" charset="0"/>
                      </a:rPr>
                      <m:t>𝒘</m:t>
                    </m:r>
                  </m:oMath>
                </a14:m>
                <a:r>
                  <a:rPr lang="en-US" altLang="ko-KR" sz="2000" dirty="0">
                    <a:latin typeface="Book Antiqua" panose="02040602050305030304" pitchFamily="18" charset="0"/>
                  </a:rPr>
                  <a:t> (=differentiable)</a:t>
                </a:r>
                <a:endParaRPr lang="en-US" altLang="ko-KR" sz="1600" dirty="0">
                  <a:latin typeface="Book Antiqua" panose="02040602050305030304" pitchFamily="18" charset="0"/>
                </a:endParaRPr>
              </a:p>
            </p:txBody>
          </p:sp>
        </mc:Choice>
        <mc:Fallback>
          <p:sp>
            <p:nvSpPr>
              <p:cNvPr id="110" name="Google Shape;110;p5"/>
              <p:cNvSpPr txBox="1">
                <a:spLocks noRot="1" noChangeAspect="1" noMove="1" noResize="1" noEditPoints="1" noAdjustHandles="1" noChangeArrowheads="1" noChangeShapeType="1" noTextEdit="1"/>
              </p:cNvSpPr>
              <p:nvPr/>
            </p:nvSpPr>
            <p:spPr>
              <a:xfrm>
                <a:off x="475272" y="2930242"/>
                <a:ext cx="11776567" cy="3770390"/>
              </a:xfrm>
              <a:prstGeom prst="rect">
                <a:avLst/>
              </a:prstGeom>
              <a:blipFill>
                <a:blip r:embed="rId3"/>
                <a:stretch>
                  <a:fillRect/>
                </a:stretch>
              </a:blipFill>
              <a:ln>
                <a:noFill/>
              </a:ln>
            </p:spPr>
            <p:txBody>
              <a:bodyPr/>
              <a:lstStyle/>
              <a:p>
                <a:r>
                  <a:rPr lang="ko-KR" altLang="en-US">
                    <a:noFill/>
                  </a:rPr>
                  <a:t> </a:t>
                </a:r>
              </a:p>
            </p:txBody>
          </p:sp>
        </mc:Fallback>
      </mc:AlternateContent>
      <p:sp>
        <p:nvSpPr>
          <p:cNvPr id="112" name="Google Shape;112;p5"/>
          <p:cNvSpPr txBox="1">
            <a:spLocks noGrp="1"/>
          </p:cNvSpPr>
          <p:nvPr>
            <p:ph type="sldNum" idx="12"/>
          </p:nvPr>
        </p:nvSpPr>
        <p:spPr>
          <a:xfrm>
            <a:off x="11330665" y="6251679"/>
            <a:ext cx="731600" cy="524800"/>
          </a:xfrm>
          <a:prstGeom prst="rect">
            <a:avLst/>
          </a:prstGeom>
          <a:noFill/>
          <a:ln>
            <a:noFill/>
          </a:ln>
        </p:spPr>
        <p:txBody>
          <a:bodyPr spcFirstLastPara="1" vert="horz" wrap="square" lIns="121900" tIns="121900" rIns="121900" bIns="121900" rtlCol="0" anchor="ctr" anchorCtr="0">
            <a:noAutofit/>
          </a:bodyPr>
          <a:lstStyle/>
          <a:p>
            <a:pPr>
              <a:buSzPts val="1400"/>
            </a:pPr>
            <a:fld id="{00000000-1234-1234-1234-123412341234}" type="slidenum">
              <a:rPr lang="en-US"/>
              <a:pPr>
                <a:buSzPts val="1400"/>
              </a:pPr>
              <a:t>10</a:t>
            </a:fld>
            <a:endParaRPr/>
          </a:p>
        </p:txBody>
      </p:sp>
      <p:sp>
        <p:nvSpPr>
          <p:cNvPr id="10" name="Google Shape;228;p4">
            <a:extLst>
              <a:ext uri="{FF2B5EF4-FFF2-40B4-BE49-F238E27FC236}">
                <a16:creationId xmlns:a16="http://schemas.microsoft.com/office/drawing/2014/main" id="{BAD2AC96-28B2-413D-B9DE-82BE19FEFD4B}"/>
              </a:ext>
            </a:extLst>
          </p:cNvPr>
          <p:cNvSpPr/>
          <p:nvPr/>
        </p:nvSpPr>
        <p:spPr>
          <a:xfrm>
            <a:off x="695767" y="5623843"/>
            <a:ext cx="11391836" cy="852800"/>
          </a:xfrm>
          <a:prstGeom prst="rect">
            <a:avLst/>
          </a:prstGeom>
          <a:noFill/>
          <a:ln>
            <a:noFill/>
          </a:ln>
        </p:spPr>
        <p:txBody>
          <a:bodyPr spcFirstLastPara="1" wrap="square" lIns="121900" tIns="60933" rIns="121900" bIns="60933" anchor="t" anchorCtr="0">
            <a:noAutofit/>
          </a:bodyPr>
          <a:lstStyle/>
          <a:p>
            <a:pPr>
              <a:spcBef>
                <a:spcPts val="1067"/>
              </a:spcBef>
              <a:buSzPts val="1800"/>
              <a:defRPr/>
            </a:pPr>
            <a:r>
              <a:rPr lang="en-US" altLang="ko" sz="2300" kern="0" dirty="0">
                <a:solidFill>
                  <a:srgbClr val="000000"/>
                </a:solidFill>
                <a:latin typeface="Book Antiqua" panose="02040602050305030304" pitchFamily="18" charset="0"/>
                <a:ea typeface="Lato"/>
                <a:cs typeface="Lato"/>
                <a:sym typeface="Wingdings" pitchFamily="2" charset="2"/>
              </a:rPr>
              <a:t> </a:t>
            </a:r>
            <a:r>
              <a:rPr lang="en-US" altLang="ko-KR" sz="2300" kern="0" dirty="0">
                <a:solidFill>
                  <a:srgbClr val="000000"/>
                </a:solidFill>
                <a:latin typeface="Book Antiqua" panose="02040602050305030304" pitchFamily="18" charset="0"/>
                <a:ea typeface="Lato"/>
                <a:cs typeface="Lato"/>
                <a:sym typeface="Wingdings" pitchFamily="2" charset="2"/>
              </a:rPr>
              <a:t>Achieve the skyline constraint without any complex loss-based regularization! </a:t>
            </a:r>
            <a:endParaRPr sz="2300" b="1" kern="0" dirty="0">
              <a:solidFill>
                <a:srgbClr val="000000"/>
              </a:solidFill>
              <a:latin typeface="Book Antiqua" panose="02040602050305030304" pitchFamily="18" charset="0"/>
              <a:ea typeface="Lato"/>
              <a:cs typeface="Lato"/>
              <a:sym typeface="Lato"/>
            </a:endParaRPr>
          </a:p>
        </p:txBody>
      </p:sp>
      <p:pic>
        <p:nvPicPr>
          <p:cNvPr id="3" name="그림 2">
            <a:extLst>
              <a:ext uri="{FF2B5EF4-FFF2-40B4-BE49-F238E27FC236}">
                <a16:creationId xmlns:a16="http://schemas.microsoft.com/office/drawing/2014/main" id="{57C25425-F1D5-4741-8121-5451A69CE813}"/>
              </a:ext>
            </a:extLst>
          </p:cNvPr>
          <p:cNvPicPr>
            <a:picLocks noChangeAspect="1"/>
          </p:cNvPicPr>
          <p:nvPr/>
        </p:nvPicPr>
        <p:blipFill>
          <a:blip r:embed="rId4"/>
          <a:stretch>
            <a:fillRect/>
          </a:stretch>
        </p:blipFill>
        <p:spPr>
          <a:xfrm>
            <a:off x="695767" y="1373187"/>
            <a:ext cx="10694823" cy="944557"/>
          </a:xfrm>
          <a:prstGeom prst="rect">
            <a:avLst/>
          </a:prstGeom>
        </p:spPr>
      </p:pic>
      <p:sp>
        <p:nvSpPr>
          <p:cNvPr id="9" name="사각형: 둥근 모서리 8">
            <a:extLst>
              <a:ext uri="{FF2B5EF4-FFF2-40B4-BE49-F238E27FC236}">
                <a16:creationId xmlns:a16="http://schemas.microsoft.com/office/drawing/2014/main" id="{793F9B2F-D153-41AB-ACC2-3383294104BD}"/>
              </a:ext>
            </a:extLst>
          </p:cNvPr>
          <p:cNvSpPr/>
          <p:nvPr/>
        </p:nvSpPr>
        <p:spPr>
          <a:xfrm>
            <a:off x="3690620" y="1670438"/>
            <a:ext cx="4050030" cy="358610"/>
          </a:xfrm>
          <a:prstGeom prst="round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1" name="그림 10">
            <a:extLst>
              <a:ext uri="{FF2B5EF4-FFF2-40B4-BE49-F238E27FC236}">
                <a16:creationId xmlns:a16="http://schemas.microsoft.com/office/drawing/2014/main" id="{191A773C-4DD4-4637-BACF-C9F8C32B1128}"/>
              </a:ext>
            </a:extLst>
          </p:cNvPr>
          <p:cNvPicPr>
            <a:picLocks noChangeAspect="1"/>
          </p:cNvPicPr>
          <p:nvPr/>
        </p:nvPicPr>
        <p:blipFill rotWithShape="1">
          <a:blip r:embed="rId5"/>
          <a:srcRect l="8373" t="62486"/>
          <a:stretch/>
        </p:blipFill>
        <p:spPr>
          <a:xfrm>
            <a:off x="2865120" y="2641546"/>
            <a:ext cx="7161351" cy="371664"/>
          </a:xfrm>
          <a:prstGeom prst="rect">
            <a:avLst/>
          </a:prstGeom>
        </p:spPr>
      </p:pic>
      <p:sp>
        <p:nvSpPr>
          <p:cNvPr id="12" name="사각형: 둥근 모서리 11">
            <a:extLst>
              <a:ext uri="{FF2B5EF4-FFF2-40B4-BE49-F238E27FC236}">
                <a16:creationId xmlns:a16="http://schemas.microsoft.com/office/drawing/2014/main" id="{24B31A21-99E2-488B-B321-38A9CDFF74FD}"/>
              </a:ext>
            </a:extLst>
          </p:cNvPr>
          <p:cNvSpPr/>
          <p:nvPr/>
        </p:nvSpPr>
        <p:spPr>
          <a:xfrm>
            <a:off x="3690620" y="2641546"/>
            <a:ext cx="6237965" cy="330668"/>
          </a:xfrm>
          <a:prstGeom prst="roundRect">
            <a:avLst/>
          </a:pr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B35D49B-B3E2-4730-8B06-E35F50D5761E}"/>
                  </a:ext>
                </a:extLst>
              </p:cNvPr>
              <p:cNvSpPr txBox="1"/>
              <p:nvPr/>
            </p:nvSpPr>
            <p:spPr>
              <a:xfrm rot="5400000">
                <a:off x="5678569" y="2171002"/>
                <a:ext cx="10985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i="1" dirty="0" smtClean="0">
                          <a:latin typeface="Cambria Math" panose="02040503050406030204" pitchFamily="18" charset="0"/>
                          <a:ea typeface="Cambria Math" panose="02040503050406030204" pitchFamily="18" charset="0"/>
                        </a:rPr>
                        <m:t>⟹</m:t>
                      </m:r>
                    </m:oMath>
                  </m:oMathPara>
                </a14:m>
                <a:endParaRPr lang="ko-KR" altLang="en-US" dirty="0"/>
              </a:p>
            </p:txBody>
          </p:sp>
        </mc:Choice>
        <mc:Fallback xmlns="">
          <p:sp>
            <p:nvSpPr>
              <p:cNvPr id="4" name="TextBox 3">
                <a:extLst>
                  <a:ext uri="{FF2B5EF4-FFF2-40B4-BE49-F238E27FC236}">
                    <a16:creationId xmlns:a16="http://schemas.microsoft.com/office/drawing/2014/main" id="{7B35D49B-B3E2-4730-8B06-E35F50D5761E}"/>
                  </a:ext>
                </a:extLst>
              </p:cNvPr>
              <p:cNvSpPr txBox="1">
                <a:spLocks noRot="1" noChangeAspect="1" noMove="1" noResize="1" noEditPoints="1" noAdjustHandles="1" noChangeArrowheads="1" noChangeShapeType="1" noTextEdit="1"/>
              </p:cNvSpPr>
              <p:nvPr/>
            </p:nvSpPr>
            <p:spPr>
              <a:xfrm rot="5400000">
                <a:off x="5678569" y="2171002"/>
                <a:ext cx="1098550" cy="369332"/>
              </a:xfrm>
              <a:prstGeom prst="rect">
                <a:avLst/>
              </a:prstGeom>
              <a:blipFill>
                <a:blip r:embed="rId6"/>
                <a:stretch>
                  <a:fillRect/>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264894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5"/>
          <p:cNvSpPr txBox="1">
            <a:spLocks noGrp="1"/>
          </p:cNvSpPr>
          <p:nvPr>
            <p:ph type="title"/>
          </p:nvPr>
        </p:nvSpPr>
        <p:spPr>
          <a:xfrm>
            <a:off x="475272" y="261300"/>
            <a:ext cx="11366498" cy="852800"/>
          </a:xfrm>
          <a:prstGeom prst="rect">
            <a:avLst/>
          </a:prstGeom>
          <a:noFill/>
          <a:ln>
            <a:noFill/>
          </a:ln>
        </p:spPr>
        <p:txBody>
          <a:bodyPr spcFirstLastPara="1" vert="horz" wrap="square" lIns="121900" tIns="121900" rIns="121900" bIns="121900" rtlCol="0" anchor="t" anchorCtr="0">
            <a:noAutofit/>
          </a:bodyPr>
          <a:lstStyle/>
          <a:p>
            <a:pPr>
              <a:lnSpc>
                <a:spcPct val="100000"/>
              </a:lnSpc>
              <a:spcBef>
                <a:spcPts val="0"/>
              </a:spcBef>
              <a:buSzPts val="3000"/>
            </a:pPr>
            <a:r>
              <a:rPr lang="en-US" altLang="ko-KR" dirty="0">
                <a:latin typeface="Playfair Display Black" pitchFamily="2" charset="0"/>
              </a:rPr>
              <a:t>Active Learning with</a:t>
            </a:r>
            <a:r>
              <a:rPr lang="ko-KR" altLang="en-US" dirty="0">
                <a:latin typeface="Playfair Display Black" pitchFamily="2" charset="0"/>
              </a:rPr>
              <a:t> </a:t>
            </a:r>
            <a:r>
              <a:rPr lang="en-US" altLang="ko-KR" dirty="0">
                <a:latin typeface="Playfair Display Black" pitchFamily="2" charset="0"/>
              </a:rPr>
              <a:t>MQ-Net</a:t>
            </a:r>
            <a:endParaRPr sz="3200" dirty="0">
              <a:latin typeface="Playfair Display Black" pitchFamily="2" charset="0"/>
            </a:endParaRPr>
          </a:p>
        </p:txBody>
      </p:sp>
      <p:cxnSp>
        <p:nvCxnSpPr>
          <p:cNvPr id="109" name="Google Shape;109;p5"/>
          <p:cNvCxnSpPr/>
          <p:nvPr/>
        </p:nvCxnSpPr>
        <p:spPr>
          <a:xfrm>
            <a:off x="695767" y="1116367"/>
            <a:ext cx="10668000" cy="0"/>
          </a:xfrm>
          <a:prstGeom prst="straightConnector1">
            <a:avLst/>
          </a:prstGeom>
          <a:noFill/>
          <a:ln w="9525" cap="flat" cmpd="sng">
            <a:solidFill>
              <a:schemeClr val="dk2"/>
            </a:solidFill>
            <a:prstDash val="solid"/>
            <a:round/>
            <a:headEnd type="none" w="sm" len="sm"/>
            <a:tailEnd type="none" w="sm" len="sm"/>
          </a:ln>
        </p:spPr>
      </p:cxnSp>
      <mc:AlternateContent xmlns:mc="http://schemas.openxmlformats.org/markup-compatibility/2006">
        <mc:Choice xmlns:a14="http://schemas.microsoft.com/office/drawing/2010/main" Requires="a14">
          <p:sp>
            <p:nvSpPr>
              <p:cNvPr id="110" name="Google Shape;110;p5"/>
              <p:cNvSpPr txBox="1"/>
              <p:nvPr/>
            </p:nvSpPr>
            <p:spPr>
              <a:xfrm>
                <a:off x="224491" y="2190876"/>
                <a:ext cx="5451967" cy="3153499"/>
              </a:xfrm>
              <a:prstGeom prst="rect">
                <a:avLst/>
              </a:prstGeom>
              <a:noFill/>
              <a:ln>
                <a:noFill/>
              </a:ln>
            </p:spPr>
            <p:txBody>
              <a:bodyPr spcFirstLastPara="1" wrap="square" lIns="121900" tIns="121900" rIns="121900" bIns="121900" anchor="t" anchorCtr="0">
                <a:noAutofit/>
              </a:bodyPr>
              <a:lstStyle/>
              <a:p>
                <a:pPr marL="1138747" lvl="1" indent="-342900">
                  <a:lnSpc>
                    <a:spcPct val="150000"/>
                  </a:lnSpc>
                  <a:spcBef>
                    <a:spcPts val="667"/>
                  </a:spcBef>
                  <a:buClr>
                    <a:schemeClr val="tx1"/>
                  </a:buClr>
                  <a:buSzPts val="1400"/>
                  <a:buFont typeface="Arial" panose="020B0604020202020204" pitchFamily="34" charset="0"/>
                  <a:buChar char="•"/>
                </a:pPr>
                <a:r>
                  <a:rPr lang="en-US" altLang="ko-KR" sz="2000" dirty="0">
                    <a:latin typeface="Book Antiqua" panose="02040602050305030304" pitchFamily="18" charset="0"/>
                  </a:rPr>
                  <a:t>Can incorporate any </a:t>
                </a:r>
                <a:br>
                  <a:rPr lang="en-US" altLang="ko-KR" sz="2000" dirty="0">
                    <a:latin typeface="Book Antiqua" panose="02040602050305030304" pitchFamily="18" charset="0"/>
                  </a:rPr>
                </a:br>
                <a:r>
                  <a:rPr lang="en-US" altLang="ko-KR" sz="2000" dirty="0">
                    <a:latin typeface="Book Antiqua" panose="02040602050305030304" pitchFamily="18" charset="0"/>
                  </a:rPr>
                  <a:t>AL score </a:t>
                </a:r>
                <a14:m>
                  <m:oMath xmlns:m="http://schemas.openxmlformats.org/officeDocument/2006/math">
                    <m:r>
                      <a:rPr lang="en-US" altLang="ko-KR" sz="2000" i="1">
                        <a:latin typeface="Cambria Math" panose="02040503050406030204" pitchFamily="18" charset="0"/>
                      </a:rPr>
                      <m:t>𝑄</m:t>
                    </m:r>
                    <m:r>
                      <a:rPr lang="en-US" altLang="ko-KR" sz="2000" i="1">
                        <a:latin typeface="Cambria Math" panose="02040503050406030204" pitchFamily="18" charset="0"/>
                      </a:rPr>
                      <m:t>(</m:t>
                    </m:r>
                    <m:r>
                      <a:rPr lang="en-US" altLang="ko-KR" sz="2000" i="1">
                        <a:latin typeface="Cambria Math" panose="02040503050406030204" pitchFamily="18" charset="0"/>
                      </a:rPr>
                      <m:t>𝑥</m:t>
                    </m:r>
                    <m:r>
                      <a:rPr lang="en-US" altLang="ko-KR" sz="2000" i="1">
                        <a:latin typeface="Cambria Math" panose="02040503050406030204" pitchFamily="18" charset="0"/>
                      </a:rPr>
                      <m:t>)</m:t>
                    </m:r>
                  </m:oMath>
                </a14:m>
                <a:r>
                  <a:rPr lang="en-US" altLang="ko-KR" sz="2000" b="0" dirty="0">
                    <a:latin typeface="Book Antiqua" panose="02040602050305030304" pitchFamily="18" charset="0"/>
                  </a:rPr>
                  <a:t> and OOD score </a:t>
                </a:r>
                <a14:m>
                  <m:oMath xmlns:m="http://schemas.openxmlformats.org/officeDocument/2006/math">
                    <m:r>
                      <a:rPr lang="en-US" altLang="ko-KR" sz="2000" i="1">
                        <a:latin typeface="Cambria Math" panose="02040503050406030204" pitchFamily="18" charset="0"/>
                      </a:rPr>
                      <m:t>𝑂</m:t>
                    </m:r>
                    <m:r>
                      <a:rPr lang="en-US" altLang="ko-KR" sz="2000" i="1">
                        <a:latin typeface="Cambria Math" panose="02040503050406030204" pitchFamily="18" charset="0"/>
                      </a:rPr>
                      <m:t>(</m:t>
                    </m:r>
                    <m:r>
                      <a:rPr lang="en-US" altLang="ko-KR" sz="2000" i="1">
                        <a:latin typeface="Cambria Math" panose="02040503050406030204" pitchFamily="18" charset="0"/>
                      </a:rPr>
                      <m:t>𝑥</m:t>
                    </m:r>
                    <m:r>
                      <a:rPr lang="en-US" altLang="ko-KR" sz="2000" i="1">
                        <a:latin typeface="Cambria Math" panose="02040503050406030204" pitchFamily="18" charset="0"/>
                      </a:rPr>
                      <m:t>)</m:t>
                    </m:r>
                  </m:oMath>
                </a14:m>
                <a:endParaRPr lang="en-US" altLang="ko-KR" sz="2000" b="0" dirty="0">
                  <a:latin typeface="Book Antiqua" panose="02040602050305030304" pitchFamily="18" charset="0"/>
                </a:endParaRPr>
              </a:p>
              <a:p>
                <a:pPr marL="1138747" lvl="1" indent="-342900">
                  <a:lnSpc>
                    <a:spcPct val="150000"/>
                  </a:lnSpc>
                  <a:spcBef>
                    <a:spcPts val="667"/>
                  </a:spcBef>
                  <a:buClr>
                    <a:schemeClr val="tx1"/>
                  </a:buClr>
                  <a:buSzPts val="1400"/>
                  <a:buFont typeface="Arial" panose="020B0604020202020204" pitchFamily="34" charset="0"/>
                  <a:buChar char="•"/>
                </a:pPr>
                <a:endParaRPr lang="en-US" altLang="ko-KR" sz="2000" b="0" dirty="0">
                  <a:latin typeface="Cambria Math" panose="02040503050406030204" pitchFamily="18" charset="0"/>
                </a:endParaRPr>
              </a:p>
              <a:p>
                <a:pPr marL="1138747" lvl="1" indent="-342900">
                  <a:lnSpc>
                    <a:spcPct val="150000"/>
                  </a:lnSpc>
                  <a:spcBef>
                    <a:spcPts val="667"/>
                  </a:spcBef>
                  <a:buClr>
                    <a:schemeClr val="tx1"/>
                  </a:buClr>
                  <a:buSzPts val="1400"/>
                  <a:buFont typeface="Arial" panose="020B0604020202020204" pitchFamily="34" charset="0"/>
                  <a:buChar char="•"/>
                </a:pPr>
                <a14:m>
                  <m:oMath xmlns:m="http://schemas.openxmlformats.org/officeDocument/2006/math">
                    <m:r>
                      <a:rPr lang="en-US" altLang="ko-KR" sz="2000" b="0" i="1" smtClean="0">
                        <a:latin typeface="Cambria Math" panose="02040503050406030204" pitchFamily="18" charset="0"/>
                      </a:rPr>
                      <m:t>𝑃</m:t>
                    </m:r>
                    <m:d>
                      <m:dPr>
                        <m:ctrlPr>
                          <a:rPr lang="en-US" altLang="ko-KR" sz="2000" b="0" i="1" smtClean="0">
                            <a:latin typeface="Cambria Math" panose="02040503050406030204" pitchFamily="18" charset="0"/>
                          </a:rPr>
                        </m:ctrlPr>
                      </m:dPr>
                      <m:e>
                        <m:r>
                          <a:rPr lang="en-US" altLang="ko-KR" sz="2000" b="0" i="1" smtClean="0">
                            <a:latin typeface="Cambria Math" panose="02040503050406030204" pitchFamily="18" charset="0"/>
                          </a:rPr>
                          <m:t>𝑥</m:t>
                        </m:r>
                      </m:e>
                    </m:d>
                    <m:r>
                      <a:rPr lang="en-US" altLang="ko-KR" sz="2000" b="0" i="1" smtClean="0">
                        <a:latin typeface="Cambria Math" panose="02040503050406030204" pitchFamily="18" charset="0"/>
                      </a:rPr>
                      <m:t>=</m:t>
                    </m:r>
                    <m:r>
                      <m:rPr>
                        <m:sty m:val="p"/>
                      </m:rPr>
                      <a:rPr lang="en-US" altLang="ko-KR" sz="2000" b="0" i="0" smtClean="0">
                        <a:latin typeface="Cambria Math" panose="02040503050406030204" pitchFamily="18" charset="0"/>
                      </a:rPr>
                      <m:t>Exp</m:t>
                    </m:r>
                    <m:r>
                      <a:rPr lang="en-US" altLang="ko-KR" sz="2000" b="0" i="1" smtClean="0">
                        <a:latin typeface="Cambria Math" panose="02040503050406030204" pitchFamily="18" charset="0"/>
                      </a:rPr>
                      <m:t>(</m:t>
                    </m:r>
                    <m:r>
                      <m:rPr>
                        <m:sty m:val="p"/>
                      </m:rPr>
                      <a:rPr lang="en-US" altLang="ko-KR" sz="2000" b="0" i="0" smtClean="0">
                        <a:latin typeface="Cambria Math" panose="02040503050406030204" pitchFamily="18" charset="0"/>
                      </a:rPr>
                      <m:t>Normalize</m:t>
                    </m:r>
                    <m:r>
                      <a:rPr lang="en-US" altLang="ko-KR" sz="2000" b="0" i="1" smtClean="0">
                        <a:latin typeface="Cambria Math" panose="02040503050406030204" pitchFamily="18" charset="0"/>
                      </a:rPr>
                      <m:t>(−</m:t>
                    </m:r>
                    <m:r>
                      <a:rPr lang="en-US" altLang="ko-KR" sz="2000" b="0" i="1" smtClean="0">
                        <a:latin typeface="Cambria Math" panose="02040503050406030204" pitchFamily="18" charset="0"/>
                      </a:rPr>
                      <m:t>𝑂</m:t>
                    </m:r>
                    <m:r>
                      <a:rPr lang="en-US" altLang="ko-KR" sz="2000" b="0" i="1" smtClean="0">
                        <a:latin typeface="Cambria Math" panose="02040503050406030204" pitchFamily="18" charset="0"/>
                      </a:rPr>
                      <m:t>(</m:t>
                    </m:r>
                    <m:r>
                      <a:rPr lang="en-US" altLang="ko-KR" sz="2000" b="0" i="1" smtClean="0">
                        <a:latin typeface="Cambria Math" panose="02040503050406030204" pitchFamily="18" charset="0"/>
                      </a:rPr>
                      <m:t>𝑥</m:t>
                    </m:r>
                    <m:r>
                      <a:rPr lang="en-US" altLang="ko-KR" sz="2000" b="0" i="1" smtClean="0">
                        <a:latin typeface="Cambria Math" panose="02040503050406030204" pitchFamily="18" charset="0"/>
                      </a:rPr>
                      <m:t>)))</m:t>
                    </m:r>
                  </m:oMath>
                </a14:m>
                <a:endParaRPr lang="en-US" altLang="ko-KR" sz="2000" dirty="0">
                  <a:latin typeface="Book Antiqua" panose="02040602050305030304" pitchFamily="18" charset="0"/>
                </a:endParaRPr>
              </a:p>
              <a:p>
                <a:pPr marL="1138747" lvl="1" indent="-342900">
                  <a:lnSpc>
                    <a:spcPct val="150000"/>
                  </a:lnSpc>
                  <a:spcBef>
                    <a:spcPts val="667"/>
                  </a:spcBef>
                  <a:buClr>
                    <a:schemeClr val="tx1"/>
                  </a:buClr>
                  <a:buSzPts val="1400"/>
                  <a:buFont typeface="Arial" panose="020B0604020202020204" pitchFamily="34" charset="0"/>
                  <a:buChar char="•"/>
                </a:pPr>
                <a14:m>
                  <m:oMath xmlns:m="http://schemas.openxmlformats.org/officeDocument/2006/math">
                    <m:r>
                      <a:rPr lang="en-US" altLang="ko-KR" sz="2000" b="0" i="1" smtClean="0">
                        <a:latin typeface="Cambria Math" panose="02040503050406030204" pitchFamily="18" charset="0"/>
                      </a:rPr>
                      <m:t>𝐼</m:t>
                    </m:r>
                    <m:d>
                      <m:dPr>
                        <m:ctrlPr>
                          <a:rPr lang="en-US" altLang="ko-KR" sz="2000" i="1">
                            <a:latin typeface="Cambria Math" panose="02040503050406030204" pitchFamily="18" charset="0"/>
                          </a:rPr>
                        </m:ctrlPr>
                      </m:dPr>
                      <m:e>
                        <m:r>
                          <a:rPr lang="en-US" altLang="ko-KR" sz="2000" i="1">
                            <a:latin typeface="Cambria Math" panose="02040503050406030204" pitchFamily="18" charset="0"/>
                          </a:rPr>
                          <m:t>𝑥</m:t>
                        </m:r>
                      </m:e>
                    </m:d>
                    <m:r>
                      <a:rPr lang="en-US" altLang="ko-KR" sz="2000" i="1">
                        <a:latin typeface="Cambria Math" panose="02040503050406030204" pitchFamily="18" charset="0"/>
                      </a:rPr>
                      <m:t>=</m:t>
                    </m:r>
                    <m:r>
                      <m:rPr>
                        <m:sty m:val="p"/>
                      </m:rPr>
                      <a:rPr lang="en-US" altLang="ko-KR" sz="2000">
                        <a:latin typeface="Cambria Math" panose="02040503050406030204" pitchFamily="18" charset="0"/>
                      </a:rPr>
                      <m:t>Exp</m:t>
                    </m:r>
                    <m:r>
                      <a:rPr lang="en-US" altLang="ko-KR" sz="2000" i="1">
                        <a:latin typeface="Cambria Math" panose="02040503050406030204" pitchFamily="18" charset="0"/>
                      </a:rPr>
                      <m:t>(</m:t>
                    </m:r>
                    <m:r>
                      <m:rPr>
                        <m:sty m:val="p"/>
                      </m:rPr>
                      <a:rPr lang="en-US" altLang="ko-KR" sz="2000">
                        <a:latin typeface="Cambria Math" panose="02040503050406030204" pitchFamily="18" charset="0"/>
                      </a:rPr>
                      <m:t>Normalize</m:t>
                    </m:r>
                    <m:r>
                      <a:rPr lang="en-US" altLang="ko-KR" sz="2000" i="1">
                        <a:latin typeface="Cambria Math" panose="02040503050406030204" pitchFamily="18" charset="0"/>
                      </a:rPr>
                      <m:t>(</m:t>
                    </m:r>
                    <m:r>
                      <a:rPr lang="en-US" altLang="ko-KR" sz="2000" b="0" i="1" smtClean="0">
                        <a:latin typeface="Cambria Math" panose="02040503050406030204" pitchFamily="18" charset="0"/>
                      </a:rPr>
                      <m:t>𝑄</m:t>
                    </m:r>
                    <m:r>
                      <a:rPr lang="en-US" altLang="ko-KR" sz="2000" i="1">
                        <a:latin typeface="Cambria Math" panose="02040503050406030204" pitchFamily="18" charset="0"/>
                      </a:rPr>
                      <m:t>(</m:t>
                    </m:r>
                    <m:r>
                      <a:rPr lang="en-US" altLang="ko-KR" sz="2000" i="1">
                        <a:latin typeface="Cambria Math" panose="02040503050406030204" pitchFamily="18" charset="0"/>
                      </a:rPr>
                      <m:t>𝑥</m:t>
                    </m:r>
                    <m:r>
                      <a:rPr lang="en-US" altLang="ko-KR" sz="2000" i="1">
                        <a:latin typeface="Cambria Math" panose="02040503050406030204" pitchFamily="18" charset="0"/>
                      </a:rPr>
                      <m:t>)))</m:t>
                    </m:r>
                  </m:oMath>
                </a14:m>
                <a:endParaRPr lang="en-US" altLang="ko-KR" sz="2000" dirty="0">
                  <a:latin typeface="Book Antiqua" panose="02040602050305030304" pitchFamily="18" charset="0"/>
                </a:endParaRPr>
              </a:p>
              <a:p>
                <a:pPr marL="1176837" lvl="1" indent="-380990">
                  <a:lnSpc>
                    <a:spcPct val="150000"/>
                  </a:lnSpc>
                  <a:spcBef>
                    <a:spcPts val="667"/>
                  </a:spcBef>
                  <a:buClr>
                    <a:srgbClr val="595959"/>
                  </a:buClr>
                  <a:buSzPts val="1400"/>
                  <a:buFont typeface="Wingdings" pitchFamily="2" charset="2"/>
                  <a:buChar char="Ø"/>
                </a:pPr>
                <a:endParaRPr lang="en-US" altLang="ko-KR" sz="2000" dirty="0">
                  <a:latin typeface="Book Antiqua" panose="02040602050305030304" pitchFamily="18" charset="0"/>
                </a:endParaRPr>
              </a:p>
            </p:txBody>
          </p:sp>
        </mc:Choice>
        <mc:Fallback>
          <p:sp>
            <p:nvSpPr>
              <p:cNvPr id="110" name="Google Shape;110;p5"/>
              <p:cNvSpPr txBox="1">
                <a:spLocks noRot="1" noChangeAspect="1" noMove="1" noResize="1" noEditPoints="1" noAdjustHandles="1" noChangeArrowheads="1" noChangeShapeType="1" noTextEdit="1"/>
              </p:cNvSpPr>
              <p:nvPr/>
            </p:nvSpPr>
            <p:spPr>
              <a:xfrm>
                <a:off x="224491" y="2190876"/>
                <a:ext cx="5451967" cy="3153499"/>
              </a:xfrm>
              <a:prstGeom prst="rect">
                <a:avLst/>
              </a:prstGeom>
              <a:blipFill>
                <a:blip r:embed="rId3"/>
                <a:stretch>
                  <a:fillRect/>
                </a:stretch>
              </a:blipFill>
              <a:ln>
                <a:noFill/>
              </a:ln>
            </p:spPr>
            <p:txBody>
              <a:bodyPr/>
              <a:lstStyle/>
              <a:p>
                <a:r>
                  <a:rPr lang="ko-KR" altLang="en-US">
                    <a:noFill/>
                  </a:rPr>
                  <a:t> </a:t>
                </a:r>
              </a:p>
            </p:txBody>
          </p:sp>
        </mc:Fallback>
      </mc:AlternateContent>
      <p:sp>
        <p:nvSpPr>
          <p:cNvPr id="112" name="Google Shape;112;p5"/>
          <p:cNvSpPr txBox="1">
            <a:spLocks noGrp="1"/>
          </p:cNvSpPr>
          <p:nvPr>
            <p:ph type="sldNum" idx="12"/>
          </p:nvPr>
        </p:nvSpPr>
        <p:spPr>
          <a:xfrm>
            <a:off x="11330665" y="6251679"/>
            <a:ext cx="731600" cy="524800"/>
          </a:xfrm>
          <a:prstGeom prst="rect">
            <a:avLst/>
          </a:prstGeom>
          <a:noFill/>
          <a:ln>
            <a:noFill/>
          </a:ln>
        </p:spPr>
        <p:txBody>
          <a:bodyPr spcFirstLastPara="1" vert="horz" wrap="square" lIns="121900" tIns="121900" rIns="121900" bIns="121900" rtlCol="0" anchor="ctr" anchorCtr="0">
            <a:noAutofit/>
          </a:bodyPr>
          <a:lstStyle/>
          <a:p>
            <a:pPr>
              <a:buSzPts val="1400"/>
            </a:pPr>
            <a:fld id="{00000000-1234-1234-1234-123412341234}" type="slidenum">
              <a:rPr lang="en-US"/>
              <a:pPr>
                <a:buSzPts val="1400"/>
              </a:pPr>
              <a:t>11</a:t>
            </a:fld>
            <a:endParaRPr/>
          </a:p>
        </p:txBody>
      </p:sp>
      <p:sp>
        <p:nvSpPr>
          <p:cNvPr id="4" name="직사각형 3">
            <a:extLst>
              <a:ext uri="{FF2B5EF4-FFF2-40B4-BE49-F238E27FC236}">
                <a16:creationId xmlns:a16="http://schemas.microsoft.com/office/drawing/2014/main" id="{4D73CDDB-7A3D-4EC0-B152-FF7BED312AF0}"/>
              </a:ext>
            </a:extLst>
          </p:cNvPr>
          <p:cNvSpPr/>
          <p:nvPr/>
        </p:nvSpPr>
        <p:spPr>
          <a:xfrm>
            <a:off x="7366807" y="1513626"/>
            <a:ext cx="2895344" cy="591380"/>
          </a:xfrm>
          <a:prstGeom prst="rect">
            <a:avLst/>
          </a:prstGeom>
        </p:spPr>
        <p:txBody>
          <a:bodyPr wrap="none">
            <a:spAutoFit/>
          </a:bodyPr>
          <a:lstStyle/>
          <a:p>
            <a:pPr marL="152397" lvl="0">
              <a:lnSpc>
                <a:spcPct val="150000"/>
              </a:lnSpc>
              <a:spcBef>
                <a:spcPts val="1733"/>
              </a:spcBef>
              <a:buClr>
                <a:srgbClr val="595959"/>
              </a:buClr>
              <a:buSzPts val="1800"/>
            </a:pPr>
            <a:r>
              <a:rPr lang="en-US" altLang="ko-KR" sz="2400" b="1" dirty="0">
                <a:solidFill>
                  <a:srgbClr val="000000"/>
                </a:solidFill>
                <a:latin typeface="Book Antiqua" panose="02040602050305030304" pitchFamily="18" charset="0"/>
                <a:ea typeface="Lato"/>
                <a:cs typeface="Lato"/>
                <a:sym typeface="Lato"/>
              </a:rPr>
              <a:t>Overall Procedure</a:t>
            </a:r>
            <a:endParaRPr lang="en-US" altLang="ko-KR" sz="500" dirty="0">
              <a:solidFill>
                <a:srgbClr val="000000"/>
              </a:solidFill>
              <a:latin typeface="Book Antiqua" panose="02040602050305030304" pitchFamily="18" charset="0"/>
              <a:sym typeface="Lato"/>
            </a:endParaRPr>
          </a:p>
        </p:txBody>
      </p:sp>
      <p:sp>
        <p:nvSpPr>
          <p:cNvPr id="6" name="직사각형 5">
            <a:extLst>
              <a:ext uri="{FF2B5EF4-FFF2-40B4-BE49-F238E27FC236}">
                <a16:creationId xmlns:a16="http://schemas.microsoft.com/office/drawing/2014/main" id="{AEDFCF8A-4269-4D3F-8A55-3BEAFAD626B7}"/>
              </a:ext>
            </a:extLst>
          </p:cNvPr>
          <p:cNvSpPr/>
          <p:nvPr/>
        </p:nvSpPr>
        <p:spPr>
          <a:xfrm>
            <a:off x="1326656" y="1513626"/>
            <a:ext cx="3629520" cy="591380"/>
          </a:xfrm>
          <a:prstGeom prst="rect">
            <a:avLst/>
          </a:prstGeom>
        </p:spPr>
        <p:txBody>
          <a:bodyPr wrap="none">
            <a:spAutoFit/>
          </a:bodyPr>
          <a:lstStyle/>
          <a:p>
            <a:pPr marL="152397" lvl="0">
              <a:lnSpc>
                <a:spcPct val="150000"/>
              </a:lnSpc>
              <a:spcBef>
                <a:spcPts val="1733"/>
              </a:spcBef>
              <a:buClr>
                <a:srgbClr val="595959"/>
              </a:buClr>
              <a:buSzPts val="1800"/>
            </a:pPr>
            <a:r>
              <a:rPr lang="en-US" altLang="ko-KR" sz="2400" b="1" dirty="0">
                <a:solidFill>
                  <a:srgbClr val="000000"/>
                </a:solidFill>
                <a:latin typeface="Book Antiqua" panose="02040602050305030304" pitchFamily="18" charset="0"/>
                <a:ea typeface="Lato"/>
                <a:cs typeface="Lato"/>
                <a:sym typeface="Lato"/>
              </a:rPr>
              <a:t>Meta-input Conversion</a:t>
            </a:r>
            <a:endParaRPr lang="en-US" altLang="ko-KR" sz="500" dirty="0">
              <a:solidFill>
                <a:srgbClr val="000000"/>
              </a:solidFill>
              <a:latin typeface="Book Antiqua" panose="02040602050305030304" pitchFamily="18" charset="0"/>
              <a:sym typeface="Lato"/>
            </a:endParaRPr>
          </a:p>
        </p:txBody>
      </p:sp>
      <p:pic>
        <p:nvPicPr>
          <p:cNvPr id="2" name="그림 1">
            <a:extLst>
              <a:ext uri="{FF2B5EF4-FFF2-40B4-BE49-F238E27FC236}">
                <a16:creationId xmlns:a16="http://schemas.microsoft.com/office/drawing/2014/main" id="{08EBD19E-92C3-441B-B93D-97A29D71D89E}"/>
              </a:ext>
            </a:extLst>
          </p:cNvPr>
          <p:cNvPicPr>
            <a:picLocks noChangeAspect="1"/>
          </p:cNvPicPr>
          <p:nvPr/>
        </p:nvPicPr>
        <p:blipFill>
          <a:blip r:embed="rId4"/>
          <a:stretch>
            <a:fillRect/>
          </a:stretch>
        </p:blipFill>
        <p:spPr>
          <a:xfrm>
            <a:off x="6199866" y="2191303"/>
            <a:ext cx="5338991" cy="4405397"/>
          </a:xfrm>
          <a:prstGeom prst="rect">
            <a:avLst/>
          </a:prstGeom>
        </p:spPr>
      </p:pic>
    </p:spTree>
    <p:extLst>
      <p:ext uri="{BB962C8B-B14F-4D97-AF65-F5344CB8AC3E}">
        <p14:creationId xmlns:p14="http://schemas.microsoft.com/office/powerpoint/2010/main" val="1162650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5"/>
          <p:cNvSpPr txBox="1">
            <a:spLocks noGrp="1"/>
          </p:cNvSpPr>
          <p:nvPr>
            <p:ph type="title"/>
          </p:nvPr>
        </p:nvSpPr>
        <p:spPr>
          <a:xfrm>
            <a:off x="475272" y="261300"/>
            <a:ext cx="11366498" cy="852800"/>
          </a:xfrm>
          <a:prstGeom prst="rect">
            <a:avLst/>
          </a:prstGeom>
          <a:noFill/>
          <a:ln>
            <a:noFill/>
          </a:ln>
        </p:spPr>
        <p:txBody>
          <a:bodyPr spcFirstLastPara="1" vert="horz" wrap="square" lIns="121900" tIns="121900" rIns="121900" bIns="121900" rtlCol="0" anchor="t" anchorCtr="0">
            <a:noAutofit/>
          </a:bodyPr>
          <a:lstStyle/>
          <a:p>
            <a:pPr>
              <a:lnSpc>
                <a:spcPct val="100000"/>
              </a:lnSpc>
              <a:spcBef>
                <a:spcPts val="0"/>
              </a:spcBef>
              <a:buSzPts val="3000"/>
            </a:pPr>
            <a:r>
              <a:rPr lang="en-US" altLang="ko-KR" dirty="0">
                <a:latin typeface="Playfair Display Black" pitchFamily="2" charset="0"/>
              </a:rPr>
              <a:t>Experiments</a:t>
            </a:r>
            <a:endParaRPr sz="3200" dirty="0">
              <a:latin typeface="Playfair Display Black" pitchFamily="2" charset="0"/>
            </a:endParaRPr>
          </a:p>
        </p:txBody>
      </p:sp>
      <p:cxnSp>
        <p:nvCxnSpPr>
          <p:cNvPr id="109" name="Google Shape;109;p5"/>
          <p:cNvCxnSpPr/>
          <p:nvPr/>
        </p:nvCxnSpPr>
        <p:spPr>
          <a:xfrm>
            <a:off x="695767" y="1116367"/>
            <a:ext cx="10668000" cy="0"/>
          </a:xfrm>
          <a:prstGeom prst="straightConnector1">
            <a:avLst/>
          </a:prstGeom>
          <a:noFill/>
          <a:ln w="9525" cap="flat" cmpd="sng">
            <a:solidFill>
              <a:schemeClr val="dk2"/>
            </a:solidFill>
            <a:prstDash val="solid"/>
            <a:round/>
            <a:headEnd type="none" w="sm" len="sm"/>
            <a:tailEnd type="none" w="sm" len="sm"/>
          </a:ln>
        </p:spPr>
      </p:cxnSp>
      <p:sp>
        <p:nvSpPr>
          <p:cNvPr id="112" name="Google Shape;112;p5"/>
          <p:cNvSpPr txBox="1">
            <a:spLocks noGrp="1"/>
          </p:cNvSpPr>
          <p:nvPr>
            <p:ph type="sldNum" idx="12"/>
          </p:nvPr>
        </p:nvSpPr>
        <p:spPr>
          <a:xfrm>
            <a:off x="11330665" y="6251679"/>
            <a:ext cx="731600" cy="524800"/>
          </a:xfrm>
          <a:prstGeom prst="rect">
            <a:avLst/>
          </a:prstGeom>
          <a:noFill/>
          <a:ln>
            <a:noFill/>
          </a:ln>
        </p:spPr>
        <p:txBody>
          <a:bodyPr spcFirstLastPara="1" vert="horz" wrap="square" lIns="121900" tIns="121900" rIns="121900" bIns="121900" rtlCol="0" anchor="ctr" anchorCtr="0">
            <a:noAutofit/>
          </a:bodyPr>
          <a:lstStyle/>
          <a:p>
            <a:pPr>
              <a:buSzPts val="1400"/>
            </a:pPr>
            <a:fld id="{00000000-1234-1234-1234-123412341234}" type="slidenum">
              <a:rPr lang="en-US"/>
              <a:pPr>
                <a:buSzPts val="1400"/>
              </a:pPr>
              <a:t>12</a:t>
            </a:fld>
            <a:endParaRPr/>
          </a:p>
        </p:txBody>
      </p:sp>
      <p:grpSp>
        <p:nvGrpSpPr>
          <p:cNvPr id="4" name="그룹 3">
            <a:extLst>
              <a:ext uri="{FF2B5EF4-FFF2-40B4-BE49-F238E27FC236}">
                <a16:creationId xmlns:a16="http://schemas.microsoft.com/office/drawing/2014/main" id="{A20F7850-1520-4DAB-96EF-8C9A66538342}"/>
              </a:ext>
            </a:extLst>
          </p:cNvPr>
          <p:cNvGrpSpPr/>
          <p:nvPr/>
        </p:nvGrpSpPr>
        <p:grpSpPr>
          <a:xfrm>
            <a:off x="6616172" y="2089641"/>
            <a:ext cx="5127949" cy="1550242"/>
            <a:chOff x="474974" y="1229997"/>
            <a:chExt cx="5683547" cy="1718206"/>
          </a:xfrm>
        </p:grpSpPr>
        <p:pic>
          <p:nvPicPr>
            <p:cNvPr id="3" name="그림 2">
              <a:extLst>
                <a:ext uri="{FF2B5EF4-FFF2-40B4-BE49-F238E27FC236}">
                  <a16:creationId xmlns:a16="http://schemas.microsoft.com/office/drawing/2014/main" id="{C99FFD82-19E5-405C-BDE3-06B8299757E3}"/>
                </a:ext>
              </a:extLst>
            </p:cNvPr>
            <p:cNvPicPr>
              <a:picLocks noChangeAspect="1"/>
            </p:cNvPicPr>
            <p:nvPr/>
          </p:nvPicPr>
          <p:blipFill rotWithShape="1">
            <a:blip r:embed="rId3"/>
            <a:srcRect t="18589"/>
            <a:stretch/>
          </p:blipFill>
          <p:spPr>
            <a:xfrm>
              <a:off x="474974" y="1423859"/>
              <a:ext cx="5683547" cy="1524344"/>
            </a:xfrm>
            <a:prstGeom prst="rect">
              <a:avLst/>
            </a:prstGeom>
          </p:spPr>
        </p:pic>
        <p:pic>
          <p:nvPicPr>
            <p:cNvPr id="9" name="그림 8">
              <a:extLst>
                <a:ext uri="{FF2B5EF4-FFF2-40B4-BE49-F238E27FC236}">
                  <a16:creationId xmlns:a16="http://schemas.microsoft.com/office/drawing/2014/main" id="{97AF89E9-6524-4EE5-99AB-28EE888E96BA}"/>
                </a:ext>
              </a:extLst>
            </p:cNvPr>
            <p:cNvPicPr>
              <a:picLocks noChangeAspect="1"/>
            </p:cNvPicPr>
            <p:nvPr/>
          </p:nvPicPr>
          <p:blipFill rotWithShape="1">
            <a:blip r:embed="rId3"/>
            <a:srcRect t="404" r="9500" b="89899"/>
            <a:stretch/>
          </p:blipFill>
          <p:spPr>
            <a:xfrm>
              <a:off x="475272" y="1229997"/>
              <a:ext cx="5143616" cy="181554"/>
            </a:xfrm>
            <a:prstGeom prst="rect">
              <a:avLst/>
            </a:prstGeom>
          </p:spPr>
        </p:pic>
      </p:grpSp>
      <p:sp>
        <p:nvSpPr>
          <p:cNvPr id="11" name="Google Shape;190;p12">
            <a:extLst>
              <a:ext uri="{FF2B5EF4-FFF2-40B4-BE49-F238E27FC236}">
                <a16:creationId xmlns:a16="http://schemas.microsoft.com/office/drawing/2014/main" id="{B8F342B0-4F41-47E1-BAE7-D0BC1B5A47C2}"/>
              </a:ext>
            </a:extLst>
          </p:cNvPr>
          <p:cNvSpPr txBox="1"/>
          <p:nvPr/>
        </p:nvSpPr>
        <p:spPr>
          <a:xfrm>
            <a:off x="6337342" y="3920873"/>
            <a:ext cx="5982703" cy="1182244"/>
          </a:xfrm>
          <a:prstGeom prst="rect">
            <a:avLst/>
          </a:prstGeom>
          <a:noFill/>
          <a:ln>
            <a:noFill/>
          </a:ln>
        </p:spPr>
        <p:txBody>
          <a:bodyPr spcFirstLastPara="1" wrap="square" lIns="121900" tIns="121900" rIns="121900" bIns="121900" anchor="t" anchorCtr="0">
            <a:noAutofit/>
          </a:bodyPr>
          <a:lstStyle/>
          <a:p>
            <a:pPr marL="533387" indent="-380990">
              <a:lnSpc>
                <a:spcPct val="150000"/>
              </a:lnSpc>
              <a:buSzPts val="1800"/>
              <a:buFont typeface="Arial" panose="020B0604020202020204" pitchFamily="34" charset="0"/>
              <a:buChar char="•"/>
            </a:pPr>
            <a:r>
              <a:rPr lang="en-US" dirty="0">
                <a:solidFill>
                  <a:srgbClr val="000000"/>
                </a:solidFill>
                <a:latin typeface="Book Antiqua" panose="02040602050305030304" pitchFamily="18" charset="0"/>
                <a:ea typeface="Lato"/>
                <a:cs typeface="Lato"/>
                <a:sym typeface="Lato"/>
              </a:rPr>
              <a:t>MQ-Net achieves the </a:t>
            </a:r>
            <a:r>
              <a:rPr lang="en-US" b="1" dirty="0">
                <a:solidFill>
                  <a:srgbClr val="000000"/>
                </a:solidFill>
                <a:latin typeface="Book Antiqua" panose="02040602050305030304" pitchFamily="18" charset="0"/>
                <a:ea typeface="Lato"/>
                <a:cs typeface="Lato"/>
                <a:sym typeface="Lato"/>
              </a:rPr>
              <a:t>best accuracy </a:t>
            </a:r>
            <a:r>
              <a:rPr lang="en-US" dirty="0">
                <a:solidFill>
                  <a:srgbClr val="000000"/>
                </a:solidFill>
                <a:latin typeface="Book Antiqua" panose="02040602050305030304" pitchFamily="18" charset="0"/>
                <a:ea typeface="Lato"/>
                <a:cs typeface="Lato"/>
                <a:sym typeface="Lato"/>
              </a:rPr>
              <a:t>for all datasets</a:t>
            </a:r>
          </a:p>
          <a:p>
            <a:pPr marL="533387" indent="-380990">
              <a:lnSpc>
                <a:spcPct val="150000"/>
              </a:lnSpc>
              <a:buSzPts val="1800"/>
              <a:buFont typeface="Arial" panose="020B0604020202020204" pitchFamily="34" charset="0"/>
              <a:buChar char="•"/>
            </a:pPr>
            <a:r>
              <a:rPr lang="en-US" dirty="0">
                <a:solidFill>
                  <a:srgbClr val="000000"/>
                </a:solidFill>
                <a:latin typeface="Book Antiqua" panose="02040602050305030304" pitchFamily="18" charset="0"/>
                <a:ea typeface="Lato"/>
                <a:cs typeface="Lato"/>
                <a:sym typeface="Lato"/>
              </a:rPr>
              <a:t>MQ-Net is </a:t>
            </a:r>
            <a:r>
              <a:rPr lang="en-US" altLang="ko-KR" dirty="0">
                <a:solidFill>
                  <a:srgbClr val="000000"/>
                </a:solidFill>
                <a:latin typeface="Book Antiqua" panose="02040602050305030304" pitchFamily="18" charset="0"/>
                <a:ea typeface="Lato"/>
                <a:cs typeface="Lato"/>
                <a:sym typeface="Lato"/>
              </a:rPr>
              <a:t>the most</a:t>
            </a:r>
            <a:r>
              <a:rPr lang="en-US" dirty="0">
                <a:solidFill>
                  <a:srgbClr val="000000"/>
                </a:solidFill>
                <a:latin typeface="Book Antiqua" panose="02040602050305030304" pitchFamily="18" charset="0"/>
                <a:ea typeface="Lato"/>
                <a:cs typeface="Lato"/>
                <a:sym typeface="Lato"/>
              </a:rPr>
              <a:t> </a:t>
            </a:r>
            <a:r>
              <a:rPr lang="en-US" b="1" dirty="0">
                <a:solidFill>
                  <a:srgbClr val="000000"/>
                </a:solidFill>
                <a:latin typeface="Book Antiqua" panose="02040602050305030304" pitchFamily="18" charset="0"/>
                <a:ea typeface="Lato"/>
                <a:cs typeface="Lato"/>
                <a:sym typeface="Lato"/>
              </a:rPr>
              <a:t>robust</a:t>
            </a:r>
            <a:r>
              <a:rPr lang="en-US" dirty="0">
                <a:solidFill>
                  <a:srgbClr val="000000"/>
                </a:solidFill>
                <a:latin typeface="Book Antiqua" panose="02040602050305030304" pitchFamily="18" charset="0"/>
                <a:ea typeface="Lato"/>
                <a:cs typeface="Lato"/>
                <a:sym typeface="Lato"/>
              </a:rPr>
              <a:t> to </a:t>
            </a:r>
            <a:r>
              <a:rPr lang="en-US" altLang="ko-KR" dirty="0">
                <a:solidFill>
                  <a:srgbClr val="000000"/>
                </a:solidFill>
                <a:latin typeface="Book Antiqua" panose="02040602050305030304" pitchFamily="18" charset="0"/>
                <a:ea typeface="Lato"/>
                <a:cs typeface="Lato"/>
                <a:sym typeface="Lato"/>
              </a:rPr>
              <a:t>any</a:t>
            </a:r>
            <a:r>
              <a:rPr lang="en-US" dirty="0">
                <a:solidFill>
                  <a:srgbClr val="000000"/>
                </a:solidFill>
                <a:latin typeface="Book Antiqua" panose="02040602050305030304" pitchFamily="18" charset="0"/>
                <a:ea typeface="Lato"/>
                <a:cs typeface="Lato"/>
                <a:sym typeface="Lato"/>
              </a:rPr>
              <a:t> noise ratio</a:t>
            </a:r>
            <a:r>
              <a:rPr lang="en-US" altLang="ko-KR" dirty="0">
                <a:solidFill>
                  <a:srgbClr val="000000"/>
                </a:solidFill>
                <a:latin typeface="Book Antiqua" panose="02040602050305030304" pitchFamily="18" charset="0"/>
                <a:ea typeface="Lato"/>
                <a:cs typeface="Lato"/>
                <a:sym typeface="Lato"/>
              </a:rPr>
              <a:t>s</a:t>
            </a:r>
            <a:br>
              <a:rPr lang="en-US" dirty="0">
                <a:solidFill>
                  <a:srgbClr val="000000"/>
                </a:solidFill>
                <a:latin typeface="Book Antiqua" panose="02040602050305030304" pitchFamily="18" charset="0"/>
                <a:ea typeface="Lato"/>
                <a:cs typeface="Lato"/>
                <a:sym typeface="Lato"/>
              </a:rPr>
            </a:br>
            <a:endParaRPr lang="en-US" dirty="0">
              <a:solidFill>
                <a:srgbClr val="000000"/>
              </a:solidFill>
              <a:latin typeface="Book Antiqua" panose="02040602050305030304" pitchFamily="18" charset="0"/>
              <a:ea typeface="Lato"/>
              <a:cs typeface="Lato"/>
              <a:sym typeface="Lato"/>
            </a:endParaRPr>
          </a:p>
          <a:p>
            <a:pPr marL="533387" indent="-380990">
              <a:lnSpc>
                <a:spcPct val="150000"/>
              </a:lnSpc>
              <a:buSzPts val="1800"/>
              <a:buFont typeface="Arial" panose="020B0604020202020204" pitchFamily="34" charset="0"/>
              <a:buChar char="•"/>
            </a:pPr>
            <a:r>
              <a:rPr lang="en-US" altLang="ko-KR" dirty="0">
                <a:solidFill>
                  <a:srgbClr val="000000"/>
                </a:solidFill>
                <a:latin typeface="Book Antiqua" panose="02040602050305030304" pitchFamily="18" charset="0"/>
                <a:ea typeface="Lato"/>
                <a:cs typeface="Lato"/>
                <a:sym typeface="Lato"/>
              </a:rPr>
              <a:t>In conclusion, MQ-Net finds the best trade-off </a:t>
            </a:r>
            <a:br>
              <a:rPr lang="en-US" altLang="ko-KR" dirty="0">
                <a:solidFill>
                  <a:srgbClr val="000000"/>
                </a:solidFill>
                <a:latin typeface="Book Antiqua" panose="02040602050305030304" pitchFamily="18" charset="0"/>
                <a:ea typeface="Lato"/>
                <a:cs typeface="Lato"/>
                <a:sym typeface="Lato"/>
              </a:rPr>
            </a:br>
            <a:r>
              <a:rPr lang="en-US" altLang="ko-KR" dirty="0">
                <a:solidFill>
                  <a:srgbClr val="000000"/>
                </a:solidFill>
                <a:latin typeface="Book Antiqua" panose="02040602050305030304" pitchFamily="18" charset="0"/>
                <a:ea typeface="Lato"/>
                <a:cs typeface="Lato"/>
                <a:sym typeface="Lato"/>
              </a:rPr>
              <a:t>between purity and informativeness</a:t>
            </a:r>
            <a:endParaRPr lang="en-US" dirty="0">
              <a:solidFill>
                <a:srgbClr val="000000"/>
              </a:solidFill>
              <a:latin typeface="Book Antiqua" panose="02040602050305030304" pitchFamily="18" charset="0"/>
              <a:ea typeface="Lato"/>
              <a:cs typeface="Lato"/>
              <a:sym typeface="Lato"/>
            </a:endParaRPr>
          </a:p>
        </p:txBody>
      </p:sp>
      <p:sp>
        <p:nvSpPr>
          <p:cNvPr id="5" name="직사각형 4">
            <a:extLst>
              <a:ext uri="{FF2B5EF4-FFF2-40B4-BE49-F238E27FC236}">
                <a16:creationId xmlns:a16="http://schemas.microsoft.com/office/drawing/2014/main" id="{460D4830-ED3C-4B1D-8382-5B4A0C683FC7}"/>
              </a:ext>
            </a:extLst>
          </p:cNvPr>
          <p:cNvSpPr/>
          <p:nvPr/>
        </p:nvSpPr>
        <p:spPr>
          <a:xfrm>
            <a:off x="398906" y="1329657"/>
            <a:ext cx="10964861" cy="466859"/>
          </a:xfrm>
          <a:prstGeom prst="rect">
            <a:avLst/>
          </a:prstGeom>
        </p:spPr>
        <p:txBody>
          <a:bodyPr wrap="none">
            <a:spAutoFit/>
          </a:bodyPr>
          <a:lstStyle/>
          <a:p>
            <a:pPr marL="533387" indent="-380990">
              <a:lnSpc>
                <a:spcPct val="150000"/>
              </a:lnSpc>
              <a:buSzPts val="1800"/>
              <a:buFont typeface="Arial" panose="020B0604020202020204" pitchFamily="34" charset="0"/>
              <a:buChar char="•"/>
            </a:pPr>
            <a:r>
              <a:rPr lang="en-US" altLang="ko-KR" dirty="0">
                <a:solidFill>
                  <a:srgbClr val="000000"/>
                </a:solidFill>
                <a:latin typeface="Book Antiqua" panose="02040602050305030304" pitchFamily="18" charset="0"/>
                <a:ea typeface="Lato"/>
                <a:cs typeface="Lato"/>
                <a:sym typeface="Lato"/>
              </a:rPr>
              <a:t>On three datasets (CIFAR10, CIFAR100, ImageNet50) with varying noise ratios (10%, 20%, 40%, 60%)</a:t>
            </a:r>
          </a:p>
        </p:txBody>
      </p:sp>
      <p:pic>
        <p:nvPicPr>
          <p:cNvPr id="6" name="그림 5">
            <a:extLst>
              <a:ext uri="{FF2B5EF4-FFF2-40B4-BE49-F238E27FC236}">
                <a16:creationId xmlns:a16="http://schemas.microsoft.com/office/drawing/2014/main" id="{57035827-9421-4549-96E8-C36F59739330}"/>
              </a:ext>
            </a:extLst>
          </p:cNvPr>
          <p:cNvPicPr>
            <a:picLocks noChangeAspect="1"/>
          </p:cNvPicPr>
          <p:nvPr/>
        </p:nvPicPr>
        <p:blipFill>
          <a:blip r:embed="rId4"/>
          <a:stretch>
            <a:fillRect/>
          </a:stretch>
        </p:blipFill>
        <p:spPr>
          <a:xfrm>
            <a:off x="447879" y="2072823"/>
            <a:ext cx="5943590" cy="4178855"/>
          </a:xfrm>
          <a:prstGeom prst="rect">
            <a:avLst/>
          </a:prstGeom>
        </p:spPr>
      </p:pic>
    </p:spTree>
    <p:extLst>
      <p:ext uri="{BB962C8B-B14F-4D97-AF65-F5344CB8AC3E}">
        <p14:creationId xmlns:p14="http://schemas.microsoft.com/office/powerpoint/2010/main" val="2911266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5"/>
          <p:cNvSpPr txBox="1">
            <a:spLocks noGrp="1"/>
          </p:cNvSpPr>
          <p:nvPr>
            <p:ph type="title"/>
          </p:nvPr>
        </p:nvSpPr>
        <p:spPr>
          <a:xfrm>
            <a:off x="475272" y="261300"/>
            <a:ext cx="11366498" cy="852800"/>
          </a:xfrm>
          <a:prstGeom prst="rect">
            <a:avLst/>
          </a:prstGeom>
          <a:noFill/>
          <a:ln>
            <a:noFill/>
          </a:ln>
        </p:spPr>
        <p:txBody>
          <a:bodyPr spcFirstLastPara="1" vert="horz" wrap="square" lIns="121900" tIns="121900" rIns="121900" bIns="121900" rtlCol="0" anchor="t" anchorCtr="0">
            <a:noAutofit/>
          </a:bodyPr>
          <a:lstStyle/>
          <a:p>
            <a:pPr>
              <a:lnSpc>
                <a:spcPct val="100000"/>
              </a:lnSpc>
              <a:spcBef>
                <a:spcPts val="0"/>
              </a:spcBef>
              <a:buSzPts val="3000"/>
            </a:pPr>
            <a:r>
              <a:rPr lang="en-US" altLang="ko-KR" dirty="0">
                <a:latin typeface="Playfair Display Black" pitchFamily="2" charset="0"/>
              </a:rPr>
              <a:t>Takeaway </a:t>
            </a:r>
            <a:r>
              <a:rPr lang="en-US" altLang="ko-KR" dirty="0">
                <a:latin typeface="Britannic Bold" panose="020B0903060703020204" pitchFamily="34" charset="0"/>
              </a:rPr>
              <a:t>&amp;</a:t>
            </a:r>
            <a:r>
              <a:rPr lang="en-US" altLang="ko-KR" dirty="0">
                <a:latin typeface="Playfair Display Black" pitchFamily="2" charset="0"/>
              </a:rPr>
              <a:t> Ablation Studies</a:t>
            </a:r>
            <a:endParaRPr sz="3200" dirty="0">
              <a:latin typeface="Playfair Display Black" pitchFamily="2" charset="0"/>
            </a:endParaRPr>
          </a:p>
        </p:txBody>
      </p:sp>
      <p:cxnSp>
        <p:nvCxnSpPr>
          <p:cNvPr id="109" name="Google Shape;109;p5"/>
          <p:cNvCxnSpPr/>
          <p:nvPr/>
        </p:nvCxnSpPr>
        <p:spPr>
          <a:xfrm>
            <a:off x="695767" y="1116367"/>
            <a:ext cx="10668000" cy="0"/>
          </a:xfrm>
          <a:prstGeom prst="straightConnector1">
            <a:avLst/>
          </a:prstGeom>
          <a:noFill/>
          <a:ln w="9525" cap="flat" cmpd="sng">
            <a:solidFill>
              <a:schemeClr val="dk2"/>
            </a:solidFill>
            <a:prstDash val="solid"/>
            <a:round/>
            <a:headEnd type="none" w="sm" len="sm"/>
            <a:tailEnd type="none" w="sm" len="sm"/>
          </a:ln>
        </p:spPr>
      </p:cxnSp>
      <p:sp>
        <p:nvSpPr>
          <p:cNvPr id="112" name="Google Shape;112;p5"/>
          <p:cNvSpPr txBox="1">
            <a:spLocks noGrp="1"/>
          </p:cNvSpPr>
          <p:nvPr>
            <p:ph type="sldNum" idx="12"/>
          </p:nvPr>
        </p:nvSpPr>
        <p:spPr>
          <a:xfrm>
            <a:off x="11330665" y="6251679"/>
            <a:ext cx="731600" cy="524800"/>
          </a:xfrm>
          <a:prstGeom prst="rect">
            <a:avLst/>
          </a:prstGeom>
          <a:noFill/>
          <a:ln>
            <a:noFill/>
          </a:ln>
        </p:spPr>
        <p:txBody>
          <a:bodyPr spcFirstLastPara="1" vert="horz" wrap="square" lIns="121900" tIns="121900" rIns="121900" bIns="121900" rtlCol="0" anchor="ctr" anchorCtr="0">
            <a:noAutofit/>
          </a:bodyPr>
          <a:lstStyle/>
          <a:p>
            <a:pPr>
              <a:buSzPts val="1400"/>
            </a:pPr>
            <a:fld id="{00000000-1234-1234-1234-123412341234}" type="slidenum">
              <a:rPr lang="en-US"/>
              <a:pPr>
                <a:buSzPts val="1400"/>
              </a:pPr>
              <a:t>13</a:t>
            </a:fld>
            <a:endParaRPr/>
          </a:p>
        </p:txBody>
      </p:sp>
      <p:pic>
        <p:nvPicPr>
          <p:cNvPr id="4" name="그림 3">
            <a:extLst>
              <a:ext uri="{FF2B5EF4-FFF2-40B4-BE49-F238E27FC236}">
                <a16:creationId xmlns:a16="http://schemas.microsoft.com/office/drawing/2014/main" id="{4206EB38-5708-4BE0-8DEE-291972E6ED67}"/>
              </a:ext>
            </a:extLst>
          </p:cNvPr>
          <p:cNvPicPr>
            <a:picLocks noChangeAspect="1"/>
          </p:cNvPicPr>
          <p:nvPr/>
        </p:nvPicPr>
        <p:blipFill rotWithShape="1">
          <a:blip r:embed="rId3"/>
          <a:srcRect t="7087"/>
          <a:stretch/>
        </p:blipFill>
        <p:spPr>
          <a:xfrm>
            <a:off x="6487513" y="1583940"/>
            <a:ext cx="4683408" cy="2005898"/>
          </a:xfrm>
          <a:prstGeom prst="rect">
            <a:avLst/>
          </a:prstGeom>
        </p:spPr>
      </p:pic>
      <p:pic>
        <p:nvPicPr>
          <p:cNvPr id="5" name="그림 4">
            <a:extLst>
              <a:ext uri="{FF2B5EF4-FFF2-40B4-BE49-F238E27FC236}">
                <a16:creationId xmlns:a16="http://schemas.microsoft.com/office/drawing/2014/main" id="{E6930A29-F17D-4169-A257-5685398AADED}"/>
              </a:ext>
            </a:extLst>
          </p:cNvPr>
          <p:cNvPicPr>
            <a:picLocks noChangeAspect="1"/>
          </p:cNvPicPr>
          <p:nvPr/>
        </p:nvPicPr>
        <p:blipFill rotWithShape="1">
          <a:blip r:embed="rId4"/>
          <a:srcRect b="46068"/>
          <a:stretch/>
        </p:blipFill>
        <p:spPr>
          <a:xfrm>
            <a:off x="7039174" y="3748298"/>
            <a:ext cx="3834085" cy="1171303"/>
          </a:xfrm>
          <a:prstGeom prst="rect">
            <a:avLst/>
          </a:prstGeom>
        </p:spPr>
      </p:pic>
      <p:pic>
        <p:nvPicPr>
          <p:cNvPr id="9" name="그림 8">
            <a:extLst>
              <a:ext uri="{FF2B5EF4-FFF2-40B4-BE49-F238E27FC236}">
                <a16:creationId xmlns:a16="http://schemas.microsoft.com/office/drawing/2014/main" id="{E93607BE-B77E-43B3-948E-B1D8F87799FB}"/>
              </a:ext>
            </a:extLst>
          </p:cNvPr>
          <p:cNvPicPr>
            <a:picLocks noChangeAspect="1"/>
          </p:cNvPicPr>
          <p:nvPr/>
        </p:nvPicPr>
        <p:blipFill rotWithShape="1">
          <a:blip r:embed="rId5"/>
          <a:srcRect b="52302"/>
          <a:stretch/>
        </p:blipFill>
        <p:spPr>
          <a:xfrm>
            <a:off x="857968" y="2056030"/>
            <a:ext cx="5137376" cy="1231878"/>
          </a:xfrm>
          <a:prstGeom prst="rect">
            <a:avLst/>
          </a:prstGeom>
        </p:spPr>
      </p:pic>
      <p:pic>
        <p:nvPicPr>
          <p:cNvPr id="11" name="그림 10">
            <a:extLst>
              <a:ext uri="{FF2B5EF4-FFF2-40B4-BE49-F238E27FC236}">
                <a16:creationId xmlns:a16="http://schemas.microsoft.com/office/drawing/2014/main" id="{27F49433-2032-4BDD-8CBE-58EFF9C7C74C}"/>
              </a:ext>
            </a:extLst>
          </p:cNvPr>
          <p:cNvPicPr>
            <a:picLocks noChangeAspect="1"/>
          </p:cNvPicPr>
          <p:nvPr/>
        </p:nvPicPr>
        <p:blipFill rotWithShape="1">
          <a:blip r:embed="rId4"/>
          <a:srcRect t="54417"/>
          <a:stretch/>
        </p:blipFill>
        <p:spPr>
          <a:xfrm>
            <a:off x="7039174" y="5270331"/>
            <a:ext cx="3834085" cy="989976"/>
          </a:xfrm>
          <a:prstGeom prst="rect">
            <a:avLst/>
          </a:prstGeom>
        </p:spPr>
      </p:pic>
      <p:sp>
        <p:nvSpPr>
          <p:cNvPr id="2" name="직사각형 1">
            <a:extLst>
              <a:ext uri="{FF2B5EF4-FFF2-40B4-BE49-F238E27FC236}">
                <a16:creationId xmlns:a16="http://schemas.microsoft.com/office/drawing/2014/main" id="{95545740-6E9A-4764-9284-835464E05FED}"/>
              </a:ext>
            </a:extLst>
          </p:cNvPr>
          <p:cNvSpPr/>
          <p:nvPr/>
        </p:nvSpPr>
        <p:spPr>
          <a:xfrm>
            <a:off x="574937" y="1452380"/>
            <a:ext cx="4346062" cy="508473"/>
          </a:xfrm>
          <a:prstGeom prst="rect">
            <a:avLst/>
          </a:prstGeom>
        </p:spPr>
        <p:txBody>
          <a:bodyPr wrap="none">
            <a:spAutoFit/>
          </a:bodyPr>
          <a:lstStyle/>
          <a:p>
            <a:pPr marL="533387" indent="-380990">
              <a:lnSpc>
                <a:spcPct val="150000"/>
              </a:lnSpc>
              <a:buSzPts val="1800"/>
              <a:buFont typeface="+mj-lt"/>
              <a:buAutoNum type="arabicPeriod"/>
            </a:pPr>
            <a:r>
              <a:rPr lang="en-US" altLang="ko-KR" sz="2000" dirty="0">
                <a:solidFill>
                  <a:srgbClr val="000000"/>
                </a:solidFill>
                <a:latin typeface="Book Antiqua" panose="02040602050305030304" pitchFamily="18" charset="0"/>
                <a:ea typeface="Lato"/>
                <a:cs typeface="Lato"/>
                <a:sym typeface="Lato"/>
              </a:rPr>
              <a:t>When the AL round progresses,</a:t>
            </a:r>
            <a:endParaRPr lang="en-US" altLang="ko-KR" sz="2000" dirty="0">
              <a:solidFill>
                <a:srgbClr val="000000"/>
              </a:solidFill>
              <a:latin typeface="Book Antiqua" panose="02040602050305030304" pitchFamily="18" charset="0"/>
              <a:ea typeface="Lato"/>
              <a:cs typeface="Lato"/>
              <a:sym typeface="Wingdings" panose="05000000000000000000" pitchFamily="2" charset="2"/>
            </a:endParaRPr>
          </a:p>
        </p:txBody>
      </p:sp>
      <p:sp>
        <p:nvSpPr>
          <p:cNvPr id="7" name="직사각형 6">
            <a:extLst>
              <a:ext uri="{FF2B5EF4-FFF2-40B4-BE49-F238E27FC236}">
                <a16:creationId xmlns:a16="http://schemas.microsoft.com/office/drawing/2014/main" id="{2DA9EEF9-08EF-411E-AAF9-8839EB3689CB}"/>
              </a:ext>
            </a:extLst>
          </p:cNvPr>
          <p:cNvSpPr/>
          <p:nvPr/>
        </p:nvSpPr>
        <p:spPr>
          <a:xfrm>
            <a:off x="1433319" y="3437148"/>
            <a:ext cx="4214615" cy="369332"/>
          </a:xfrm>
          <a:prstGeom prst="rect">
            <a:avLst/>
          </a:prstGeom>
        </p:spPr>
        <p:txBody>
          <a:bodyPr wrap="none">
            <a:spAutoFit/>
          </a:bodyPr>
          <a:lstStyle/>
          <a:p>
            <a:r>
              <a:rPr lang="en-US" altLang="ko-KR" dirty="0">
                <a:solidFill>
                  <a:srgbClr val="000000"/>
                </a:solidFill>
                <a:latin typeface="Book Antiqua" panose="02040602050305030304" pitchFamily="18" charset="0"/>
                <a:ea typeface="Lato"/>
                <a:cs typeface="Lato"/>
                <a:sym typeface="Lato"/>
              </a:rPr>
              <a:t>Purity (early) </a:t>
            </a:r>
            <a:r>
              <a:rPr lang="en-US" altLang="ko-KR" dirty="0">
                <a:solidFill>
                  <a:srgbClr val="000000"/>
                </a:solidFill>
                <a:latin typeface="Book Antiqua" panose="02040602050305030304" pitchFamily="18" charset="0"/>
                <a:ea typeface="Lato"/>
                <a:cs typeface="Lato"/>
                <a:sym typeface="Wingdings" panose="05000000000000000000" pitchFamily="2" charset="2"/>
              </a:rPr>
              <a:t> Informativeness (late)</a:t>
            </a:r>
            <a:endParaRPr lang="ko-KR" altLang="en-US" dirty="0"/>
          </a:p>
        </p:txBody>
      </p:sp>
      <p:pic>
        <p:nvPicPr>
          <p:cNvPr id="18" name="그림 17">
            <a:extLst>
              <a:ext uri="{FF2B5EF4-FFF2-40B4-BE49-F238E27FC236}">
                <a16:creationId xmlns:a16="http://schemas.microsoft.com/office/drawing/2014/main" id="{76AD1E60-135E-4131-89E0-92F49A9C35CC}"/>
              </a:ext>
            </a:extLst>
          </p:cNvPr>
          <p:cNvPicPr>
            <a:picLocks noChangeAspect="1"/>
          </p:cNvPicPr>
          <p:nvPr/>
        </p:nvPicPr>
        <p:blipFill rotWithShape="1">
          <a:blip r:embed="rId5"/>
          <a:srcRect t="49298" b="-446"/>
          <a:stretch/>
        </p:blipFill>
        <p:spPr>
          <a:xfrm>
            <a:off x="857968" y="4585671"/>
            <a:ext cx="5137376" cy="1320980"/>
          </a:xfrm>
          <a:prstGeom prst="rect">
            <a:avLst/>
          </a:prstGeom>
        </p:spPr>
      </p:pic>
      <p:sp>
        <p:nvSpPr>
          <p:cNvPr id="19" name="직사각형 18">
            <a:extLst>
              <a:ext uri="{FF2B5EF4-FFF2-40B4-BE49-F238E27FC236}">
                <a16:creationId xmlns:a16="http://schemas.microsoft.com/office/drawing/2014/main" id="{0066CC07-0D4E-4C41-90E6-A9F4240220A7}"/>
              </a:ext>
            </a:extLst>
          </p:cNvPr>
          <p:cNvSpPr/>
          <p:nvPr/>
        </p:nvSpPr>
        <p:spPr>
          <a:xfrm>
            <a:off x="574937" y="4010783"/>
            <a:ext cx="4233851" cy="508473"/>
          </a:xfrm>
          <a:prstGeom prst="rect">
            <a:avLst/>
          </a:prstGeom>
        </p:spPr>
        <p:txBody>
          <a:bodyPr wrap="none">
            <a:spAutoFit/>
          </a:bodyPr>
          <a:lstStyle/>
          <a:p>
            <a:pPr marL="533387" indent="-380990">
              <a:lnSpc>
                <a:spcPct val="150000"/>
              </a:lnSpc>
              <a:buSzPts val="1800"/>
              <a:buFont typeface="+mj-lt"/>
              <a:buAutoNum type="arabicPeriod" startAt="2"/>
            </a:pPr>
            <a:r>
              <a:rPr lang="en-US" altLang="ko-KR" sz="2000" dirty="0">
                <a:solidFill>
                  <a:srgbClr val="000000"/>
                </a:solidFill>
                <a:latin typeface="Book Antiqua" panose="02040602050305030304" pitchFamily="18" charset="0"/>
                <a:ea typeface="Lato"/>
                <a:cs typeface="Lato"/>
                <a:sym typeface="Lato"/>
              </a:rPr>
              <a:t>When the noise ratio increases,</a:t>
            </a:r>
            <a:endParaRPr lang="en-US" altLang="ko-KR" sz="2000" dirty="0">
              <a:solidFill>
                <a:srgbClr val="000000"/>
              </a:solidFill>
              <a:latin typeface="Book Antiqua" panose="02040602050305030304" pitchFamily="18" charset="0"/>
              <a:ea typeface="Lato"/>
              <a:cs typeface="Lato"/>
              <a:sym typeface="Wingdings" panose="05000000000000000000" pitchFamily="2" charset="2"/>
            </a:endParaRPr>
          </a:p>
        </p:txBody>
      </p:sp>
      <p:sp>
        <p:nvSpPr>
          <p:cNvPr id="20" name="직사각형 19">
            <a:extLst>
              <a:ext uri="{FF2B5EF4-FFF2-40B4-BE49-F238E27FC236}">
                <a16:creationId xmlns:a16="http://schemas.microsoft.com/office/drawing/2014/main" id="{5D59DB3F-1E8D-4C59-A94C-008A1889FC3C}"/>
              </a:ext>
            </a:extLst>
          </p:cNvPr>
          <p:cNvSpPr/>
          <p:nvPr/>
        </p:nvSpPr>
        <p:spPr>
          <a:xfrm>
            <a:off x="1297707" y="5994299"/>
            <a:ext cx="4257897" cy="369332"/>
          </a:xfrm>
          <a:prstGeom prst="rect">
            <a:avLst/>
          </a:prstGeom>
        </p:spPr>
        <p:txBody>
          <a:bodyPr wrap="none">
            <a:spAutoFit/>
          </a:bodyPr>
          <a:lstStyle/>
          <a:p>
            <a:r>
              <a:rPr lang="en-US" altLang="ko-KR" dirty="0">
                <a:solidFill>
                  <a:srgbClr val="000000"/>
                </a:solidFill>
                <a:latin typeface="Book Antiqua" panose="02040602050305030304" pitchFamily="18" charset="0"/>
                <a:ea typeface="Lato"/>
                <a:cs typeface="Lato"/>
                <a:sym typeface="Wingdings" panose="05000000000000000000" pitchFamily="2" charset="2"/>
              </a:rPr>
              <a:t>Informativeness</a:t>
            </a:r>
            <a:r>
              <a:rPr lang="en-US" altLang="ko-KR" dirty="0">
                <a:solidFill>
                  <a:srgbClr val="000000"/>
                </a:solidFill>
                <a:latin typeface="Book Antiqua" panose="02040602050305030304" pitchFamily="18" charset="0"/>
                <a:ea typeface="Lato"/>
                <a:cs typeface="Lato"/>
                <a:sym typeface="Lato"/>
              </a:rPr>
              <a:t> (small) </a:t>
            </a:r>
            <a:r>
              <a:rPr lang="en-US" altLang="ko-KR" dirty="0">
                <a:solidFill>
                  <a:srgbClr val="000000"/>
                </a:solidFill>
                <a:latin typeface="Book Antiqua" panose="02040602050305030304" pitchFamily="18" charset="0"/>
                <a:ea typeface="Lato"/>
                <a:cs typeface="Lato"/>
                <a:sym typeface="Wingdings" panose="05000000000000000000" pitchFamily="2" charset="2"/>
              </a:rPr>
              <a:t> </a:t>
            </a:r>
            <a:r>
              <a:rPr lang="en-US" altLang="ko-KR">
                <a:solidFill>
                  <a:srgbClr val="000000"/>
                </a:solidFill>
                <a:latin typeface="Book Antiqua" panose="02040602050305030304" pitchFamily="18" charset="0"/>
                <a:ea typeface="Lato"/>
                <a:cs typeface="Lato"/>
                <a:sym typeface="Lato"/>
              </a:rPr>
              <a:t>Purity </a:t>
            </a:r>
            <a:r>
              <a:rPr lang="en-US" altLang="ko-KR">
                <a:solidFill>
                  <a:srgbClr val="000000"/>
                </a:solidFill>
                <a:latin typeface="Book Antiqua" panose="02040602050305030304" pitchFamily="18" charset="0"/>
                <a:ea typeface="Lato"/>
                <a:cs typeface="Lato"/>
                <a:sym typeface="Wingdings" panose="05000000000000000000" pitchFamily="2" charset="2"/>
              </a:rPr>
              <a:t>(high)</a:t>
            </a:r>
            <a:endParaRPr lang="ko-KR" altLang="en-US" dirty="0"/>
          </a:p>
        </p:txBody>
      </p:sp>
    </p:spTree>
    <p:extLst>
      <p:ext uri="{BB962C8B-B14F-4D97-AF65-F5344CB8AC3E}">
        <p14:creationId xmlns:p14="http://schemas.microsoft.com/office/powerpoint/2010/main" val="1329876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8A4419C1-8C97-418D-9059-34E41B1216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6" name="직사각형 5">
            <a:extLst>
              <a:ext uri="{FF2B5EF4-FFF2-40B4-BE49-F238E27FC236}">
                <a16:creationId xmlns:a16="http://schemas.microsoft.com/office/drawing/2014/main" id="{E8C08B45-574C-4597-AD41-FCE3DDD04295}"/>
              </a:ext>
            </a:extLst>
          </p:cNvPr>
          <p:cNvSpPr/>
          <p:nvPr/>
        </p:nvSpPr>
        <p:spPr>
          <a:xfrm>
            <a:off x="0" y="-361950"/>
            <a:ext cx="12192000" cy="7620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a:extLst>
              <a:ext uri="{FF2B5EF4-FFF2-40B4-BE49-F238E27FC236}">
                <a16:creationId xmlns:a16="http://schemas.microsoft.com/office/drawing/2014/main" id="{26229D6D-3700-4E86-8D9C-CDFB041A063C}"/>
              </a:ext>
            </a:extLst>
          </p:cNvPr>
          <p:cNvSpPr>
            <a:spLocks noGrp="1"/>
          </p:cNvSpPr>
          <p:nvPr>
            <p:ph type="ctrTitle"/>
          </p:nvPr>
        </p:nvSpPr>
        <p:spPr>
          <a:xfrm>
            <a:off x="461554" y="1814900"/>
            <a:ext cx="11268891" cy="2578105"/>
          </a:xfrm>
        </p:spPr>
        <p:txBody>
          <a:bodyPr>
            <a:noAutofit/>
          </a:bodyPr>
          <a:lstStyle/>
          <a:p>
            <a:r>
              <a:rPr lang="en-US" altLang="ko-KR" sz="5500" b="1" dirty="0">
                <a:solidFill>
                  <a:srgbClr val="FFC000"/>
                </a:solidFill>
                <a:latin typeface="Gazpacho Black" pitchFamily="2" charset="0"/>
              </a:rPr>
              <a:t>THANK YOU</a:t>
            </a:r>
            <a:br>
              <a:rPr lang="en-US" altLang="ko-KR" sz="5500" b="1" dirty="0">
                <a:solidFill>
                  <a:srgbClr val="FFC000"/>
                </a:solidFill>
                <a:latin typeface="Gazpacho Black" pitchFamily="2" charset="0"/>
              </a:rPr>
            </a:br>
            <a:r>
              <a:rPr lang="en-US" altLang="ko-KR" sz="5500" b="1" dirty="0">
                <a:solidFill>
                  <a:srgbClr val="FFC000"/>
                </a:solidFill>
                <a:latin typeface="Gazpacho Black" pitchFamily="2" charset="0"/>
              </a:rPr>
              <a:t>Any Question?</a:t>
            </a:r>
            <a:endParaRPr lang="ko-KR" altLang="en-US" sz="5500" b="1" dirty="0">
              <a:solidFill>
                <a:srgbClr val="FFC000"/>
              </a:solidFill>
              <a:latin typeface="Gazpacho Black" pitchFamily="2" charset="0"/>
            </a:endParaRPr>
          </a:p>
        </p:txBody>
      </p:sp>
    </p:spTree>
    <p:extLst>
      <p:ext uri="{BB962C8B-B14F-4D97-AF65-F5344CB8AC3E}">
        <p14:creationId xmlns:p14="http://schemas.microsoft.com/office/powerpoint/2010/main" val="991917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
          <p:cNvSpPr txBox="1">
            <a:spLocks noGrp="1"/>
          </p:cNvSpPr>
          <p:nvPr>
            <p:ph type="title"/>
          </p:nvPr>
        </p:nvSpPr>
        <p:spPr>
          <a:xfrm>
            <a:off x="695767" y="261300"/>
            <a:ext cx="11080800" cy="852800"/>
          </a:xfrm>
          <a:prstGeom prst="rect">
            <a:avLst/>
          </a:prstGeom>
          <a:noFill/>
          <a:ln>
            <a:noFill/>
          </a:ln>
        </p:spPr>
        <p:txBody>
          <a:bodyPr spcFirstLastPara="1" vert="horz" wrap="square" lIns="121900" tIns="121900" rIns="121900" bIns="121900" rtlCol="0" anchor="t" anchorCtr="0">
            <a:noAutofit/>
          </a:bodyPr>
          <a:lstStyle/>
          <a:p>
            <a:pPr>
              <a:lnSpc>
                <a:spcPct val="100000"/>
              </a:lnSpc>
              <a:spcBef>
                <a:spcPts val="0"/>
              </a:spcBef>
              <a:buSzPts val="3000"/>
            </a:pPr>
            <a:r>
              <a:rPr lang="en-US" dirty="0">
                <a:latin typeface="Playfair Display Black" pitchFamily="2" charset="0"/>
              </a:rPr>
              <a:t>Active Learning</a:t>
            </a:r>
            <a:br>
              <a:rPr lang="en-US" dirty="0">
                <a:latin typeface="Playfair Display Black" pitchFamily="2" charset="0"/>
              </a:rPr>
            </a:br>
            <a:endParaRPr dirty="0">
              <a:latin typeface="Playfair Display Black" pitchFamily="2" charset="0"/>
            </a:endParaRPr>
          </a:p>
        </p:txBody>
      </p:sp>
      <p:sp>
        <p:nvSpPr>
          <p:cNvPr id="99" name="Google Shape;99;p4"/>
          <p:cNvSpPr txBox="1">
            <a:spLocks noGrp="1"/>
          </p:cNvSpPr>
          <p:nvPr>
            <p:ph type="body" idx="4294967295"/>
          </p:nvPr>
        </p:nvSpPr>
        <p:spPr>
          <a:xfrm>
            <a:off x="514350" y="1343633"/>
            <a:ext cx="11548109" cy="524800"/>
          </a:xfrm>
          <a:prstGeom prst="rect">
            <a:avLst/>
          </a:prstGeom>
          <a:noFill/>
          <a:ln>
            <a:noFill/>
          </a:ln>
        </p:spPr>
        <p:txBody>
          <a:bodyPr spcFirstLastPara="1" vert="horz" wrap="square" lIns="121900" tIns="121900" rIns="121900" bIns="121900" rtlCol="0" anchor="t" anchorCtr="0">
            <a:noAutofit/>
          </a:bodyPr>
          <a:lstStyle/>
          <a:p>
            <a:pPr marL="0" indent="0">
              <a:lnSpc>
                <a:spcPct val="115000"/>
              </a:lnSpc>
              <a:spcBef>
                <a:spcPts val="0"/>
              </a:spcBef>
              <a:buSzPts val="1800"/>
              <a:buNone/>
            </a:pPr>
            <a:r>
              <a:rPr lang="en-US" sz="2400" b="1" dirty="0">
                <a:latin typeface="Book Antiqua" panose="02040602050305030304" pitchFamily="18" charset="0"/>
              </a:rPr>
              <a:t>Goal: Maximizing</a:t>
            </a:r>
            <a:r>
              <a:rPr lang="en-US" sz="2400" dirty="0">
                <a:latin typeface="Book Antiqua" panose="02040602050305030304" pitchFamily="18" charset="0"/>
              </a:rPr>
              <a:t> the model </a:t>
            </a:r>
            <a:r>
              <a:rPr lang="en-US" sz="2400" b="1" dirty="0">
                <a:latin typeface="Book Antiqua" panose="02040602050305030304" pitchFamily="18" charset="0"/>
              </a:rPr>
              <a:t>performance</a:t>
            </a:r>
            <a:r>
              <a:rPr lang="en-US" sz="2400" dirty="0">
                <a:latin typeface="Book Antiqua" panose="02040602050305030304" pitchFamily="18" charset="0"/>
              </a:rPr>
              <a:t> while </a:t>
            </a:r>
            <a:r>
              <a:rPr lang="en-US" sz="2400" b="1" dirty="0">
                <a:latin typeface="Book Antiqua" panose="02040602050305030304" pitchFamily="18" charset="0"/>
              </a:rPr>
              <a:t>minimizing</a:t>
            </a:r>
            <a:r>
              <a:rPr lang="en-US" sz="2400" dirty="0">
                <a:latin typeface="Book Antiqua" panose="02040602050305030304" pitchFamily="18" charset="0"/>
              </a:rPr>
              <a:t> labeling </a:t>
            </a:r>
            <a:r>
              <a:rPr lang="en-US" sz="2400" b="1" dirty="0">
                <a:latin typeface="Book Antiqua" panose="02040602050305030304" pitchFamily="18" charset="0"/>
              </a:rPr>
              <a:t>costs</a:t>
            </a:r>
            <a:endParaRPr sz="2400" dirty="0">
              <a:latin typeface="Book Antiqua" panose="02040602050305030304" pitchFamily="18" charset="0"/>
            </a:endParaRPr>
          </a:p>
          <a:p>
            <a:pPr marL="0" indent="0">
              <a:lnSpc>
                <a:spcPct val="115000"/>
              </a:lnSpc>
              <a:spcBef>
                <a:spcPts val="800"/>
              </a:spcBef>
              <a:spcAft>
                <a:spcPts val="800"/>
              </a:spcAft>
              <a:buSzPts val="1800"/>
              <a:buNone/>
            </a:pPr>
            <a:r>
              <a:rPr lang="en-US" sz="2400" dirty="0">
                <a:latin typeface="Book Antiqua" panose="02040602050305030304" pitchFamily="18" charset="0"/>
                <a:sym typeface="Wingdings" pitchFamily="2" charset="2"/>
              </a:rPr>
              <a:t> </a:t>
            </a:r>
            <a:r>
              <a:rPr lang="en-US" sz="2400" dirty="0">
                <a:latin typeface="Book Antiqua" panose="02040602050305030304" pitchFamily="18" charset="0"/>
              </a:rPr>
              <a:t>Querying the examples that </a:t>
            </a:r>
            <a:r>
              <a:rPr lang="en-US" altLang="ko-KR" sz="2400" dirty="0">
                <a:latin typeface="Book Antiqua" panose="02040602050305030304" pitchFamily="18" charset="0"/>
              </a:rPr>
              <a:t>look </a:t>
            </a:r>
            <a:r>
              <a:rPr lang="en-US" sz="2400" dirty="0">
                <a:latin typeface="Book Antiqua" panose="02040602050305030304" pitchFamily="18" charset="0"/>
              </a:rPr>
              <a:t>maximally</a:t>
            </a:r>
            <a:r>
              <a:rPr lang="en-US" altLang="ko-KR" sz="2400" dirty="0">
                <a:latin typeface="Book Antiqua" panose="02040602050305030304" pitchFamily="18" charset="0"/>
              </a:rPr>
              <a:t>-</a:t>
            </a:r>
            <a:r>
              <a:rPr lang="en-US" sz="2400" dirty="0">
                <a:latin typeface="Book Antiqua" panose="02040602050305030304" pitchFamily="18" charset="0"/>
              </a:rPr>
              <a:t>i</a:t>
            </a:r>
            <a:r>
              <a:rPr lang="en-US" altLang="ko-KR" sz="2400" dirty="0">
                <a:latin typeface="Book Antiqua" panose="02040602050305030304" pitchFamily="18" charset="0"/>
              </a:rPr>
              <a:t>nformative</a:t>
            </a:r>
            <a:endParaRPr sz="2400" dirty="0">
              <a:latin typeface="Book Antiqua" panose="02040602050305030304" pitchFamily="18" charset="0"/>
            </a:endParaRPr>
          </a:p>
        </p:txBody>
      </p:sp>
      <p:cxnSp>
        <p:nvCxnSpPr>
          <p:cNvPr id="101" name="Google Shape;101;p4"/>
          <p:cNvCxnSpPr/>
          <p:nvPr/>
        </p:nvCxnSpPr>
        <p:spPr>
          <a:xfrm>
            <a:off x="695767" y="1116367"/>
            <a:ext cx="10668000" cy="0"/>
          </a:xfrm>
          <a:prstGeom prst="straightConnector1">
            <a:avLst/>
          </a:prstGeom>
          <a:noFill/>
          <a:ln w="9525" cap="flat" cmpd="sng">
            <a:solidFill>
              <a:schemeClr val="dk2"/>
            </a:solidFill>
            <a:prstDash val="solid"/>
            <a:round/>
            <a:headEnd type="none" w="sm" len="sm"/>
            <a:tailEnd type="none" w="sm" len="sm"/>
          </a:ln>
        </p:spPr>
      </p:cxnSp>
      <p:pic>
        <p:nvPicPr>
          <p:cNvPr id="103" name="Google Shape;103;p4" descr="Active Learning Sampling Strategies 설명"/>
          <p:cNvPicPr preferRelativeResize="0"/>
          <p:nvPr/>
        </p:nvPicPr>
        <p:blipFill rotWithShape="1">
          <a:blip r:embed="rId3">
            <a:alphaModFix/>
          </a:blip>
          <a:srcRect/>
          <a:stretch/>
        </p:blipFill>
        <p:spPr>
          <a:xfrm>
            <a:off x="3556980" y="2617493"/>
            <a:ext cx="5078039" cy="2984524"/>
          </a:xfrm>
          <a:prstGeom prst="rect">
            <a:avLst/>
          </a:prstGeom>
          <a:noFill/>
          <a:ln>
            <a:noFill/>
          </a:ln>
        </p:spPr>
      </p:pic>
      <p:sp>
        <p:nvSpPr>
          <p:cNvPr id="107" name="Google Shape;107;p4"/>
          <p:cNvSpPr txBox="1"/>
          <p:nvPr/>
        </p:nvSpPr>
        <p:spPr>
          <a:xfrm>
            <a:off x="9030777" y="3266303"/>
            <a:ext cx="1457465" cy="524800"/>
          </a:xfrm>
          <a:prstGeom prst="rect">
            <a:avLst/>
          </a:prstGeom>
          <a:noFill/>
          <a:ln>
            <a:noFill/>
          </a:ln>
        </p:spPr>
        <p:txBody>
          <a:bodyPr spcFirstLastPara="1" wrap="square" lIns="121900" tIns="121900" rIns="121900" bIns="121900" anchor="t" anchorCtr="0">
            <a:noAutofit/>
          </a:bodyPr>
          <a:lstStyle/>
          <a:p>
            <a:pPr>
              <a:lnSpc>
                <a:spcPct val="115000"/>
              </a:lnSpc>
              <a:spcAft>
                <a:spcPts val="2133"/>
              </a:spcAft>
              <a:buClr>
                <a:schemeClr val="dk2"/>
              </a:buClr>
              <a:buSzPts val="1800"/>
            </a:pPr>
            <a:endParaRPr sz="1600">
              <a:solidFill>
                <a:schemeClr val="dk2"/>
              </a:solidFill>
              <a:latin typeface="Lato"/>
              <a:ea typeface="Lato"/>
              <a:cs typeface="Lato"/>
              <a:sym typeface="Lato"/>
            </a:endParaRPr>
          </a:p>
        </p:txBody>
      </p:sp>
      <p:sp>
        <p:nvSpPr>
          <p:cNvPr id="109" name="Google Shape;109;p4"/>
          <p:cNvSpPr txBox="1"/>
          <p:nvPr/>
        </p:nvSpPr>
        <p:spPr>
          <a:xfrm>
            <a:off x="748004" y="5602017"/>
            <a:ext cx="11080800" cy="524800"/>
          </a:xfrm>
          <a:prstGeom prst="rect">
            <a:avLst/>
          </a:prstGeom>
          <a:noFill/>
          <a:ln>
            <a:noFill/>
          </a:ln>
        </p:spPr>
        <p:txBody>
          <a:bodyPr spcFirstLastPara="1" wrap="square" lIns="121900" tIns="121900" rIns="121900" bIns="121900" anchor="t" anchorCtr="0">
            <a:noAutofit/>
          </a:bodyPr>
          <a:lstStyle/>
          <a:p>
            <a:pPr algn="ctr">
              <a:lnSpc>
                <a:spcPct val="115000"/>
              </a:lnSpc>
              <a:spcAft>
                <a:spcPts val="800"/>
              </a:spcAft>
              <a:buClr>
                <a:schemeClr val="dk2"/>
              </a:buClr>
              <a:buSzPts val="1800"/>
            </a:pPr>
            <a:r>
              <a:rPr lang="en-US" altLang="ko-KR" sz="2400" dirty="0">
                <a:latin typeface="Times New Roman" panose="02020603050405020304" pitchFamily="18" charset="0"/>
                <a:ea typeface="Lato"/>
                <a:cs typeface="Times New Roman" panose="02020603050405020304" pitchFamily="18" charset="0"/>
                <a:sym typeface="Lato"/>
              </a:rPr>
              <a:t>“</a:t>
            </a:r>
            <a:r>
              <a:rPr lang="en-US" sz="2400" dirty="0">
                <a:latin typeface="Times New Roman" panose="02020603050405020304" pitchFamily="18" charset="0"/>
                <a:ea typeface="Lato"/>
                <a:cs typeface="Times New Roman" panose="02020603050405020304" pitchFamily="18" charset="0"/>
                <a:sym typeface="Lato"/>
              </a:rPr>
              <a:t>Making an </a:t>
            </a:r>
            <a:r>
              <a:rPr lang="en-US" sz="2400" b="1" dirty="0">
                <a:latin typeface="Times New Roman" panose="02020603050405020304" pitchFamily="18" charset="0"/>
                <a:ea typeface="Lato"/>
                <a:cs typeface="Times New Roman" panose="02020603050405020304" pitchFamily="18" charset="0"/>
                <a:sym typeface="Lato"/>
              </a:rPr>
              <a:t>AL algorithm</a:t>
            </a:r>
            <a:r>
              <a:rPr lang="en-US" sz="2400" dirty="0">
                <a:latin typeface="Times New Roman" panose="02020603050405020304" pitchFamily="18" charset="0"/>
                <a:ea typeface="Lato"/>
                <a:cs typeface="Times New Roman" panose="02020603050405020304" pitchFamily="18" charset="0"/>
                <a:sym typeface="Lato"/>
              </a:rPr>
              <a:t> = Making </a:t>
            </a:r>
            <a:r>
              <a:rPr lang="en-US" altLang="ko-KR" sz="2400" dirty="0">
                <a:latin typeface="Times New Roman" panose="02020603050405020304" pitchFamily="18" charset="0"/>
                <a:ea typeface="Lato"/>
                <a:cs typeface="Times New Roman" panose="02020603050405020304" pitchFamily="18" charset="0"/>
                <a:sym typeface="Lato"/>
              </a:rPr>
              <a:t>a</a:t>
            </a:r>
            <a:r>
              <a:rPr lang="en-US" sz="2400" dirty="0">
                <a:latin typeface="Times New Roman" panose="02020603050405020304" pitchFamily="18" charset="0"/>
                <a:ea typeface="Lato"/>
                <a:cs typeface="Times New Roman" panose="02020603050405020304" pitchFamily="18" charset="0"/>
                <a:sym typeface="Lato"/>
              </a:rPr>
              <a:t> good </a:t>
            </a:r>
            <a:r>
              <a:rPr lang="en-US" sz="2400" b="1" dirty="0">
                <a:latin typeface="Times New Roman" panose="02020603050405020304" pitchFamily="18" charset="0"/>
                <a:ea typeface="Lato"/>
                <a:cs typeface="Times New Roman" panose="02020603050405020304" pitchFamily="18" charset="0"/>
                <a:sym typeface="Lato"/>
              </a:rPr>
              <a:t>query strateg</a:t>
            </a:r>
            <a:r>
              <a:rPr lang="en-US" altLang="ko-KR" sz="2400" b="1" dirty="0">
                <a:latin typeface="Times New Roman" panose="02020603050405020304" pitchFamily="18" charset="0"/>
                <a:ea typeface="Lato"/>
                <a:cs typeface="Times New Roman" panose="02020603050405020304" pitchFamily="18" charset="0"/>
                <a:sym typeface="Lato"/>
              </a:rPr>
              <a:t>y</a:t>
            </a:r>
            <a:r>
              <a:rPr lang="en-US" altLang="ko-KR" sz="2400" dirty="0">
                <a:latin typeface="Times New Roman" panose="02020603050405020304" pitchFamily="18" charset="0"/>
                <a:ea typeface="Lato"/>
                <a:cs typeface="Times New Roman" panose="02020603050405020304" pitchFamily="18" charset="0"/>
                <a:sym typeface="Lato"/>
              </a:rPr>
              <a:t>”</a:t>
            </a:r>
            <a:endParaRPr sz="2400" dirty="0">
              <a:latin typeface="Times New Roman" panose="02020603050405020304" pitchFamily="18" charset="0"/>
              <a:ea typeface="Lato"/>
              <a:cs typeface="Times New Roman" panose="02020603050405020304" pitchFamily="18" charset="0"/>
              <a:sym typeface="Lato"/>
            </a:endParaRPr>
          </a:p>
        </p:txBody>
      </p:sp>
      <p:sp>
        <p:nvSpPr>
          <p:cNvPr id="2" name="슬라이드 번호 개체 틀 1">
            <a:extLst>
              <a:ext uri="{FF2B5EF4-FFF2-40B4-BE49-F238E27FC236}">
                <a16:creationId xmlns:a16="http://schemas.microsoft.com/office/drawing/2014/main" id="{D1726C92-AE58-964B-8EF6-0CBB2A776ACE}"/>
              </a:ext>
            </a:extLst>
          </p:cNvPr>
          <p:cNvSpPr>
            <a:spLocks noGrp="1"/>
          </p:cNvSpPr>
          <p:nvPr>
            <p:ph type="sldNum" idx="12"/>
          </p:nvPr>
        </p:nvSpPr>
        <p:spPr/>
        <p:txBody>
          <a:bodyPr/>
          <a:lstStyle/>
          <a:p>
            <a:fld id="{00000000-1234-1234-1234-123412341234}" type="slidenum">
              <a:rPr lang="en-US" altLang="ko" smtClean="0"/>
              <a:pPr/>
              <a:t>2</a:t>
            </a:fld>
            <a:endParaRPr lang="ko"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26" name="Google Shape;99;p4">
            <a:extLst>
              <a:ext uri="{FF2B5EF4-FFF2-40B4-BE49-F238E27FC236}">
                <a16:creationId xmlns:a16="http://schemas.microsoft.com/office/drawing/2014/main" id="{16ECDD48-1364-A243-931F-424AB994A53F}"/>
              </a:ext>
            </a:extLst>
          </p:cNvPr>
          <p:cNvSpPr txBox="1">
            <a:spLocks/>
          </p:cNvSpPr>
          <p:nvPr/>
        </p:nvSpPr>
        <p:spPr>
          <a:xfrm>
            <a:off x="695767" y="1440973"/>
            <a:ext cx="11080800" cy="524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pPr marL="380990" indent="-380990">
              <a:buFont typeface="Arial" panose="020B0604020202020204" pitchFamily="34" charset="0"/>
              <a:buChar char="•"/>
            </a:pPr>
            <a:r>
              <a:rPr lang="en-US" sz="2400" b="1" dirty="0">
                <a:solidFill>
                  <a:schemeClr val="tx1"/>
                </a:solidFill>
                <a:latin typeface="Book Antiqua" panose="02040602050305030304" pitchFamily="18" charset="0"/>
              </a:rPr>
              <a:t>Uncertainty</a:t>
            </a:r>
            <a:r>
              <a:rPr lang="en-US" sz="2400" dirty="0">
                <a:solidFill>
                  <a:schemeClr val="tx1"/>
                </a:solidFill>
                <a:latin typeface="Book Antiqua" panose="02040602050305030304" pitchFamily="18" charset="0"/>
              </a:rPr>
              <a:t>-based</a:t>
            </a:r>
          </a:p>
          <a:p>
            <a:pPr marL="990575" lvl="1" indent="-380990">
              <a:lnSpc>
                <a:spcPct val="100000"/>
              </a:lnSpc>
              <a:spcBef>
                <a:spcPts val="1067"/>
              </a:spcBef>
              <a:buFont typeface="Wingdings" pitchFamily="2" charset="2"/>
              <a:buChar char="Ø"/>
            </a:pPr>
            <a:r>
              <a:rPr lang="en-US" sz="2000" dirty="0">
                <a:solidFill>
                  <a:schemeClr val="tx1"/>
                </a:solidFill>
                <a:latin typeface="Book Antiqua" panose="02040602050305030304" pitchFamily="18" charset="0"/>
              </a:rPr>
              <a:t>Querying the example that is </a:t>
            </a:r>
            <a:r>
              <a:rPr lang="en-US" sz="2000" b="1" dirty="0">
                <a:solidFill>
                  <a:schemeClr val="tx1"/>
                </a:solidFill>
                <a:latin typeface="Book Antiqua" panose="02040602050305030304" pitchFamily="18" charset="0"/>
              </a:rPr>
              <a:t>least certain </a:t>
            </a:r>
            <a:r>
              <a:rPr lang="en-US" sz="2000" dirty="0">
                <a:solidFill>
                  <a:schemeClr val="tx1"/>
                </a:solidFill>
                <a:latin typeface="Book Antiqua" panose="02040602050305030304" pitchFamily="18" charset="0"/>
              </a:rPr>
              <a:t>by the current model</a:t>
            </a:r>
          </a:p>
          <a:p>
            <a:pPr marL="609585" lvl="1" indent="0">
              <a:lnSpc>
                <a:spcPct val="100000"/>
              </a:lnSpc>
              <a:spcBef>
                <a:spcPts val="1067"/>
              </a:spcBef>
              <a:buNone/>
            </a:pPr>
            <a:r>
              <a:rPr lang="en-US" sz="2000" dirty="0">
                <a:solidFill>
                  <a:schemeClr val="tx1"/>
                </a:solidFill>
                <a:latin typeface="Book Antiqua" panose="02040602050305030304" pitchFamily="18" charset="0"/>
                <a:sym typeface="Wingdings" pitchFamily="2" charset="2"/>
              </a:rPr>
              <a:t>        </a:t>
            </a:r>
            <a:r>
              <a:rPr lang="en-US" sz="2000" dirty="0">
                <a:solidFill>
                  <a:schemeClr val="tx1"/>
                </a:solidFill>
                <a:latin typeface="Book Antiqua" panose="02040602050305030304" pitchFamily="18" charset="0"/>
              </a:rPr>
              <a:t>e.g., </a:t>
            </a:r>
            <a:r>
              <a:rPr lang="en-US" sz="2000" dirty="0" err="1">
                <a:solidFill>
                  <a:schemeClr val="tx1"/>
                </a:solidFill>
                <a:latin typeface="Book Antiqua" panose="02040602050305030304" pitchFamily="18" charset="0"/>
              </a:rPr>
              <a:t>Softmax</a:t>
            </a:r>
            <a:r>
              <a:rPr lang="en-US" sz="2000" dirty="0">
                <a:solidFill>
                  <a:schemeClr val="tx1"/>
                </a:solidFill>
                <a:latin typeface="Book Antiqua" panose="02040602050305030304" pitchFamily="18" charset="0"/>
              </a:rPr>
              <a:t> Confidence (CONF), Bayesian Disagreement (BALD), Learning Loss, …</a:t>
            </a:r>
          </a:p>
          <a:p>
            <a:pPr marL="380990" indent="-380990">
              <a:buFont typeface="Wingdings" pitchFamily="2" charset="2"/>
              <a:buChar char="Ø"/>
            </a:pPr>
            <a:endParaRPr lang="en-US" sz="2400" b="1" dirty="0">
              <a:solidFill>
                <a:schemeClr val="tx1"/>
              </a:solidFill>
              <a:latin typeface="Book Antiqua" panose="02040602050305030304" pitchFamily="18" charset="0"/>
            </a:endParaRPr>
          </a:p>
          <a:p>
            <a:pPr marL="380990" indent="-380990">
              <a:buFont typeface="Arial" panose="020B0604020202020204" pitchFamily="34" charset="0"/>
              <a:buChar char="•"/>
            </a:pPr>
            <a:r>
              <a:rPr lang="en-US" sz="2400" b="1" dirty="0">
                <a:solidFill>
                  <a:schemeClr val="tx1"/>
                </a:solidFill>
                <a:latin typeface="Book Antiqua" panose="02040602050305030304" pitchFamily="18" charset="0"/>
              </a:rPr>
              <a:t>Diversity</a:t>
            </a:r>
            <a:r>
              <a:rPr lang="en-US" sz="2400" dirty="0">
                <a:solidFill>
                  <a:schemeClr val="tx1"/>
                </a:solidFill>
                <a:latin typeface="Book Antiqua" panose="02040602050305030304" pitchFamily="18" charset="0"/>
              </a:rPr>
              <a:t>-based</a:t>
            </a:r>
          </a:p>
          <a:p>
            <a:pPr marL="990575" lvl="1" indent="-380990">
              <a:lnSpc>
                <a:spcPct val="100000"/>
              </a:lnSpc>
              <a:spcBef>
                <a:spcPts val="1067"/>
              </a:spcBef>
              <a:buFont typeface="Wingdings" pitchFamily="2" charset="2"/>
              <a:buChar char="Ø"/>
            </a:pPr>
            <a:r>
              <a:rPr lang="en-US" sz="2000" dirty="0">
                <a:solidFill>
                  <a:schemeClr val="tx1"/>
                </a:solidFill>
                <a:latin typeface="Book Antiqua" panose="02040602050305030304" pitchFamily="18" charset="0"/>
              </a:rPr>
              <a:t>Querying the </a:t>
            </a:r>
            <a:r>
              <a:rPr lang="en-US" altLang="ko-KR" sz="2000" dirty="0">
                <a:solidFill>
                  <a:schemeClr val="tx1"/>
                </a:solidFill>
                <a:latin typeface="Book Antiqua" panose="02040602050305030304" pitchFamily="18" charset="0"/>
              </a:rPr>
              <a:t>example</a:t>
            </a:r>
            <a:r>
              <a:rPr lang="en-US" sz="2000" dirty="0">
                <a:solidFill>
                  <a:schemeClr val="tx1"/>
                </a:solidFill>
                <a:latin typeface="Book Antiqua" panose="02040602050305030304" pitchFamily="18" charset="0"/>
              </a:rPr>
              <a:t> that </a:t>
            </a:r>
            <a:r>
              <a:rPr lang="en-US" sz="2000" b="1" dirty="0">
                <a:solidFill>
                  <a:schemeClr val="tx1"/>
                </a:solidFill>
                <a:latin typeface="Book Antiqua" panose="02040602050305030304" pitchFamily="18" charset="0"/>
              </a:rPr>
              <a:t>best represents </a:t>
            </a:r>
            <a:r>
              <a:rPr lang="en-US" sz="2000" dirty="0">
                <a:solidFill>
                  <a:schemeClr val="tx1"/>
                </a:solidFill>
                <a:latin typeface="Book Antiqua" panose="02040602050305030304" pitchFamily="18" charset="0"/>
              </a:rPr>
              <a:t>the entire data distribution</a:t>
            </a:r>
          </a:p>
          <a:p>
            <a:pPr marL="609585" lvl="1" indent="0">
              <a:lnSpc>
                <a:spcPct val="100000"/>
              </a:lnSpc>
              <a:spcBef>
                <a:spcPts val="1067"/>
              </a:spcBef>
              <a:buNone/>
            </a:pPr>
            <a:r>
              <a:rPr lang="en-US" altLang="ko-KR" sz="2000" dirty="0">
                <a:solidFill>
                  <a:schemeClr val="tx1"/>
                </a:solidFill>
                <a:latin typeface="Book Antiqua" panose="02040602050305030304" pitchFamily="18" charset="0"/>
              </a:rPr>
              <a:t>        e.g., Pre-clustering, Coreset, …</a:t>
            </a:r>
            <a:endParaRPr lang="en-US" sz="2000" b="1" dirty="0">
              <a:solidFill>
                <a:schemeClr val="tx1"/>
              </a:solidFill>
              <a:latin typeface="Book Antiqua" panose="02040602050305030304" pitchFamily="18" charset="0"/>
            </a:endParaRPr>
          </a:p>
          <a:p>
            <a:pPr marL="380990" indent="-380990">
              <a:buFont typeface="Wingdings" pitchFamily="2" charset="2"/>
              <a:buChar char="Ø"/>
            </a:pPr>
            <a:endParaRPr lang="en-US" sz="2400" b="1" dirty="0">
              <a:solidFill>
                <a:schemeClr val="tx1"/>
              </a:solidFill>
              <a:latin typeface="Book Antiqua" panose="02040602050305030304" pitchFamily="18" charset="0"/>
            </a:endParaRPr>
          </a:p>
          <a:p>
            <a:pPr marL="380990" indent="-380990">
              <a:buFont typeface="Arial" panose="020B0604020202020204" pitchFamily="34" charset="0"/>
              <a:buChar char="•"/>
            </a:pPr>
            <a:r>
              <a:rPr lang="en-US" altLang="ko-KR" sz="2400" b="1" dirty="0">
                <a:solidFill>
                  <a:schemeClr val="tx1"/>
                </a:solidFill>
                <a:latin typeface="Book Antiqua" panose="02040602050305030304" pitchFamily="18" charset="0"/>
              </a:rPr>
              <a:t>Hybrid</a:t>
            </a:r>
            <a:endParaRPr lang="en-US" sz="2400" dirty="0">
              <a:solidFill>
                <a:schemeClr val="tx1"/>
              </a:solidFill>
              <a:latin typeface="Book Antiqua" panose="02040602050305030304" pitchFamily="18" charset="0"/>
            </a:endParaRPr>
          </a:p>
          <a:p>
            <a:pPr marL="990575" lvl="1" indent="-380990">
              <a:lnSpc>
                <a:spcPct val="100000"/>
              </a:lnSpc>
              <a:spcBef>
                <a:spcPts val="1067"/>
              </a:spcBef>
              <a:buFont typeface="Wingdings" pitchFamily="2" charset="2"/>
              <a:buChar char="Ø"/>
            </a:pPr>
            <a:r>
              <a:rPr lang="en-US" sz="2000" dirty="0">
                <a:solidFill>
                  <a:schemeClr val="tx1"/>
                </a:solidFill>
                <a:latin typeface="Book Antiqua" panose="02040602050305030304" pitchFamily="18" charset="0"/>
              </a:rPr>
              <a:t>BADGE, </a:t>
            </a:r>
            <a:r>
              <a:rPr lang="en-US" sz="2000" dirty="0" err="1">
                <a:solidFill>
                  <a:schemeClr val="tx1"/>
                </a:solidFill>
                <a:latin typeface="Book Antiqua" panose="02040602050305030304" pitchFamily="18" charset="0"/>
              </a:rPr>
              <a:t>BatchBALD</a:t>
            </a:r>
            <a:r>
              <a:rPr lang="en-US" sz="2000" dirty="0">
                <a:solidFill>
                  <a:schemeClr val="tx1"/>
                </a:solidFill>
                <a:latin typeface="Book Antiqua" panose="02040602050305030304" pitchFamily="18" charset="0"/>
              </a:rPr>
              <a:t>, …</a:t>
            </a:r>
            <a:endParaRPr lang="en-US" sz="2000" b="1" dirty="0">
              <a:solidFill>
                <a:schemeClr val="tx1"/>
              </a:solidFill>
              <a:latin typeface="Book Antiqua" panose="02040602050305030304" pitchFamily="18" charset="0"/>
            </a:endParaRPr>
          </a:p>
          <a:p>
            <a:pPr marL="0" indent="0">
              <a:buNone/>
            </a:pPr>
            <a:endParaRPr lang="en-US" sz="2400" b="1" dirty="0">
              <a:solidFill>
                <a:schemeClr val="tx1"/>
              </a:solidFill>
              <a:latin typeface="Book Antiqua" panose="02040602050305030304" pitchFamily="18" charset="0"/>
            </a:endParaRPr>
          </a:p>
          <a:p>
            <a:pPr marL="0" indent="0">
              <a:buNone/>
            </a:pPr>
            <a:endParaRPr lang="en-US" sz="2400" b="1" dirty="0">
              <a:solidFill>
                <a:schemeClr val="tx1"/>
              </a:solidFill>
              <a:latin typeface="Book Antiqua" panose="02040602050305030304" pitchFamily="18" charset="0"/>
            </a:endParaRPr>
          </a:p>
          <a:p>
            <a:pPr marL="0" indent="0">
              <a:buNone/>
            </a:pPr>
            <a:endParaRPr lang="en-US" sz="2400" b="1" dirty="0">
              <a:solidFill>
                <a:schemeClr val="tx1"/>
              </a:solidFill>
              <a:latin typeface="Book Antiqua" panose="02040602050305030304" pitchFamily="18" charset="0"/>
            </a:endParaRPr>
          </a:p>
        </p:txBody>
      </p:sp>
      <p:sp>
        <p:nvSpPr>
          <p:cNvPr id="98" name="Google Shape;98;p4"/>
          <p:cNvSpPr txBox="1">
            <a:spLocks noGrp="1"/>
          </p:cNvSpPr>
          <p:nvPr>
            <p:ph type="title"/>
          </p:nvPr>
        </p:nvSpPr>
        <p:spPr>
          <a:xfrm>
            <a:off x="695767" y="261300"/>
            <a:ext cx="11080800" cy="852800"/>
          </a:xfrm>
          <a:prstGeom prst="rect">
            <a:avLst/>
          </a:prstGeom>
          <a:noFill/>
          <a:ln>
            <a:noFill/>
          </a:ln>
        </p:spPr>
        <p:txBody>
          <a:bodyPr spcFirstLastPara="1" vert="horz" wrap="square" lIns="121900" tIns="121900" rIns="121900" bIns="121900" rtlCol="0" anchor="t" anchorCtr="0">
            <a:noAutofit/>
          </a:bodyPr>
          <a:lstStyle/>
          <a:p>
            <a:pPr>
              <a:lnSpc>
                <a:spcPct val="100000"/>
              </a:lnSpc>
              <a:spcBef>
                <a:spcPts val="0"/>
              </a:spcBef>
              <a:buSzPts val="3000"/>
            </a:pPr>
            <a:r>
              <a:rPr lang="en-US" dirty="0">
                <a:latin typeface="Playfair Display Black" pitchFamily="2" charset="0"/>
              </a:rPr>
              <a:t>Summary of </a:t>
            </a:r>
            <a:r>
              <a:rPr lang="en-US" altLang="ko-KR" dirty="0">
                <a:latin typeface="Playfair Display Black" pitchFamily="2" charset="0"/>
              </a:rPr>
              <a:t>Standard </a:t>
            </a:r>
            <a:r>
              <a:rPr lang="en-US" dirty="0">
                <a:latin typeface="Playfair Display Black" pitchFamily="2" charset="0"/>
              </a:rPr>
              <a:t>AL </a:t>
            </a:r>
            <a:r>
              <a:rPr lang="en-US" altLang="ko-KR" dirty="0">
                <a:latin typeface="Playfair Display Black" pitchFamily="2" charset="0"/>
              </a:rPr>
              <a:t>Approaches</a:t>
            </a:r>
            <a:endParaRPr dirty="0">
              <a:latin typeface="Playfair Display Black" pitchFamily="2" charset="0"/>
            </a:endParaRPr>
          </a:p>
        </p:txBody>
      </p:sp>
      <p:cxnSp>
        <p:nvCxnSpPr>
          <p:cNvPr id="101" name="Google Shape;101;p4"/>
          <p:cNvCxnSpPr/>
          <p:nvPr/>
        </p:nvCxnSpPr>
        <p:spPr>
          <a:xfrm>
            <a:off x="695767" y="1116367"/>
            <a:ext cx="10668000" cy="0"/>
          </a:xfrm>
          <a:prstGeom prst="straightConnector1">
            <a:avLst/>
          </a:prstGeom>
          <a:noFill/>
          <a:ln w="9525" cap="flat" cmpd="sng">
            <a:solidFill>
              <a:schemeClr val="dk2"/>
            </a:solidFill>
            <a:prstDash val="solid"/>
            <a:round/>
            <a:headEnd type="none" w="sm" len="sm"/>
            <a:tailEnd type="none" w="sm" len="sm"/>
          </a:ln>
        </p:spPr>
      </p:cxnSp>
      <mc:AlternateContent xmlns:mc="http://schemas.openxmlformats.org/markup-compatibility/2006" xmlns:a14="http://schemas.microsoft.com/office/drawing/2010/main">
        <mc:Choice Requires="a14">
          <p:sp>
            <p:nvSpPr>
              <p:cNvPr id="21" name="직사각형 20">
                <a:extLst>
                  <a:ext uri="{FF2B5EF4-FFF2-40B4-BE49-F238E27FC236}">
                    <a16:creationId xmlns:a16="http://schemas.microsoft.com/office/drawing/2014/main" id="{F0640C38-6AA0-A140-AAE1-BFEA6455C9AC}"/>
                  </a:ext>
                </a:extLst>
              </p:cNvPr>
              <p:cNvSpPr/>
              <p:nvPr/>
            </p:nvSpPr>
            <p:spPr>
              <a:xfrm>
                <a:off x="8098301" y="1405581"/>
                <a:ext cx="3996775" cy="640303"/>
              </a:xfrm>
              <a:prstGeom prst="rect">
                <a:avLst/>
              </a:prstGeom>
            </p:spPr>
            <p:txBody>
              <a:bodyPr wrap="square">
                <a:spAutoFit/>
              </a:bodyPr>
              <a:lstStyle/>
              <a:p>
                <a:pPr defTabSz="1219170" latinLnBrk="0">
                  <a:defRPr/>
                </a:pPr>
                <a14:m>
                  <m:oMathPara xmlns:m="http://schemas.openxmlformats.org/officeDocument/2006/math">
                    <m:oMathParaPr>
                      <m:jc m:val="centerGroup"/>
                    </m:oMathParaPr>
                    <m:oMath xmlns:m="http://schemas.openxmlformats.org/officeDocument/2006/math">
                      <m:sSubSup>
                        <m:sSubSupPr>
                          <m:ctrlPr>
                            <a:rPr lang="en-US" altLang="ko-KR" sz="2400" i="1" kern="0">
                              <a:solidFill>
                                <a:sysClr val="windowText" lastClr="000000"/>
                              </a:solidFill>
                              <a:latin typeface="Cambria Math" panose="02040503050406030204" pitchFamily="18" charset="0"/>
                              <a:cs typeface="Times New Roman" panose="02020603050405020304" pitchFamily="18" charset="0"/>
                            </a:rPr>
                          </m:ctrlPr>
                        </m:sSubSupPr>
                        <m:e>
                          <m:r>
                            <a:rPr lang="en-US" altLang="ko-KR" sz="2400" i="1" kern="0">
                              <a:solidFill>
                                <a:sysClr val="windowText" lastClr="000000"/>
                              </a:solidFill>
                              <a:latin typeface="Cambria Math" panose="02040503050406030204" pitchFamily="18" charset="0"/>
                              <a:cs typeface="Times New Roman" panose="02020603050405020304" pitchFamily="18" charset="0"/>
                            </a:rPr>
                            <m:t>𝑥</m:t>
                          </m:r>
                        </m:e>
                        <m:sub>
                          <m:r>
                            <a:rPr lang="en-US" altLang="ko-KR" sz="2400" i="1" kern="0">
                              <a:solidFill>
                                <a:sysClr val="windowText" lastClr="000000"/>
                              </a:solidFill>
                              <a:latin typeface="Cambria Math" panose="02040503050406030204" pitchFamily="18" charset="0"/>
                              <a:cs typeface="Times New Roman" panose="02020603050405020304" pitchFamily="18" charset="0"/>
                            </a:rPr>
                            <m:t>𝐿𝐶</m:t>
                          </m:r>
                        </m:sub>
                        <m:sup>
                          <m:r>
                            <a:rPr lang="en-US" altLang="ko-KR" sz="2400" i="1" kern="0">
                              <a:solidFill>
                                <a:sysClr val="windowText" lastClr="000000"/>
                              </a:solidFill>
                              <a:latin typeface="Cambria Math" panose="02040503050406030204" pitchFamily="18" charset="0"/>
                              <a:cs typeface="Times New Roman" panose="02020603050405020304" pitchFamily="18" charset="0"/>
                            </a:rPr>
                            <m:t>∗</m:t>
                          </m:r>
                        </m:sup>
                      </m:sSubSup>
                      <m:r>
                        <a:rPr lang="en-US" altLang="ko-KR" sz="2400" i="1" kern="0">
                          <a:solidFill>
                            <a:sysClr val="windowText" lastClr="000000"/>
                          </a:solidFill>
                          <a:latin typeface="Cambria Math" panose="02040503050406030204" pitchFamily="18" charset="0"/>
                          <a:cs typeface="Times New Roman" panose="02020603050405020304" pitchFamily="18" charset="0"/>
                        </a:rPr>
                        <m:t>=</m:t>
                      </m:r>
                      <m:func>
                        <m:funcPr>
                          <m:ctrlPr>
                            <a:rPr lang="en-US" altLang="ko-KR" sz="2400" i="1" kern="0">
                              <a:solidFill>
                                <a:sysClr val="windowText" lastClr="000000"/>
                              </a:solidFill>
                              <a:latin typeface="Cambria Math" panose="02040503050406030204" pitchFamily="18" charset="0"/>
                              <a:cs typeface="Times New Roman" panose="02020603050405020304" pitchFamily="18" charset="0"/>
                            </a:rPr>
                          </m:ctrlPr>
                        </m:funcPr>
                        <m:fName>
                          <m:limLow>
                            <m:limLowPr>
                              <m:ctrlPr>
                                <a:rPr lang="en-US" altLang="ko-KR" sz="2400" i="1" kern="0">
                                  <a:solidFill>
                                    <a:sysClr val="windowText" lastClr="000000"/>
                                  </a:solidFill>
                                  <a:latin typeface="Cambria Math" panose="02040503050406030204" pitchFamily="18" charset="0"/>
                                  <a:cs typeface="Times New Roman" panose="02020603050405020304" pitchFamily="18" charset="0"/>
                                </a:rPr>
                              </m:ctrlPr>
                            </m:limLowPr>
                            <m:e>
                              <m:r>
                                <m:rPr>
                                  <m:sty m:val="p"/>
                                </m:rPr>
                                <a:rPr lang="en-US" altLang="ko-KR" sz="2400" kern="0">
                                  <a:solidFill>
                                    <a:sysClr val="windowText" lastClr="000000"/>
                                  </a:solidFill>
                                  <a:latin typeface="Cambria Math" panose="02040503050406030204" pitchFamily="18" charset="0"/>
                                  <a:cs typeface="Times New Roman" panose="02020603050405020304" pitchFamily="18" charset="0"/>
                                </a:rPr>
                                <m:t>argmax</m:t>
                              </m:r>
                            </m:e>
                            <m:lim>
                              <m:r>
                                <a:rPr lang="en-US" altLang="ko-KR" sz="2400" i="1" kern="0">
                                  <a:solidFill>
                                    <a:sysClr val="windowText" lastClr="000000"/>
                                  </a:solidFill>
                                  <a:latin typeface="Cambria Math" panose="02040503050406030204" pitchFamily="18" charset="0"/>
                                  <a:cs typeface="Times New Roman" panose="02020603050405020304" pitchFamily="18" charset="0"/>
                                </a:rPr>
                                <m:t>𝑥</m:t>
                              </m:r>
                            </m:lim>
                          </m:limLow>
                        </m:fName>
                        <m:e>
                          <m:r>
                            <a:rPr lang="en-US" altLang="ko-KR" sz="2400" i="1" kern="0">
                              <a:solidFill>
                                <a:sysClr val="windowText" lastClr="000000"/>
                              </a:solidFill>
                              <a:latin typeface="Cambria Math" panose="02040503050406030204" pitchFamily="18" charset="0"/>
                              <a:cs typeface="Times New Roman" panose="02020603050405020304" pitchFamily="18" charset="0"/>
                            </a:rPr>
                            <m:t>1−</m:t>
                          </m:r>
                          <m:sSub>
                            <m:sSubPr>
                              <m:ctrlPr>
                                <a:rPr lang="en-US" altLang="ko-KR" sz="2400" i="1" kern="0">
                                  <a:solidFill>
                                    <a:sysClr val="windowText" lastClr="000000"/>
                                  </a:solidFill>
                                  <a:latin typeface="Cambria Math" panose="02040503050406030204" pitchFamily="18" charset="0"/>
                                  <a:cs typeface="Times New Roman" panose="02020603050405020304" pitchFamily="18" charset="0"/>
                                </a:rPr>
                              </m:ctrlPr>
                            </m:sSubPr>
                            <m:e>
                              <m:r>
                                <a:rPr lang="en-US" altLang="ko-KR" sz="2400" i="1" kern="0">
                                  <a:solidFill>
                                    <a:sysClr val="windowText" lastClr="000000"/>
                                  </a:solidFill>
                                  <a:latin typeface="Cambria Math" panose="02040503050406030204" pitchFamily="18" charset="0"/>
                                  <a:cs typeface="Times New Roman" panose="02020603050405020304" pitchFamily="18" charset="0"/>
                                </a:rPr>
                                <m:t>𝑝</m:t>
                              </m:r>
                            </m:e>
                            <m:sub>
                              <m:r>
                                <a:rPr lang="en-US" altLang="ko-KR" sz="2400" i="1" kern="0">
                                  <a:solidFill>
                                    <a:sysClr val="windowText" lastClr="000000"/>
                                  </a:solidFill>
                                  <a:latin typeface="Cambria Math" panose="02040503050406030204" pitchFamily="18" charset="0"/>
                                  <a:cs typeface="Times New Roman" panose="02020603050405020304" pitchFamily="18" charset="0"/>
                                </a:rPr>
                                <m:t>𝜃</m:t>
                              </m:r>
                            </m:sub>
                          </m:sSub>
                          <m:r>
                            <a:rPr lang="en-US" altLang="ko-KR" sz="2400" i="1" kern="0">
                              <a:solidFill>
                                <a:sysClr val="windowText" lastClr="000000"/>
                              </a:solidFill>
                              <a:latin typeface="Cambria Math" panose="02040503050406030204" pitchFamily="18" charset="0"/>
                              <a:cs typeface="Times New Roman" panose="02020603050405020304" pitchFamily="18" charset="0"/>
                            </a:rPr>
                            <m:t>(</m:t>
                          </m:r>
                          <m:acc>
                            <m:accPr>
                              <m:chr m:val="̂"/>
                              <m:ctrlPr>
                                <a:rPr lang="en-US" altLang="ko-KR" sz="2400" i="1" kern="0">
                                  <a:solidFill>
                                    <a:sysClr val="windowText" lastClr="000000"/>
                                  </a:solidFill>
                                  <a:latin typeface="Cambria Math" panose="02040503050406030204" pitchFamily="18" charset="0"/>
                                  <a:cs typeface="Times New Roman" panose="02020603050405020304" pitchFamily="18" charset="0"/>
                                </a:rPr>
                              </m:ctrlPr>
                            </m:accPr>
                            <m:e>
                              <m:r>
                                <a:rPr lang="en-US" altLang="ko-KR" sz="2400" i="1" kern="0">
                                  <a:solidFill>
                                    <a:sysClr val="windowText" lastClr="000000"/>
                                  </a:solidFill>
                                  <a:latin typeface="Cambria Math" panose="02040503050406030204" pitchFamily="18" charset="0"/>
                                  <a:cs typeface="Times New Roman" panose="02020603050405020304" pitchFamily="18" charset="0"/>
                                </a:rPr>
                                <m:t>𝑦</m:t>
                              </m:r>
                            </m:e>
                          </m:acc>
                          <m:r>
                            <a:rPr lang="en-US" altLang="ko-KR" sz="2400" i="1" kern="0">
                              <a:solidFill>
                                <a:sysClr val="windowText" lastClr="000000"/>
                              </a:solidFill>
                              <a:latin typeface="Cambria Math" panose="02040503050406030204" pitchFamily="18" charset="0"/>
                              <a:cs typeface="Times New Roman" panose="02020603050405020304" pitchFamily="18" charset="0"/>
                            </a:rPr>
                            <m:t>|</m:t>
                          </m:r>
                          <m:r>
                            <a:rPr lang="en-US" altLang="ko-KR" sz="2400" i="1" kern="0">
                              <a:solidFill>
                                <a:sysClr val="windowText" lastClr="000000"/>
                              </a:solidFill>
                              <a:latin typeface="Cambria Math" panose="02040503050406030204" pitchFamily="18" charset="0"/>
                              <a:cs typeface="Times New Roman" panose="02020603050405020304" pitchFamily="18" charset="0"/>
                            </a:rPr>
                            <m:t>𝑥</m:t>
                          </m:r>
                          <m:r>
                            <a:rPr lang="en-US" altLang="ko-KR" sz="2400" i="1" kern="0">
                              <a:solidFill>
                                <a:sysClr val="windowText" lastClr="000000"/>
                              </a:solidFill>
                              <a:latin typeface="Cambria Math" panose="02040503050406030204" pitchFamily="18" charset="0"/>
                              <a:cs typeface="Times New Roman" panose="02020603050405020304" pitchFamily="18" charset="0"/>
                            </a:rPr>
                            <m:t>)</m:t>
                          </m:r>
                        </m:e>
                      </m:func>
                    </m:oMath>
                  </m:oMathPara>
                </a14:m>
                <a:endParaRPr lang="ko-KR" altLang="en-US" sz="2400" kern="0" dirty="0">
                  <a:solidFill>
                    <a:sysClr val="windowText" lastClr="000000"/>
                  </a:solidFill>
                </a:endParaRPr>
              </a:p>
            </p:txBody>
          </p:sp>
        </mc:Choice>
        <mc:Fallback xmlns="">
          <p:sp>
            <p:nvSpPr>
              <p:cNvPr id="21" name="직사각형 20">
                <a:extLst>
                  <a:ext uri="{FF2B5EF4-FFF2-40B4-BE49-F238E27FC236}">
                    <a16:creationId xmlns:a16="http://schemas.microsoft.com/office/drawing/2014/main" id="{F0640C38-6AA0-A140-AAE1-BFEA6455C9AC}"/>
                  </a:ext>
                </a:extLst>
              </p:cNvPr>
              <p:cNvSpPr>
                <a:spLocks noRot="1" noChangeAspect="1" noMove="1" noResize="1" noEditPoints="1" noAdjustHandles="1" noChangeArrowheads="1" noChangeShapeType="1" noTextEdit="1"/>
              </p:cNvSpPr>
              <p:nvPr/>
            </p:nvSpPr>
            <p:spPr>
              <a:xfrm>
                <a:off x="8098301" y="1405581"/>
                <a:ext cx="3996775" cy="640303"/>
              </a:xfrm>
              <a:prstGeom prst="rect">
                <a:avLst/>
              </a:prstGeom>
              <a:blipFill>
                <a:blip r:embed="rId3"/>
                <a:stretch>
                  <a:fillRect t="-1905" b="-952"/>
                </a:stretch>
              </a:blipFill>
            </p:spPr>
            <p:txBody>
              <a:bodyPr/>
              <a:lstStyle/>
              <a:p>
                <a:r>
                  <a:rPr lang="ko-KR" altLang="en-US">
                    <a:noFill/>
                  </a:rPr>
                  <a:t> </a:t>
                </a:r>
              </a:p>
            </p:txBody>
          </p:sp>
        </mc:Fallback>
      </mc:AlternateContent>
      <p:pic>
        <p:nvPicPr>
          <p:cNvPr id="22" name="Picture 4" descr="Overview of Active Learning for Deep Learning">
            <a:extLst>
              <a:ext uri="{FF2B5EF4-FFF2-40B4-BE49-F238E27FC236}">
                <a16:creationId xmlns:a16="http://schemas.microsoft.com/office/drawing/2014/main" id="{678932BA-9C03-BF41-8787-67A5AB3FB9DA}"/>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2755" r="11346" b="24938"/>
          <a:stretch/>
        </p:blipFill>
        <p:spPr bwMode="auto">
          <a:xfrm>
            <a:off x="8134068" y="4203797"/>
            <a:ext cx="2770936" cy="1561769"/>
          </a:xfrm>
          <a:prstGeom prst="rect">
            <a:avLst/>
          </a:prstGeom>
          <a:noFill/>
          <a:extLst>
            <a:ext uri="{909E8E84-426E-40DD-AFC4-6F175D3DCCD1}">
              <a14:hiddenFill xmlns:a14="http://schemas.microsoft.com/office/drawing/2010/main">
                <a:solidFill>
                  <a:srgbClr val="FFFFFF"/>
                </a:solidFill>
              </a14:hiddenFill>
            </a:ext>
          </a:extLst>
        </p:spPr>
      </p:pic>
      <p:sp>
        <p:nvSpPr>
          <p:cNvPr id="23" name="직사각형 22">
            <a:extLst>
              <a:ext uri="{FF2B5EF4-FFF2-40B4-BE49-F238E27FC236}">
                <a16:creationId xmlns:a16="http://schemas.microsoft.com/office/drawing/2014/main" id="{BEF8101C-75B1-A340-8174-BE7DE405A09E}"/>
              </a:ext>
            </a:extLst>
          </p:cNvPr>
          <p:cNvSpPr/>
          <p:nvPr/>
        </p:nvSpPr>
        <p:spPr>
          <a:xfrm>
            <a:off x="9792476" y="5303901"/>
            <a:ext cx="1267817" cy="461665"/>
          </a:xfrm>
          <a:prstGeom prst="rect">
            <a:avLst/>
          </a:prstGeom>
        </p:spPr>
        <p:txBody>
          <a:bodyPr wrap="square">
            <a:spAutoFit/>
          </a:bodyPr>
          <a:lstStyle/>
          <a:p>
            <a:pPr defTabSz="1219170" latinLnBrk="0">
              <a:defRPr/>
            </a:pPr>
            <a:r>
              <a:rPr lang="en-US" altLang="ko-KR" sz="2400" kern="0" dirty="0">
                <a:solidFill>
                  <a:sysClr val="windowText" lastClr="000000"/>
                </a:solidFill>
                <a:latin typeface="Times New Roman" panose="02020603050405020304" pitchFamily="18" charset="0"/>
                <a:cs typeface="Times New Roman" panose="02020603050405020304" pitchFamily="18" charset="0"/>
              </a:rPr>
              <a:t>Coreset</a:t>
            </a:r>
            <a:endParaRPr lang="ko-KR" altLang="en-US" sz="2400" kern="0" dirty="0">
              <a:solidFill>
                <a:sysClr val="windowText" lastClr="000000"/>
              </a:solidFill>
              <a:latin typeface="Times New Roman" panose="02020603050405020304" pitchFamily="18" charset="0"/>
              <a:cs typeface="Times New Roman" panose="02020603050405020304" pitchFamily="18" charset="0"/>
            </a:endParaRPr>
          </a:p>
        </p:txBody>
      </p:sp>
      <p:sp>
        <p:nvSpPr>
          <p:cNvPr id="2" name="슬라이드 번호 개체 틀 1">
            <a:extLst>
              <a:ext uri="{FF2B5EF4-FFF2-40B4-BE49-F238E27FC236}">
                <a16:creationId xmlns:a16="http://schemas.microsoft.com/office/drawing/2014/main" id="{92231408-89C5-0E4E-9DC6-702DA483F6C6}"/>
              </a:ext>
            </a:extLst>
          </p:cNvPr>
          <p:cNvSpPr>
            <a:spLocks noGrp="1"/>
          </p:cNvSpPr>
          <p:nvPr>
            <p:ph type="sldNum" idx="12"/>
          </p:nvPr>
        </p:nvSpPr>
        <p:spPr/>
        <p:txBody>
          <a:bodyPr/>
          <a:lstStyle/>
          <a:p>
            <a:fld id="{00000000-1234-1234-1234-123412341234}" type="slidenum">
              <a:rPr lang="en-US" altLang="ko" smtClean="0"/>
              <a:pPr/>
              <a:t>3</a:t>
            </a:fld>
            <a:endParaRPr lang="ko" altLang="en-US"/>
          </a:p>
        </p:txBody>
      </p:sp>
    </p:spTree>
    <p:extLst>
      <p:ext uri="{BB962C8B-B14F-4D97-AF65-F5344CB8AC3E}">
        <p14:creationId xmlns:p14="http://schemas.microsoft.com/office/powerpoint/2010/main" val="1168426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3"/>
          <p:cNvSpPr txBox="1">
            <a:spLocks noGrp="1"/>
          </p:cNvSpPr>
          <p:nvPr>
            <p:ph type="title"/>
          </p:nvPr>
        </p:nvSpPr>
        <p:spPr>
          <a:xfrm>
            <a:off x="695767" y="261300"/>
            <a:ext cx="11080800" cy="852800"/>
          </a:xfrm>
          <a:prstGeom prst="rect">
            <a:avLst/>
          </a:prstGeom>
          <a:noFill/>
          <a:ln>
            <a:noFill/>
          </a:ln>
        </p:spPr>
        <p:txBody>
          <a:bodyPr spcFirstLastPara="1" vert="horz" wrap="square" lIns="121900" tIns="121900" rIns="121900" bIns="121900" rtlCol="0" anchor="t" anchorCtr="0">
            <a:noAutofit/>
          </a:bodyPr>
          <a:lstStyle/>
          <a:p>
            <a:pPr>
              <a:lnSpc>
                <a:spcPct val="100000"/>
              </a:lnSpc>
              <a:spcBef>
                <a:spcPts val="0"/>
              </a:spcBef>
              <a:buSzPts val="3000"/>
            </a:pPr>
            <a:r>
              <a:rPr lang="en-US" altLang="ko-KR" dirty="0">
                <a:latin typeface="Playfair Display Black" pitchFamily="2" charset="0"/>
              </a:rPr>
              <a:t>Open-set </a:t>
            </a:r>
            <a:r>
              <a:rPr lang="en-US" dirty="0">
                <a:latin typeface="Playfair Display Black" pitchFamily="2" charset="0"/>
              </a:rPr>
              <a:t>A</a:t>
            </a:r>
            <a:r>
              <a:rPr lang="en-US" altLang="ko-KR" dirty="0">
                <a:latin typeface="Playfair Display Black" pitchFamily="2" charset="0"/>
              </a:rPr>
              <a:t>ctive </a:t>
            </a:r>
            <a:r>
              <a:rPr lang="en-US" dirty="0">
                <a:latin typeface="Playfair Display Black" pitchFamily="2" charset="0"/>
              </a:rPr>
              <a:t>L</a:t>
            </a:r>
            <a:r>
              <a:rPr lang="en-US" altLang="ko-KR" dirty="0">
                <a:latin typeface="Playfair Display Black" pitchFamily="2" charset="0"/>
              </a:rPr>
              <a:t>earning: </a:t>
            </a:r>
            <a:r>
              <a:rPr lang="en-US" altLang="ko-KR" sz="2800" dirty="0">
                <a:latin typeface="Playfair Display Black" pitchFamily="2" charset="0"/>
              </a:rPr>
              <a:t>a more practical setup</a:t>
            </a:r>
            <a:endParaRPr dirty="0">
              <a:latin typeface="Playfair Display Black" pitchFamily="2" charset="0"/>
            </a:endParaRPr>
          </a:p>
        </p:txBody>
      </p:sp>
      <p:sp>
        <p:nvSpPr>
          <p:cNvPr id="87" name="Google Shape;87;p3"/>
          <p:cNvSpPr txBox="1">
            <a:spLocks noGrp="1"/>
          </p:cNvSpPr>
          <p:nvPr>
            <p:ph type="body" idx="4294967295"/>
          </p:nvPr>
        </p:nvSpPr>
        <p:spPr>
          <a:xfrm>
            <a:off x="579000" y="1207016"/>
            <a:ext cx="11917920" cy="524800"/>
          </a:xfrm>
          <a:prstGeom prst="rect">
            <a:avLst/>
          </a:prstGeom>
          <a:noFill/>
          <a:ln>
            <a:noFill/>
          </a:ln>
        </p:spPr>
        <p:txBody>
          <a:bodyPr spcFirstLastPara="1" vert="horz" wrap="square" lIns="121900" tIns="121900" rIns="121900" bIns="121900" rtlCol="0" anchor="t" anchorCtr="0">
            <a:noAutofit/>
          </a:bodyPr>
          <a:lstStyle/>
          <a:p>
            <a:pPr marL="380990" indent="-380990">
              <a:lnSpc>
                <a:spcPct val="150000"/>
              </a:lnSpc>
              <a:spcBef>
                <a:spcPts val="0"/>
              </a:spcBef>
              <a:buSzPts val="1800"/>
              <a:buFont typeface="Arial"/>
              <a:buChar char="•"/>
            </a:pPr>
            <a:r>
              <a:rPr lang="en-US" altLang="ko-KR" sz="2600" dirty="0">
                <a:latin typeface="Book Antiqua" panose="02040602050305030304" pitchFamily="18" charset="0"/>
              </a:rPr>
              <a:t>An u</a:t>
            </a:r>
            <a:r>
              <a:rPr lang="en-US" sz="2600" dirty="0">
                <a:latin typeface="Book Antiqua" panose="02040602050305030304" pitchFamily="18" charset="0"/>
              </a:rPr>
              <a:t>nlabeled set consists of </a:t>
            </a:r>
            <a:r>
              <a:rPr lang="en-US" altLang="ko-KR" sz="2600" b="1" dirty="0">
                <a:latin typeface="Book Antiqua" panose="02040602050305030304" pitchFamily="18" charset="0"/>
              </a:rPr>
              <a:t>only </a:t>
            </a:r>
            <a:r>
              <a:rPr lang="en-US" sz="2600" b="1" dirty="0">
                <a:latin typeface="Book Antiqua" panose="02040602050305030304" pitchFamily="18" charset="0"/>
              </a:rPr>
              <a:t>in-distribution </a:t>
            </a:r>
            <a:r>
              <a:rPr lang="en-US" sz="2600" dirty="0">
                <a:latin typeface="Book Antiqua" panose="02040602050305030304" pitchFamily="18" charset="0"/>
              </a:rPr>
              <a:t>examples? </a:t>
            </a:r>
            <a:r>
              <a:rPr lang="en-US" altLang="ko-KR" sz="2600" dirty="0">
                <a:latin typeface="Book Antiqua" panose="02040602050305030304" pitchFamily="18" charset="0"/>
                <a:sym typeface="Wingdings" panose="05000000000000000000" pitchFamily="2" charset="2"/>
              </a:rPr>
              <a:t> NO</a:t>
            </a:r>
            <a:endParaRPr lang="en-US" sz="2600" dirty="0">
              <a:latin typeface="Book Antiqua" panose="02040602050305030304" pitchFamily="18" charset="0"/>
            </a:endParaRPr>
          </a:p>
        </p:txBody>
      </p:sp>
      <p:cxnSp>
        <p:nvCxnSpPr>
          <p:cNvPr id="89" name="Google Shape;89;p3"/>
          <p:cNvCxnSpPr/>
          <p:nvPr/>
        </p:nvCxnSpPr>
        <p:spPr>
          <a:xfrm>
            <a:off x="695767" y="1116367"/>
            <a:ext cx="10668000" cy="0"/>
          </a:xfrm>
          <a:prstGeom prst="straightConnector1">
            <a:avLst/>
          </a:prstGeom>
          <a:noFill/>
          <a:ln w="9525" cap="flat" cmpd="sng">
            <a:solidFill>
              <a:schemeClr val="dk2"/>
            </a:solidFill>
            <a:prstDash val="solid"/>
            <a:round/>
            <a:headEnd type="none" w="sm" len="sm"/>
            <a:tailEnd type="none" w="sm" len="sm"/>
          </a:ln>
        </p:spPr>
      </p:cxnSp>
      <p:sp>
        <p:nvSpPr>
          <p:cNvPr id="2" name="슬라이드 번호 개체 틀 1">
            <a:extLst>
              <a:ext uri="{FF2B5EF4-FFF2-40B4-BE49-F238E27FC236}">
                <a16:creationId xmlns:a16="http://schemas.microsoft.com/office/drawing/2014/main" id="{2B2A2F7A-8980-0548-A7AF-5CB5FA0A40B2}"/>
              </a:ext>
            </a:extLst>
          </p:cNvPr>
          <p:cNvSpPr>
            <a:spLocks noGrp="1"/>
          </p:cNvSpPr>
          <p:nvPr>
            <p:ph type="sldNum" idx="12"/>
          </p:nvPr>
        </p:nvSpPr>
        <p:spPr>
          <a:xfrm>
            <a:off x="8610600" y="6356350"/>
            <a:ext cx="2743200" cy="365125"/>
          </a:xfrm>
        </p:spPr>
        <p:txBody>
          <a:bodyPr/>
          <a:lstStyle/>
          <a:p>
            <a:fld id="{00000000-1234-1234-1234-123412341234}" type="slidenum">
              <a:rPr lang="en-US" altLang="ko" smtClean="0"/>
              <a:pPr/>
              <a:t>4</a:t>
            </a:fld>
            <a:endParaRPr lang="ko" altLang="en-US" dirty="0"/>
          </a:p>
        </p:txBody>
      </p:sp>
      <p:sp>
        <p:nvSpPr>
          <p:cNvPr id="3" name="직사각형 2">
            <a:extLst>
              <a:ext uri="{FF2B5EF4-FFF2-40B4-BE49-F238E27FC236}">
                <a16:creationId xmlns:a16="http://schemas.microsoft.com/office/drawing/2014/main" id="{B7E739C5-3631-43CB-BDD7-383E6497B92B}"/>
              </a:ext>
            </a:extLst>
          </p:cNvPr>
          <p:cNvSpPr/>
          <p:nvPr/>
        </p:nvSpPr>
        <p:spPr>
          <a:xfrm>
            <a:off x="579000" y="1927981"/>
            <a:ext cx="10713720" cy="971163"/>
          </a:xfrm>
          <a:prstGeom prst="rect">
            <a:avLst/>
          </a:prstGeom>
        </p:spPr>
        <p:txBody>
          <a:bodyPr wrap="square">
            <a:spAutoFit/>
          </a:bodyPr>
          <a:lstStyle/>
          <a:p>
            <a:pPr marL="1066773" lvl="1" indent="-457189">
              <a:lnSpc>
                <a:spcPct val="150000"/>
              </a:lnSpc>
              <a:spcBef>
                <a:spcPts val="0"/>
              </a:spcBef>
              <a:buSzPts val="1800"/>
              <a:buFont typeface="Wingdings" pitchFamily="2" charset="2"/>
              <a:buChar char="Ø"/>
            </a:pPr>
            <a:r>
              <a:rPr lang="en-US" altLang="ko-KR" sz="2000" dirty="0">
                <a:latin typeface="Book Antiqua" panose="02040602050305030304" pitchFamily="18" charset="0"/>
              </a:rPr>
              <a:t>Unlabeled data collected from </a:t>
            </a:r>
            <a:r>
              <a:rPr lang="en-US" altLang="ko-KR" sz="2000" b="1" dirty="0">
                <a:latin typeface="Book Antiqua" panose="02040602050305030304" pitchFamily="18" charset="0"/>
              </a:rPr>
              <a:t>casual data curation </a:t>
            </a:r>
            <a:r>
              <a:rPr lang="en-US" altLang="ko-KR" sz="2000" dirty="0">
                <a:latin typeface="Book Antiqua" panose="02040602050305030304" pitchFamily="18" charset="0"/>
              </a:rPr>
              <a:t>processes, </a:t>
            </a:r>
            <a:r>
              <a:rPr lang="en-US" altLang="ko-KR" sz="2000" i="1" dirty="0">
                <a:latin typeface="Book Antiqua" panose="02040602050305030304" pitchFamily="18" charset="0"/>
              </a:rPr>
              <a:t>e.g.</a:t>
            </a:r>
            <a:r>
              <a:rPr lang="en-US" altLang="ko-KR" sz="2000" dirty="0">
                <a:latin typeface="Book Antiqua" panose="02040602050305030304" pitchFamily="18" charset="0"/>
              </a:rPr>
              <a:t>, web-crawling, </a:t>
            </a:r>
            <a:br>
              <a:rPr lang="en-US" altLang="ko-KR" sz="2000" dirty="0">
                <a:latin typeface="Book Antiqua" panose="02040602050305030304" pitchFamily="18" charset="0"/>
              </a:rPr>
            </a:br>
            <a:r>
              <a:rPr lang="en-US" altLang="ko-KR" sz="2000" dirty="0">
                <a:latin typeface="Book Antiqua" panose="02040602050305030304" pitchFamily="18" charset="0"/>
              </a:rPr>
              <a:t>inevitably contains open-set noise, so called </a:t>
            </a:r>
            <a:r>
              <a:rPr lang="en-US" altLang="ko-KR" sz="2000" b="1" dirty="0">
                <a:latin typeface="Book Antiqua" panose="02040602050305030304" pitchFamily="18" charset="0"/>
              </a:rPr>
              <a:t>out-of-distribution (OOD) </a:t>
            </a:r>
            <a:r>
              <a:rPr lang="en-US" altLang="ko-KR" sz="2000" dirty="0">
                <a:latin typeface="Book Antiqua" panose="02040602050305030304" pitchFamily="18" charset="0"/>
              </a:rPr>
              <a:t>examples</a:t>
            </a:r>
          </a:p>
        </p:txBody>
      </p:sp>
      <p:sp>
        <p:nvSpPr>
          <p:cNvPr id="6" name="직사각형 5">
            <a:extLst>
              <a:ext uri="{FF2B5EF4-FFF2-40B4-BE49-F238E27FC236}">
                <a16:creationId xmlns:a16="http://schemas.microsoft.com/office/drawing/2014/main" id="{D17469B6-2F9A-4027-9629-3C31057FEE84}"/>
              </a:ext>
            </a:extLst>
          </p:cNvPr>
          <p:cNvSpPr/>
          <p:nvPr/>
        </p:nvSpPr>
        <p:spPr>
          <a:xfrm>
            <a:off x="7708083" y="5235036"/>
            <a:ext cx="4021019" cy="707886"/>
          </a:xfrm>
          <a:prstGeom prst="rect">
            <a:avLst/>
          </a:prstGeom>
        </p:spPr>
        <p:txBody>
          <a:bodyPr wrap="square">
            <a:spAutoFit/>
          </a:bodyPr>
          <a:lstStyle/>
          <a:p>
            <a:pPr marL="285750" indent="-285750">
              <a:buFont typeface="Wingdings" panose="05000000000000000000" pitchFamily="2" charset="2"/>
              <a:buChar char="à"/>
            </a:pPr>
            <a:r>
              <a:rPr lang="en-US" altLang="ko-KR" sz="2000" dirty="0">
                <a:latin typeface="Book Antiqua" panose="02040602050305030304" pitchFamily="18" charset="0"/>
              </a:rPr>
              <a:t>useless for a target task </a:t>
            </a:r>
          </a:p>
          <a:p>
            <a:r>
              <a:rPr lang="en-US" altLang="ko-KR" sz="2000" dirty="0">
                <a:latin typeface="Book Antiqua" panose="02040602050305030304" pitchFamily="18" charset="0"/>
              </a:rPr>
              <a:t>     = waste of the labeling budget!</a:t>
            </a:r>
            <a:endParaRPr lang="ko-KR" altLang="en-US" sz="2000" dirty="0"/>
          </a:p>
        </p:txBody>
      </p:sp>
      <p:pic>
        <p:nvPicPr>
          <p:cNvPr id="9" name="그림 8">
            <a:extLst>
              <a:ext uri="{FF2B5EF4-FFF2-40B4-BE49-F238E27FC236}">
                <a16:creationId xmlns:a16="http://schemas.microsoft.com/office/drawing/2014/main" id="{EFDB3FFA-579C-4BB8-8E25-842E38022368}"/>
              </a:ext>
            </a:extLst>
          </p:cNvPr>
          <p:cNvPicPr>
            <a:picLocks noChangeAspect="1"/>
          </p:cNvPicPr>
          <p:nvPr/>
        </p:nvPicPr>
        <p:blipFill>
          <a:blip r:embed="rId3"/>
          <a:stretch>
            <a:fillRect/>
          </a:stretch>
        </p:blipFill>
        <p:spPr>
          <a:xfrm>
            <a:off x="695767" y="2990730"/>
            <a:ext cx="7541147" cy="3605970"/>
          </a:xfrm>
          <a:prstGeom prst="rect">
            <a:avLst/>
          </a:prstGeom>
        </p:spPr>
      </p:pic>
    </p:spTree>
    <p:extLst>
      <p:ext uri="{BB962C8B-B14F-4D97-AF65-F5344CB8AC3E}">
        <p14:creationId xmlns:p14="http://schemas.microsoft.com/office/powerpoint/2010/main" val="21874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8" name="Google Shape;168;p4"/>
          <p:cNvSpPr txBox="1">
            <a:spLocks noGrp="1"/>
          </p:cNvSpPr>
          <p:nvPr>
            <p:ph type="title"/>
          </p:nvPr>
        </p:nvSpPr>
        <p:spPr>
          <a:xfrm>
            <a:off x="695767" y="261300"/>
            <a:ext cx="11080800" cy="852800"/>
          </a:xfrm>
          <a:prstGeom prst="rect">
            <a:avLst/>
          </a:prstGeom>
          <a:noFill/>
          <a:ln>
            <a:noFill/>
          </a:ln>
        </p:spPr>
        <p:txBody>
          <a:bodyPr spcFirstLastPara="1" vert="horz" wrap="square" lIns="121900" tIns="121900" rIns="121900" bIns="121900" rtlCol="0" anchor="t" anchorCtr="0">
            <a:noAutofit/>
          </a:bodyPr>
          <a:lstStyle/>
          <a:p>
            <a:pPr>
              <a:lnSpc>
                <a:spcPct val="100000"/>
              </a:lnSpc>
              <a:spcBef>
                <a:spcPts val="0"/>
              </a:spcBef>
              <a:buSzPts val="3000"/>
            </a:pPr>
            <a:r>
              <a:rPr lang="en-US" altLang="ko-KR" dirty="0">
                <a:latin typeface="Playfair Display Black" pitchFamily="2" charset="0"/>
              </a:rPr>
              <a:t>Importance of Handling OOD in AL</a:t>
            </a:r>
            <a:endParaRPr dirty="0">
              <a:latin typeface="Playfair Display Black" pitchFamily="2" charset="0"/>
            </a:endParaRPr>
          </a:p>
        </p:txBody>
      </p:sp>
      <p:cxnSp>
        <p:nvCxnSpPr>
          <p:cNvPr id="171" name="Google Shape;171;p4"/>
          <p:cNvCxnSpPr/>
          <p:nvPr/>
        </p:nvCxnSpPr>
        <p:spPr>
          <a:xfrm>
            <a:off x="695767" y="1116367"/>
            <a:ext cx="10668000" cy="0"/>
          </a:xfrm>
          <a:prstGeom prst="straightConnector1">
            <a:avLst/>
          </a:prstGeom>
          <a:noFill/>
          <a:ln w="9525" cap="flat" cmpd="sng">
            <a:solidFill>
              <a:schemeClr val="dk2"/>
            </a:solidFill>
            <a:prstDash val="solid"/>
            <a:round/>
            <a:headEnd type="none" w="sm" len="sm"/>
            <a:tailEnd type="none" w="sm" len="sm"/>
          </a:ln>
        </p:spPr>
      </p:cxnSp>
      <p:sp>
        <p:nvSpPr>
          <p:cNvPr id="228" name="Google Shape;228;p4"/>
          <p:cNvSpPr/>
          <p:nvPr/>
        </p:nvSpPr>
        <p:spPr>
          <a:xfrm>
            <a:off x="451418" y="1206183"/>
            <a:ext cx="11588132" cy="1524740"/>
          </a:xfrm>
          <a:prstGeom prst="rect">
            <a:avLst/>
          </a:prstGeom>
          <a:noFill/>
          <a:ln>
            <a:noFill/>
          </a:ln>
        </p:spPr>
        <p:txBody>
          <a:bodyPr spcFirstLastPara="1" wrap="square" lIns="121900" tIns="60933" rIns="121900" bIns="60933" anchor="t" anchorCtr="0">
            <a:noAutofit/>
          </a:bodyPr>
          <a:lstStyle/>
          <a:p>
            <a:pPr marL="380990" indent="-380990" defTabSz="1219170" latinLnBrk="0">
              <a:spcBef>
                <a:spcPts val="1067"/>
              </a:spcBef>
              <a:buClr>
                <a:srgbClr val="000000"/>
              </a:buClr>
              <a:buSzPts val="1800"/>
              <a:buFont typeface="Lato"/>
              <a:buChar char="•"/>
              <a:defRPr/>
            </a:pPr>
            <a:r>
              <a:rPr lang="en-US" altLang="ko" sz="2400" kern="0" dirty="0">
                <a:solidFill>
                  <a:srgbClr val="000000"/>
                </a:solidFill>
                <a:latin typeface="Book Antiqua" panose="02040602050305030304" pitchFamily="18" charset="0"/>
                <a:ea typeface="Lato"/>
                <a:cs typeface="Lato"/>
                <a:sym typeface="Lato"/>
              </a:rPr>
              <a:t>OOD examples are usually </a:t>
            </a:r>
            <a:r>
              <a:rPr lang="en-US" altLang="ko" sz="2400" b="1" kern="0" dirty="0">
                <a:solidFill>
                  <a:srgbClr val="000000"/>
                </a:solidFill>
                <a:latin typeface="Book Antiqua" panose="02040602050305030304" pitchFamily="18" charset="0"/>
                <a:ea typeface="Lato"/>
                <a:cs typeface="Lato"/>
                <a:sym typeface="Lato"/>
              </a:rPr>
              <a:t>uncertain &amp; diverse</a:t>
            </a:r>
            <a:r>
              <a:rPr lang="en-US" sz="2400" dirty="0">
                <a:latin typeface="Book Antiqua" panose="02040602050305030304" pitchFamily="18" charset="0"/>
                <a:ea typeface="Lato"/>
                <a:cs typeface="Lato"/>
                <a:sym typeface="Wingdings" pitchFamily="2" charset="2"/>
              </a:rPr>
              <a:t>, thus often being </a:t>
            </a:r>
            <a:r>
              <a:rPr lang="en-US" sz="2400" kern="0" dirty="0">
                <a:solidFill>
                  <a:srgbClr val="000000"/>
                </a:solidFill>
                <a:latin typeface="Book Antiqua" panose="02040602050305030304" pitchFamily="18" charset="0"/>
                <a:ea typeface="Lato"/>
                <a:cs typeface="Lato"/>
                <a:sym typeface="Lato"/>
              </a:rPr>
              <a:t>queried</a:t>
            </a:r>
            <a:endParaRPr sz="2400" kern="0" dirty="0">
              <a:solidFill>
                <a:srgbClr val="000000"/>
              </a:solidFill>
              <a:latin typeface="Book Antiqua" panose="02040602050305030304" pitchFamily="18" charset="0"/>
              <a:ea typeface="Lato"/>
              <a:cs typeface="Lato"/>
              <a:sym typeface="Lato"/>
            </a:endParaRPr>
          </a:p>
        </p:txBody>
      </p:sp>
      <p:sp>
        <p:nvSpPr>
          <p:cNvPr id="16" name="Google Shape;228;p4">
            <a:extLst>
              <a:ext uri="{FF2B5EF4-FFF2-40B4-BE49-F238E27FC236}">
                <a16:creationId xmlns:a16="http://schemas.microsoft.com/office/drawing/2014/main" id="{2F39DA2D-EBCE-994B-8330-9A9E6A6C6F10}"/>
              </a:ext>
            </a:extLst>
          </p:cNvPr>
          <p:cNvSpPr/>
          <p:nvPr/>
        </p:nvSpPr>
        <p:spPr>
          <a:xfrm>
            <a:off x="451552" y="1825946"/>
            <a:ext cx="11587996" cy="1677215"/>
          </a:xfrm>
          <a:prstGeom prst="rect">
            <a:avLst/>
          </a:prstGeom>
          <a:noFill/>
          <a:ln>
            <a:noFill/>
          </a:ln>
        </p:spPr>
        <p:txBody>
          <a:bodyPr spcFirstLastPara="1" wrap="square" lIns="121900" tIns="60933" rIns="121900" bIns="60933" anchor="t" anchorCtr="0">
            <a:noAutofit/>
          </a:bodyPr>
          <a:lstStyle/>
          <a:p>
            <a:pPr marL="380990" indent="-380990" defTabSz="1219170" latinLnBrk="0">
              <a:spcBef>
                <a:spcPts val="1067"/>
              </a:spcBef>
              <a:buClr>
                <a:srgbClr val="000000"/>
              </a:buClr>
              <a:buSzPts val="1800"/>
              <a:buFont typeface="Lato"/>
              <a:buChar char="•"/>
              <a:defRPr/>
            </a:pPr>
            <a:r>
              <a:rPr lang="en-US" altLang="ko" sz="2400" kern="0" dirty="0">
                <a:solidFill>
                  <a:srgbClr val="000000"/>
                </a:solidFill>
                <a:latin typeface="Book Antiqua" panose="02040602050305030304" pitchFamily="18" charset="0"/>
                <a:ea typeface="Lato"/>
                <a:cs typeface="Lato"/>
                <a:sym typeface="Lato"/>
              </a:rPr>
              <a:t>This </a:t>
            </a:r>
            <a:r>
              <a:rPr lang="en-US" altLang="ko" sz="2400" b="1" dirty="0">
                <a:latin typeface="Book Antiqua" panose="02040602050305030304" pitchFamily="18" charset="0"/>
                <a:ea typeface="Lato"/>
                <a:cs typeface="Lato"/>
                <a:sym typeface="Lato"/>
              </a:rPr>
              <a:t>wastes the labeling budget </a:t>
            </a:r>
            <a:r>
              <a:rPr lang="en-US" altLang="ko" sz="2400" dirty="0">
                <a:latin typeface="Book Antiqua" panose="02040602050305030304" pitchFamily="18" charset="0"/>
                <a:ea typeface="Lato"/>
                <a:cs typeface="Lato"/>
                <a:sym typeface="Lato"/>
              </a:rPr>
              <a:t>and </a:t>
            </a:r>
            <a:r>
              <a:rPr lang="en-US" altLang="ko" sz="2400" kern="0" dirty="0">
                <a:solidFill>
                  <a:srgbClr val="000000"/>
                </a:solidFill>
                <a:latin typeface="Book Antiqua" panose="02040602050305030304" pitchFamily="18" charset="0"/>
                <a:ea typeface="Lato"/>
                <a:cs typeface="Lato"/>
                <a:sym typeface="Lato"/>
              </a:rPr>
              <a:t>significantly</a:t>
            </a:r>
            <a:r>
              <a:rPr lang="en-US" altLang="ko" sz="2400" dirty="0">
                <a:latin typeface="Book Antiqua" panose="02040602050305030304" pitchFamily="18" charset="0"/>
                <a:ea typeface="Lato"/>
                <a:cs typeface="Lato"/>
                <a:sym typeface="Lato"/>
              </a:rPr>
              <a:t> </a:t>
            </a:r>
            <a:r>
              <a:rPr lang="en-US" altLang="ko" sz="2400" b="1" kern="0" dirty="0">
                <a:solidFill>
                  <a:srgbClr val="000000"/>
                </a:solidFill>
                <a:latin typeface="Book Antiqua" panose="02040602050305030304" pitchFamily="18" charset="0"/>
                <a:ea typeface="Lato"/>
                <a:cs typeface="Lato"/>
                <a:sym typeface="Lato"/>
              </a:rPr>
              <a:t>degrades AL performance</a:t>
            </a:r>
            <a:endParaRPr sz="2400" b="1" kern="0" dirty="0">
              <a:solidFill>
                <a:srgbClr val="000000"/>
              </a:solidFill>
              <a:latin typeface="Book Antiqua" panose="02040602050305030304" pitchFamily="18" charset="0"/>
              <a:ea typeface="Lato"/>
              <a:cs typeface="Lato"/>
              <a:sym typeface="Lato"/>
            </a:endParaRPr>
          </a:p>
        </p:txBody>
      </p:sp>
      <p:sp>
        <p:nvSpPr>
          <p:cNvPr id="2" name="슬라이드 번호 개체 틀 1">
            <a:extLst>
              <a:ext uri="{FF2B5EF4-FFF2-40B4-BE49-F238E27FC236}">
                <a16:creationId xmlns:a16="http://schemas.microsoft.com/office/drawing/2014/main" id="{917B227C-873C-334A-9536-F60AB5395B23}"/>
              </a:ext>
            </a:extLst>
          </p:cNvPr>
          <p:cNvSpPr>
            <a:spLocks noGrp="1"/>
          </p:cNvSpPr>
          <p:nvPr>
            <p:ph type="sldNum" idx="12"/>
          </p:nvPr>
        </p:nvSpPr>
        <p:spPr/>
        <p:txBody>
          <a:bodyPr/>
          <a:lstStyle/>
          <a:p>
            <a:fld id="{00000000-1234-1234-1234-123412341234}" type="slidenum">
              <a:rPr lang="en-US" altLang="ko" smtClean="0"/>
              <a:pPr/>
              <a:t>5</a:t>
            </a:fld>
            <a:endParaRPr lang="ko" altLang="en-US"/>
          </a:p>
        </p:txBody>
      </p:sp>
      <p:sp>
        <p:nvSpPr>
          <p:cNvPr id="3" name="직사각형 2">
            <a:extLst>
              <a:ext uri="{FF2B5EF4-FFF2-40B4-BE49-F238E27FC236}">
                <a16:creationId xmlns:a16="http://schemas.microsoft.com/office/drawing/2014/main" id="{99FDDB94-5FAC-654B-9229-9CA9CF948D35}"/>
              </a:ext>
            </a:extLst>
          </p:cNvPr>
          <p:cNvSpPr/>
          <p:nvPr/>
        </p:nvSpPr>
        <p:spPr>
          <a:xfrm>
            <a:off x="2095358" y="2616793"/>
            <a:ext cx="5384942" cy="338554"/>
          </a:xfrm>
          <a:prstGeom prst="rect">
            <a:avLst/>
          </a:prstGeom>
        </p:spPr>
        <p:txBody>
          <a:bodyPr wrap="square">
            <a:spAutoFit/>
          </a:bodyPr>
          <a:lstStyle/>
          <a:p>
            <a:r>
              <a:rPr lang="en-US" altLang="ko-KR" sz="1600" dirty="0">
                <a:latin typeface="Times New Roman" panose="02020603050405020304" pitchFamily="18" charset="0"/>
                <a:cs typeface="Times New Roman" panose="02020603050405020304" pitchFamily="18" charset="0"/>
              </a:rPr>
              <a:t>Datasets: [In: CIFAR10, OOD: SVHN] , Noise Ratio : 50%</a:t>
            </a:r>
          </a:p>
        </p:txBody>
      </p:sp>
      <p:sp>
        <p:nvSpPr>
          <p:cNvPr id="24" name="Google Shape;228;p4">
            <a:extLst>
              <a:ext uri="{FF2B5EF4-FFF2-40B4-BE49-F238E27FC236}">
                <a16:creationId xmlns:a16="http://schemas.microsoft.com/office/drawing/2014/main" id="{FE4142D9-E922-584C-A45D-234F7EDEFF4F}"/>
              </a:ext>
            </a:extLst>
          </p:cNvPr>
          <p:cNvSpPr/>
          <p:nvPr/>
        </p:nvSpPr>
        <p:spPr>
          <a:xfrm>
            <a:off x="1676399" y="5938473"/>
            <a:ext cx="9985867" cy="796931"/>
          </a:xfrm>
          <a:prstGeom prst="rect">
            <a:avLst/>
          </a:prstGeom>
          <a:noFill/>
          <a:ln>
            <a:noFill/>
          </a:ln>
        </p:spPr>
        <p:txBody>
          <a:bodyPr spcFirstLastPara="1" wrap="square" lIns="121900" tIns="60933" rIns="121900" bIns="60933" anchor="t" anchorCtr="0">
            <a:noAutofit/>
          </a:bodyPr>
          <a:lstStyle/>
          <a:p>
            <a:pPr>
              <a:spcBef>
                <a:spcPts val="1067"/>
              </a:spcBef>
              <a:buSzPts val="1800"/>
              <a:defRPr/>
            </a:pPr>
            <a:r>
              <a:rPr lang="en-US" altLang="ko" sz="2600" kern="0" dirty="0">
                <a:solidFill>
                  <a:srgbClr val="000000"/>
                </a:solidFill>
                <a:latin typeface="Book Antiqua" panose="02040602050305030304" pitchFamily="18" charset="0"/>
                <a:ea typeface="Lato"/>
                <a:cs typeface="Lato"/>
                <a:sym typeface="Wingdings" pitchFamily="2" charset="2"/>
              </a:rPr>
              <a:t> </a:t>
            </a:r>
            <a:r>
              <a:rPr lang="en-US" altLang="ko-KR" sz="2600" kern="0" dirty="0">
                <a:solidFill>
                  <a:srgbClr val="000000"/>
                </a:solidFill>
                <a:latin typeface="Book Antiqua" panose="02040602050305030304" pitchFamily="18" charset="0"/>
                <a:ea typeface="Lato"/>
                <a:cs typeface="Lato"/>
                <a:sym typeface="Wingdings" pitchFamily="2" charset="2"/>
              </a:rPr>
              <a:t>Hinders </a:t>
            </a:r>
            <a:r>
              <a:rPr lang="en-US" altLang="ko-KR" sz="2600" dirty="0">
                <a:latin typeface="Book Antiqua" panose="02040602050305030304" pitchFamily="18" charset="0"/>
                <a:ea typeface="Lato"/>
                <a:cs typeface="Lato"/>
                <a:sym typeface="Lato"/>
              </a:rPr>
              <a:t>the usability of AL in real-world applications!</a:t>
            </a:r>
            <a:endParaRPr sz="2600" b="1" kern="0" dirty="0">
              <a:solidFill>
                <a:srgbClr val="000000"/>
              </a:solidFill>
              <a:latin typeface="Book Antiqua" panose="02040602050305030304" pitchFamily="18" charset="0"/>
              <a:ea typeface="Lato"/>
              <a:cs typeface="Lato"/>
              <a:sym typeface="Lato"/>
            </a:endParaRPr>
          </a:p>
        </p:txBody>
      </p:sp>
      <p:grpSp>
        <p:nvGrpSpPr>
          <p:cNvPr id="5" name="그룹 4">
            <a:extLst>
              <a:ext uri="{FF2B5EF4-FFF2-40B4-BE49-F238E27FC236}">
                <a16:creationId xmlns:a16="http://schemas.microsoft.com/office/drawing/2014/main" id="{99BDD755-AFBC-4B0C-9415-C4A9500E1E21}"/>
              </a:ext>
            </a:extLst>
          </p:cNvPr>
          <p:cNvGrpSpPr/>
          <p:nvPr/>
        </p:nvGrpSpPr>
        <p:grpSpPr>
          <a:xfrm>
            <a:off x="1319986" y="3047099"/>
            <a:ext cx="8604467" cy="2761279"/>
            <a:chOff x="1319986" y="3047099"/>
            <a:chExt cx="8604467" cy="2761279"/>
          </a:xfrm>
        </p:grpSpPr>
        <p:graphicFrame>
          <p:nvGraphicFramePr>
            <p:cNvPr id="10" name="차트 9">
              <a:extLst>
                <a:ext uri="{FF2B5EF4-FFF2-40B4-BE49-F238E27FC236}">
                  <a16:creationId xmlns:a16="http://schemas.microsoft.com/office/drawing/2014/main" id="{ACC7DE95-F50B-4D68-9A3D-E2422AC461D6}"/>
                </a:ext>
              </a:extLst>
            </p:cNvPr>
            <p:cNvGraphicFramePr>
              <a:graphicFrameLocks/>
            </p:cNvGraphicFramePr>
            <p:nvPr>
              <p:extLst>
                <p:ext uri="{D42A27DB-BD31-4B8C-83A1-F6EECF244321}">
                  <p14:modId xmlns:p14="http://schemas.microsoft.com/office/powerpoint/2010/main" val="460227885"/>
                </p:ext>
              </p:extLst>
            </p:nvPr>
          </p:nvGraphicFramePr>
          <p:xfrm>
            <a:off x="6255612" y="3399128"/>
            <a:ext cx="3668841" cy="208798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9EFCC39A-9608-4B9B-83C4-BA76D711A1A8}"/>
                </a:ext>
              </a:extLst>
            </p:cNvPr>
            <p:cNvSpPr txBox="1"/>
            <p:nvPr/>
          </p:nvSpPr>
          <p:spPr>
            <a:xfrm>
              <a:off x="7923555" y="5485213"/>
              <a:ext cx="772969" cy="323165"/>
            </a:xfrm>
            <a:prstGeom prst="rect">
              <a:avLst/>
            </a:prstGeom>
            <a:noFill/>
          </p:spPr>
          <p:txBody>
            <a:bodyPr wrap="none" rtlCol="0">
              <a:spAutoFit/>
            </a:bodyPr>
            <a:lstStyle/>
            <a:p>
              <a:r>
                <a:rPr lang="en-US" altLang="ko-KR" sz="1500" dirty="0">
                  <a:latin typeface="Times New Roman" panose="02020603050405020304" pitchFamily="18" charset="0"/>
                  <a:cs typeface="Times New Roman" panose="02020603050405020304" pitchFamily="18" charset="0"/>
                </a:rPr>
                <a:t>Rounds</a:t>
              </a:r>
              <a:endParaRPr lang="ko-KR" altLang="en-US" sz="1500" dirty="0">
                <a:latin typeface="Times New Roman" panose="02020603050405020304" pitchFamily="18" charset="0"/>
                <a:cs typeface="Times New Roman" panose="02020603050405020304" pitchFamily="18" charset="0"/>
              </a:endParaRPr>
            </a:p>
          </p:txBody>
        </p:sp>
        <p:graphicFrame>
          <p:nvGraphicFramePr>
            <p:cNvPr id="12" name="차트 11">
              <a:extLst>
                <a:ext uri="{FF2B5EF4-FFF2-40B4-BE49-F238E27FC236}">
                  <a16:creationId xmlns:a16="http://schemas.microsoft.com/office/drawing/2014/main" id="{8C7ADF03-49ED-445F-AC93-5DD81266BF17}"/>
                </a:ext>
              </a:extLst>
            </p:cNvPr>
            <p:cNvGraphicFramePr>
              <a:graphicFrameLocks/>
            </p:cNvGraphicFramePr>
            <p:nvPr>
              <p:extLst>
                <p:ext uri="{D42A27DB-BD31-4B8C-83A1-F6EECF244321}">
                  <p14:modId xmlns:p14="http://schemas.microsoft.com/office/powerpoint/2010/main" val="2390685694"/>
                </p:ext>
              </p:extLst>
            </p:nvPr>
          </p:nvGraphicFramePr>
          <p:xfrm>
            <a:off x="2095359" y="3388597"/>
            <a:ext cx="3669153" cy="2160295"/>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51FDC0B3-FFC9-4D0B-847B-C408437D90F4}"/>
                </a:ext>
              </a:extLst>
            </p:cNvPr>
            <p:cNvSpPr txBox="1"/>
            <p:nvPr/>
          </p:nvSpPr>
          <p:spPr>
            <a:xfrm>
              <a:off x="1319986" y="4130745"/>
              <a:ext cx="1274708" cy="323165"/>
            </a:xfrm>
            <a:prstGeom prst="rect">
              <a:avLst/>
            </a:prstGeom>
            <a:noFill/>
            <a:scene3d>
              <a:camera prst="orthographicFront">
                <a:rot lat="0" lon="0" rev="5400000"/>
              </a:camera>
              <a:lightRig rig="threePt" dir="t"/>
            </a:scene3d>
          </p:spPr>
          <p:txBody>
            <a:bodyPr wrap="none" rtlCol="0">
              <a:spAutoFit/>
            </a:bodyPr>
            <a:lstStyle/>
            <a:p>
              <a:r>
                <a:rPr lang="en-US" altLang="ko-KR" sz="1500" dirty="0">
                  <a:latin typeface="Times New Roman" panose="02020603050405020304" pitchFamily="18" charset="0"/>
                  <a:cs typeface="Times New Roman" panose="02020603050405020304" pitchFamily="18" charset="0"/>
                </a:rPr>
                <a:t>Test Accuracy</a:t>
              </a:r>
              <a:endParaRPr lang="ko-KR" altLang="en-US" sz="15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B0DB759-CD5D-47E3-8BD0-32EA11BFDB1E}"/>
                </a:ext>
              </a:extLst>
            </p:cNvPr>
            <p:cNvSpPr txBox="1"/>
            <p:nvPr/>
          </p:nvSpPr>
          <p:spPr>
            <a:xfrm>
              <a:off x="3729826" y="5485213"/>
              <a:ext cx="772969" cy="323165"/>
            </a:xfrm>
            <a:prstGeom prst="rect">
              <a:avLst/>
            </a:prstGeom>
            <a:noFill/>
          </p:spPr>
          <p:txBody>
            <a:bodyPr wrap="none" rtlCol="0">
              <a:spAutoFit/>
            </a:bodyPr>
            <a:lstStyle/>
            <a:p>
              <a:r>
                <a:rPr lang="en-US" altLang="ko-KR" sz="1500" dirty="0">
                  <a:latin typeface="Times New Roman" panose="02020603050405020304" pitchFamily="18" charset="0"/>
                  <a:cs typeface="Times New Roman" panose="02020603050405020304" pitchFamily="18" charset="0"/>
                </a:rPr>
                <a:t>Rounds</a:t>
              </a:r>
              <a:endParaRPr lang="ko-KR" altLang="en-US" sz="1500" dirty="0">
                <a:latin typeface="Times New Roman" panose="02020603050405020304" pitchFamily="18" charset="0"/>
                <a:cs typeface="Times New Roman" panose="02020603050405020304" pitchFamily="18" charset="0"/>
              </a:endParaRPr>
            </a:p>
          </p:txBody>
        </p:sp>
        <p:cxnSp>
          <p:nvCxnSpPr>
            <p:cNvPr id="15" name="직선 연결선 14">
              <a:extLst>
                <a:ext uri="{FF2B5EF4-FFF2-40B4-BE49-F238E27FC236}">
                  <a16:creationId xmlns:a16="http://schemas.microsoft.com/office/drawing/2014/main" id="{AE29416E-0D15-4390-8705-1AD889977102}"/>
                </a:ext>
              </a:extLst>
            </p:cNvPr>
            <p:cNvCxnSpPr>
              <a:cxnSpLocks/>
            </p:cNvCxnSpPr>
            <p:nvPr/>
          </p:nvCxnSpPr>
          <p:spPr>
            <a:xfrm>
              <a:off x="3435062" y="3208682"/>
              <a:ext cx="324000" cy="0"/>
            </a:xfrm>
            <a:prstGeom prst="line">
              <a:avLst/>
            </a:prstGeom>
            <a:ln w="3175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17" name="직선 연결선 16">
              <a:extLst>
                <a:ext uri="{FF2B5EF4-FFF2-40B4-BE49-F238E27FC236}">
                  <a16:creationId xmlns:a16="http://schemas.microsoft.com/office/drawing/2014/main" id="{F183593D-13FD-46F0-A876-6E3D577B908A}"/>
                </a:ext>
              </a:extLst>
            </p:cNvPr>
            <p:cNvCxnSpPr>
              <a:cxnSpLocks/>
            </p:cNvCxnSpPr>
            <p:nvPr/>
          </p:nvCxnSpPr>
          <p:spPr>
            <a:xfrm>
              <a:off x="7016967" y="3208682"/>
              <a:ext cx="324000" cy="0"/>
            </a:xfrm>
            <a:prstGeom prst="line">
              <a:avLst/>
            </a:prstGeom>
            <a:ln w="31750">
              <a:solidFill>
                <a:srgbClr val="006AB9"/>
              </a:solidFill>
            </a:ln>
          </p:spPr>
          <p:style>
            <a:lnRef idx="1">
              <a:schemeClr val="accent1"/>
            </a:lnRef>
            <a:fillRef idx="0">
              <a:schemeClr val="accent1"/>
            </a:fillRef>
            <a:effectRef idx="0">
              <a:schemeClr val="accent1"/>
            </a:effectRef>
            <a:fontRef idx="minor">
              <a:schemeClr val="tx1"/>
            </a:fontRef>
          </p:style>
        </p:cxnSp>
        <p:cxnSp>
          <p:nvCxnSpPr>
            <p:cNvPr id="18" name="직선 연결선 17">
              <a:extLst>
                <a:ext uri="{FF2B5EF4-FFF2-40B4-BE49-F238E27FC236}">
                  <a16:creationId xmlns:a16="http://schemas.microsoft.com/office/drawing/2014/main" id="{4EE10C85-FBD0-4E04-AB57-2A64D2DE64F4}"/>
                </a:ext>
              </a:extLst>
            </p:cNvPr>
            <p:cNvCxnSpPr>
              <a:cxnSpLocks/>
            </p:cNvCxnSpPr>
            <p:nvPr/>
          </p:nvCxnSpPr>
          <p:spPr>
            <a:xfrm>
              <a:off x="4736495" y="3208682"/>
              <a:ext cx="324000" cy="0"/>
            </a:xfrm>
            <a:prstGeom prst="line">
              <a:avLst/>
            </a:prstGeom>
            <a:ln w="31750">
              <a:solidFill>
                <a:srgbClr val="71AD47"/>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3AEA733-3A24-4048-A806-FACAFE3D1C0D}"/>
                </a:ext>
              </a:extLst>
            </p:cNvPr>
            <p:cNvSpPr txBox="1"/>
            <p:nvPr/>
          </p:nvSpPr>
          <p:spPr>
            <a:xfrm>
              <a:off x="3765110" y="3051999"/>
              <a:ext cx="835485" cy="323165"/>
            </a:xfrm>
            <a:prstGeom prst="rect">
              <a:avLst/>
            </a:prstGeom>
            <a:noFill/>
          </p:spPr>
          <p:txBody>
            <a:bodyPr wrap="none" rtlCol="0">
              <a:spAutoFit/>
            </a:bodyPr>
            <a:lstStyle/>
            <a:p>
              <a:r>
                <a:rPr lang="en-US" altLang="ko-KR" sz="1500" dirty="0">
                  <a:latin typeface="Times New Roman" panose="02020603050405020304" pitchFamily="18" charset="0"/>
                  <a:cs typeface="Times New Roman" panose="02020603050405020304" pitchFamily="18" charset="0"/>
                </a:rPr>
                <a:t>Random</a:t>
              </a:r>
              <a:endParaRPr lang="ko-KR" altLang="en-US" sz="15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782EA0C1-4B6D-4DFB-A036-3A6F83588D7E}"/>
                </a:ext>
              </a:extLst>
            </p:cNvPr>
            <p:cNvSpPr txBox="1"/>
            <p:nvPr/>
          </p:nvSpPr>
          <p:spPr>
            <a:xfrm>
              <a:off x="5064227" y="3047099"/>
              <a:ext cx="1781257" cy="323165"/>
            </a:xfrm>
            <a:prstGeom prst="rect">
              <a:avLst/>
            </a:prstGeom>
            <a:noFill/>
          </p:spPr>
          <p:txBody>
            <a:bodyPr wrap="none" rtlCol="0">
              <a:spAutoFit/>
            </a:bodyPr>
            <a:lstStyle/>
            <a:p>
              <a:r>
                <a:rPr lang="en-US" altLang="ko-KR" sz="1500" dirty="0">
                  <a:latin typeface="Times New Roman" panose="02020603050405020304" pitchFamily="18" charset="0"/>
                  <a:cs typeface="Times New Roman" panose="02020603050405020304" pitchFamily="18" charset="0"/>
                </a:rPr>
                <a:t>CONF (Uncertainty)</a:t>
              </a:r>
              <a:endParaRPr lang="ko-KR" altLang="en-US" sz="15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27E149C1-23A7-48DE-9123-2048B302C5BD}"/>
                </a:ext>
              </a:extLst>
            </p:cNvPr>
            <p:cNvSpPr txBox="1"/>
            <p:nvPr/>
          </p:nvSpPr>
          <p:spPr>
            <a:xfrm>
              <a:off x="7376776" y="3051999"/>
              <a:ext cx="1662635" cy="323165"/>
            </a:xfrm>
            <a:prstGeom prst="rect">
              <a:avLst/>
            </a:prstGeom>
            <a:noFill/>
          </p:spPr>
          <p:txBody>
            <a:bodyPr wrap="none" rtlCol="0">
              <a:spAutoFit/>
            </a:bodyPr>
            <a:lstStyle/>
            <a:p>
              <a:r>
                <a:rPr lang="en-US" altLang="ko-KR" sz="1500" dirty="0">
                  <a:latin typeface="Times New Roman" panose="02020603050405020304" pitchFamily="18" charset="0"/>
                  <a:cs typeface="Times New Roman" panose="02020603050405020304" pitchFamily="18" charset="0"/>
                </a:rPr>
                <a:t>Coreset (Diversity)</a:t>
              </a:r>
              <a:endParaRPr lang="ko-KR" altLang="en-US" sz="1500" dirty="0">
                <a:latin typeface="Times New Roman" panose="02020603050405020304" pitchFamily="18" charset="0"/>
                <a:cs typeface="Times New Roman" panose="02020603050405020304" pitchFamily="18" charset="0"/>
              </a:endParaRPr>
            </a:p>
          </p:txBody>
        </p:sp>
        <p:sp>
          <p:nvSpPr>
            <p:cNvPr id="26" name="이등변 삼각형 25">
              <a:extLst>
                <a:ext uri="{FF2B5EF4-FFF2-40B4-BE49-F238E27FC236}">
                  <a16:creationId xmlns:a16="http://schemas.microsoft.com/office/drawing/2014/main" id="{75CF18E0-BFDE-45C5-B5A0-A93B73DF2F70}"/>
                </a:ext>
              </a:extLst>
            </p:cNvPr>
            <p:cNvSpPr/>
            <p:nvPr/>
          </p:nvSpPr>
          <p:spPr>
            <a:xfrm>
              <a:off x="4848639" y="3148409"/>
              <a:ext cx="111634" cy="112073"/>
            </a:xfrm>
            <a:prstGeom prst="triangle">
              <a:avLst/>
            </a:pr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직사각형 26">
              <a:extLst>
                <a:ext uri="{FF2B5EF4-FFF2-40B4-BE49-F238E27FC236}">
                  <a16:creationId xmlns:a16="http://schemas.microsoft.com/office/drawing/2014/main" id="{4ABC8E21-320B-496A-8A5D-A7C9EC6F383D}"/>
                </a:ext>
              </a:extLst>
            </p:cNvPr>
            <p:cNvSpPr/>
            <p:nvPr/>
          </p:nvSpPr>
          <p:spPr>
            <a:xfrm>
              <a:off x="7126841" y="3152643"/>
              <a:ext cx="104251" cy="105115"/>
            </a:xfrm>
            <a:prstGeom prst="rect">
              <a:avLst/>
            </a:prstGeom>
            <a:solidFill>
              <a:schemeClr val="accent5">
                <a:lumMod val="75000"/>
                <a:alpha val="0"/>
              </a:schemeClr>
            </a:solidFill>
            <a:ln w="15875">
              <a:solidFill>
                <a:srgbClr val="006A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TextBox 29">
              <a:extLst>
                <a:ext uri="{FF2B5EF4-FFF2-40B4-BE49-F238E27FC236}">
                  <a16:creationId xmlns:a16="http://schemas.microsoft.com/office/drawing/2014/main" id="{1E4C3B61-DF29-4349-B174-E8165BC40F25}"/>
                </a:ext>
              </a:extLst>
            </p:cNvPr>
            <p:cNvSpPr txBox="1"/>
            <p:nvPr/>
          </p:nvSpPr>
          <p:spPr>
            <a:xfrm>
              <a:off x="2248204" y="3554403"/>
              <a:ext cx="191085" cy="276999"/>
            </a:xfrm>
            <a:prstGeom prst="rect">
              <a:avLst/>
            </a:prstGeom>
            <a:noFill/>
          </p:spPr>
          <p:txBody>
            <a:bodyPr wrap="square" rtlCol="0">
              <a:spAutoFit/>
            </a:bodyPr>
            <a:lstStyle/>
            <a:p>
              <a:r>
                <a:rPr kumimoji="1" lang="en-US" altLang="ko-KR" sz="1200" dirty="0">
                  <a:latin typeface="Times New Roman" panose="02020603050405020304" pitchFamily="18" charset="0"/>
                  <a:cs typeface="Times New Roman" panose="02020603050405020304" pitchFamily="18" charset="0"/>
                </a:rPr>
                <a:t>%</a:t>
              </a:r>
              <a:endParaRPr kumimoji="1" lang="ko-KR" altLang="en-US" sz="12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B1589D77-DCB8-4C62-AD54-7163F9620FED}"/>
                </a:ext>
              </a:extLst>
            </p:cNvPr>
            <p:cNvSpPr txBox="1"/>
            <p:nvPr/>
          </p:nvSpPr>
          <p:spPr>
            <a:xfrm>
              <a:off x="2248204" y="4055876"/>
              <a:ext cx="191085" cy="276999"/>
            </a:xfrm>
            <a:prstGeom prst="rect">
              <a:avLst/>
            </a:prstGeom>
            <a:noFill/>
          </p:spPr>
          <p:txBody>
            <a:bodyPr wrap="square" rtlCol="0">
              <a:spAutoFit/>
            </a:bodyPr>
            <a:lstStyle/>
            <a:p>
              <a:r>
                <a:rPr kumimoji="1" lang="en-US" altLang="ko-KR" sz="1200" dirty="0">
                  <a:latin typeface="Times New Roman" panose="02020603050405020304" pitchFamily="18" charset="0"/>
                  <a:cs typeface="Times New Roman" panose="02020603050405020304" pitchFamily="18" charset="0"/>
                </a:rPr>
                <a:t>%</a:t>
              </a:r>
              <a:endParaRPr kumimoji="1" lang="ko-KR" altLang="en-US" sz="12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D7029493-1B8C-4D56-8D9B-E808E7FF9815}"/>
                </a:ext>
              </a:extLst>
            </p:cNvPr>
            <p:cNvSpPr txBox="1"/>
            <p:nvPr/>
          </p:nvSpPr>
          <p:spPr>
            <a:xfrm>
              <a:off x="2247650" y="4556764"/>
              <a:ext cx="191085" cy="276999"/>
            </a:xfrm>
            <a:prstGeom prst="rect">
              <a:avLst/>
            </a:prstGeom>
            <a:noFill/>
          </p:spPr>
          <p:txBody>
            <a:bodyPr wrap="square" rtlCol="0">
              <a:spAutoFit/>
            </a:bodyPr>
            <a:lstStyle/>
            <a:p>
              <a:r>
                <a:rPr kumimoji="1" lang="en-US" altLang="ko-KR" sz="1200" dirty="0">
                  <a:latin typeface="Times New Roman" panose="02020603050405020304" pitchFamily="18" charset="0"/>
                  <a:cs typeface="Times New Roman" panose="02020603050405020304" pitchFamily="18" charset="0"/>
                </a:rPr>
                <a:t>%</a:t>
              </a:r>
              <a:endParaRPr kumimoji="1" lang="ko-KR" altLang="en-US" sz="12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8B7B436B-D898-43EB-B611-F8D75F8CC408}"/>
                </a:ext>
              </a:extLst>
            </p:cNvPr>
            <p:cNvSpPr txBox="1"/>
            <p:nvPr/>
          </p:nvSpPr>
          <p:spPr>
            <a:xfrm>
              <a:off x="2247650" y="5059178"/>
              <a:ext cx="191085" cy="276999"/>
            </a:xfrm>
            <a:prstGeom prst="rect">
              <a:avLst/>
            </a:prstGeom>
            <a:noFill/>
          </p:spPr>
          <p:txBody>
            <a:bodyPr wrap="square" rtlCol="0">
              <a:spAutoFit/>
            </a:bodyPr>
            <a:lstStyle/>
            <a:p>
              <a:r>
                <a:rPr kumimoji="1" lang="en-US" altLang="ko-KR" sz="1200" dirty="0">
                  <a:latin typeface="Times New Roman" panose="02020603050405020304" pitchFamily="18" charset="0"/>
                  <a:cs typeface="Times New Roman" panose="02020603050405020304" pitchFamily="18" charset="0"/>
                </a:rPr>
                <a:t>%</a:t>
              </a:r>
              <a:endParaRPr kumimoji="1" lang="ko-KR" altLang="en-US" sz="12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5D4B2378-9904-4399-BD93-F582338468A8}"/>
                </a:ext>
              </a:extLst>
            </p:cNvPr>
            <p:cNvSpPr txBox="1"/>
            <p:nvPr/>
          </p:nvSpPr>
          <p:spPr>
            <a:xfrm>
              <a:off x="5095924" y="4242963"/>
              <a:ext cx="2053767" cy="323165"/>
            </a:xfrm>
            <a:prstGeom prst="rect">
              <a:avLst/>
            </a:prstGeom>
            <a:noFill/>
            <a:scene3d>
              <a:camera prst="orthographicFront">
                <a:rot lat="0" lon="0" rev="5400000"/>
              </a:camera>
              <a:lightRig rig="threePt" dir="t"/>
            </a:scene3d>
          </p:spPr>
          <p:txBody>
            <a:bodyPr wrap="none" rtlCol="0">
              <a:spAutoFit/>
            </a:bodyPr>
            <a:lstStyle/>
            <a:p>
              <a:r>
                <a:rPr lang="en-US" altLang="ko-KR" sz="1500" dirty="0">
                  <a:latin typeface="Times New Roman" panose="02020603050405020304" pitchFamily="18" charset="0"/>
                  <a:cs typeface="Times New Roman" panose="02020603050405020304" pitchFamily="18" charset="0"/>
                </a:rPr>
                <a:t>OOD Ratio in Query set</a:t>
              </a:r>
            </a:p>
          </p:txBody>
        </p:sp>
      </p:grpSp>
    </p:spTree>
    <p:extLst>
      <p:ext uri="{BB962C8B-B14F-4D97-AF65-F5344CB8AC3E}">
        <p14:creationId xmlns:p14="http://schemas.microsoft.com/office/powerpoint/2010/main" val="2411495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26" name="Google Shape;99;p4">
            <a:extLst>
              <a:ext uri="{FF2B5EF4-FFF2-40B4-BE49-F238E27FC236}">
                <a16:creationId xmlns:a16="http://schemas.microsoft.com/office/drawing/2014/main" id="{16ECDD48-1364-A243-931F-424AB994A53F}"/>
              </a:ext>
            </a:extLst>
          </p:cNvPr>
          <p:cNvSpPr txBox="1">
            <a:spLocks/>
          </p:cNvSpPr>
          <p:nvPr/>
        </p:nvSpPr>
        <p:spPr>
          <a:xfrm>
            <a:off x="695767" y="1271003"/>
            <a:ext cx="11080800" cy="524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pPr marL="380990" indent="-380990">
              <a:buFont typeface="Arial" panose="020B0604020202020204" pitchFamily="34" charset="0"/>
              <a:buChar char="•"/>
            </a:pPr>
            <a:r>
              <a:rPr lang="en-US" altLang="ko-KR" sz="2400" dirty="0">
                <a:solidFill>
                  <a:schemeClr val="tx1"/>
                </a:solidFill>
                <a:latin typeface="Book Antiqua" panose="02040602050305030304" pitchFamily="18" charset="0"/>
              </a:rPr>
              <a:t>CCAL</a:t>
            </a:r>
            <a:r>
              <a:rPr lang="en-US" altLang="ko-KR" sz="2400" b="1" dirty="0">
                <a:solidFill>
                  <a:schemeClr val="tx1"/>
                </a:solidFill>
                <a:latin typeface="Book Antiqua" panose="02040602050305030304" pitchFamily="18" charset="0"/>
              </a:rPr>
              <a:t> </a:t>
            </a:r>
            <a:r>
              <a:rPr lang="en-US" altLang="ko-KR" sz="2400" dirty="0">
                <a:solidFill>
                  <a:schemeClr val="tx1"/>
                </a:solidFill>
                <a:latin typeface="Book Antiqua" panose="02040602050305030304" pitchFamily="18" charset="0"/>
              </a:rPr>
              <a:t>(ICCV'21)</a:t>
            </a:r>
            <a:endParaRPr lang="en-US" sz="2400" dirty="0">
              <a:solidFill>
                <a:schemeClr val="tx1"/>
              </a:solidFill>
              <a:latin typeface="Book Antiqua" panose="02040602050305030304" pitchFamily="18" charset="0"/>
            </a:endParaRPr>
          </a:p>
          <a:p>
            <a:pPr marL="990575" lvl="1" indent="-380990">
              <a:lnSpc>
                <a:spcPct val="100000"/>
              </a:lnSpc>
              <a:spcBef>
                <a:spcPts val="1067"/>
              </a:spcBef>
              <a:buFont typeface="Wingdings" pitchFamily="2" charset="2"/>
              <a:buChar char="Ø"/>
            </a:pPr>
            <a:endParaRPr lang="en-US" sz="2000" dirty="0">
              <a:solidFill>
                <a:schemeClr val="tx1"/>
              </a:solidFill>
              <a:latin typeface="Book Antiqua" panose="02040602050305030304" pitchFamily="18" charset="0"/>
            </a:endParaRPr>
          </a:p>
          <a:p>
            <a:pPr marL="609585" lvl="1" indent="0">
              <a:lnSpc>
                <a:spcPct val="100000"/>
              </a:lnSpc>
              <a:spcBef>
                <a:spcPts val="1067"/>
              </a:spcBef>
              <a:buNone/>
            </a:pPr>
            <a:endParaRPr lang="en-US" sz="1000" dirty="0">
              <a:solidFill>
                <a:schemeClr val="tx1"/>
              </a:solidFill>
              <a:latin typeface="Book Antiqua" panose="02040602050305030304" pitchFamily="18" charset="0"/>
            </a:endParaRPr>
          </a:p>
          <a:p>
            <a:pPr marL="609585" lvl="1" indent="0">
              <a:lnSpc>
                <a:spcPct val="100000"/>
              </a:lnSpc>
              <a:spcBef>
                <a:spcPts val="1067"/>
              </a:spcBef>
              <a:buNone/>
            </a:pPr>
            <a:endParaRPr lang="en-US" sz="500" dirty="0">
              <a:solidFill>
                <a:schemeClr val="tx1"/>
              </a:solidFill>
              <a:latin typeface="Book Antiqua" panose="02040602050305030304" pitchFamily="18" charset="0"/>
            </a:endParaRPr>
          </a:p>
          <a:p>
            <a:pPr marL="990575" lvl="1" indent="-380990">
              <a:lnSpc>
                <a:spcPct val="100000"/>
              </a:lnSpc>
              <a:spcBef>
                <a:spcPts val="1067"/>
              </a:spcBef>
              <a:buFont typeface="Wingdings" pitchFamily="2" charset="2"/>
              <a:buChar char="Ø"/>
            </a:pPr>
            <a:r>
              <a:rPr lang="en-US" altLang="ko-KR" sz="1800" dirty="0">
                <a:solidFill>
                  <a:schemeClr val="tx1"/>
                </a:solidFill>
                <a:latin typeface="Book Antiqua" panose="02040602050305030304" pitchFamily="18" charset="0"/>
              </a:rPr>
              <a:t>L</a:t>
            </a:r>
            <a:r>
              <a:rPr lang="en-US" sz="1800" dirty="0">
                <a:solidFill>
                  <a:schemeClr val="tx1"/>
                </a:solidFill>
                <a:latin typeface="Book Antiqua" panose="02040602050305030304" pitchFamily="18" charset="0"/>
              </a:rPr>
              <a:t>earns two contrastive </a:t>
            </a:r>
            <a:r>
              <a:rPr lang="en-US" altLang="ko-KR" sz="1800" dirty="0">
                <a:solidFill>
                  <a:schemeClr val="tx1"/>
                </a:solidFill>
                <a:latin typeface="Book Antiqua" panose="02040602050305030304" pitchFamily="18" charset="0"/>
              </a:rPr>
              <a:t>learners</a:t>
            </a:r>
            <a:r>
              <a:rPr lang="en-US" sz="1800" dirty="0">
                <a:solidFill>
                  <a:schemeClr val="tx1"/>
                </a:solidFill>
                <a:latin typeface="Book Antiqua" panose="02040602050305030304" pitchFamily="18" charset="0"/>
              </a:rPr>
              <a:t> for calculating informativeness and </a:t>
            </a:r>
            <a:r>
              <a:rPr lang="en-US" sz="1800" dirty="0" err="1">
                <a:solidFill>
                  <a:schemeClr val="tx1"/>
                </a:solidFill>
                <a:latin typeface="Book Antiqua" panose="02040602050305030304" pitchFamily="18" charset="0"/>
              </a:rPr>
              <a:t>OODness</a:t>
            </a:r>
            <a:r>
              <a:rPr lang="en-US" altLang="ko-KR" sz="1800" dirty="0">
                <a:solidFill>
                  <a:schemeClr val="tx1"/>
                </a:solidFill>
                <a:latin typeface="Book Antiqua" panose="02040602050305030304" pitchFamily="18" charset="0"/>
              </a:rPr>
              <a:t>, respectively</a:t>
            </a:r>
            <a:endParaRPr lang="en-US" sz="1800" dirty="0">
              <a:solidFill>
                <a:schemeClr val="tx1"/>
              </a:solidFill>
              <a:latin typeface="Book Antiqua" panose="02040602050305030304" pitchFamily="18" charset="0"/>
            </a:endParaRPr>
          </a:p>
          <a:p>
            <a:pPr marL="990575" lvl="1" indent="-380990">
              <a:lnSpc>
                <a:spcPct val="100000"/>
              </a:lnSpc>
              <a:spcBef>
                <a:spcPts val="1067"/>
              </a:spcBef>
              <a:buFont typeface="Wingdings" pitchFamily="2" charset="2"/>
              <a:buChar char="Ø"/>
            </a:pPr>
            <a:r>
              <a:rPr lang="en-US" altLang="ko-KR" sz="1800" dirty="0">
                <a:solidFill>
                  <a:schemeClr val="tx1"/>
                </a:solidFill>
                <a:latin typeface="Book Antiqua" panose="02040602050305030304" pitchFamily="18" charset="0"/>
              </a:rPr>
              <a:t>C</a:t>
            </a:r>
            <a:r>
              <a:rPr lang="en-US" sz="1800" dirty="0">
                <a:solidFill>
                  <a:schemeClr val="tx1"/>
                </a:solidFill>
                <a:latin typeface="Book Antiqua" panose="02040602050305030304" pitchFamily="18" charset="0"/>
              </a:rPr>
              <a:t>ombines the two scores into </a:t>
            </a:r>
            <a:r>
              <a:rPr lang="en-US" altLang="ko-KR" sz="1800" dirty="0">
                <a:solidFill>
                  <a:schemeClr val="tx1"/>
                </a:solidFill>
                <a:latin typeface="Book Antiqua" panose="02040602050305030304" pitchFamily="18" charset="0"/>
              </a:rPr>
              <a:t>a final query score</a:t>
            </a:r>
            <a:r>
              <a:rPr lang="en-US" sz="1800" dirty="0">
                <a:solidFill>
                  <a:schemeClr val="tx1"/>
                </a:solidFill>
                <a:latin typeface="Book Antiqua" panose="02040602050305030304" pitchFamily="18" charset="0"/>
              </a:rPr>
              <a:t> using a </a:t>
            </a:r>
            <a:r>
              <a:rPr lang="en-US" sz="1800" b="1" dirty="0">
                <a:solidFill>
                  <a:schemeClr val="tx1"/>
                </a:solidFill>
                <a:latin typeface="Book Antiqua" panose="02040602050305030304" pitchFamily="18" charset="0"/>
              </a:rPr>
              <a:t>heuristic balancing rule</a:t>
            </a:r>
          </a:p>
          <a:p>
            <a:pPr marL="609585" lvl="1" indent="0">
              <a:lnSpc>
                <a:spcPct val="100000"/>
              </a:lnSpc>
              <a:spcBef>
                <a:spcPts val="1067"/>
              </a:spcBef>
              <a:buNone/>
            </a:pPr>
            <a:endParaRPr lang="en-US" sz="500" b="1" dirty="0">
              <a:solidFill>
                <a:schemeClr val="tx1"/>
              </a:solidFill>
              <a:latin typeface="Book Antiqua" panose="02040602050305030304" pitchFamily="18" charset="0"/>
            </a:endParaRPr>
          </a:p>
          <a:p>
            <a:pPr marL="990575" lvl="1" indent="-380990">
              <a:lnSpc>
                <a:spcPct val="100000"/>
              </a:lnSpc>
              <a:spcBef>
                <a:spcPts val="1067"/>
              </a:spcBef>
              <a:buFont typeface="Wingdings" pitchFamily="2" charset="2"/>
              <a:buChar char="Ø"/>
            </a:pPr>
            <a:endParaRPr lang="en-US" sz="500" b="1" dirty="0">
              <a:solidFill>
                <a:schemeClr val="tx1"/>
              </a:solidFill>
              <a:latin typeface="Book Antiqua" panose="02040602050305030304" pitchFamily="18" charset="0"/>
            </a:endParaRPr>
          </a:p>
          <a:p>
            <a:pPr marL="380990" indent="-380990">
              <a:buFont typeface="Arial" panose="020B0604020202020204" pitchFamily="34" charset="0"/>
              <a:buChar char="•"/>
            </a:pPr>
            <a:r>
              <a:rPr lang="en-US" altLang="ko-KR" sz="2400" dirty="0">
                <a:solidFill>
                  <a:schemeClr val="tx1"/>
                </a:solidFill>
                <a:latin typeface="Book Antiqua" panose="02040602050305030304" pitchFamily="18" charset="0"/>
              </a:rPr>
              <a:t>SIMILAR</a:t>
            </a:r>
            <a:r>
              <a:rPr lang="en-US" sz="2400" dirty="0">
                <a:solidFill>
                  <a:schemeClr val="tx1"/>
                </a:solidFill>
                <a:latin typeface="Book Antiqua" panose="02040602050305030304" pitchFamily="18" charset="0"/>
              </a:rPr>
              <a:t> </a:t>
            </a:r>
            <a:r>
              <a:rPr lang="en-US" altLang="ko-KR" sz="2400" dirty="0">
                <a:solidFill>
                  <a:schemeClr val="tx1"/>
                </a:solidFill>
                <a:latin typeface="Book Antiqua" panose="02040602050305030304" pitchFamily="18" charset="0"/>
              </a:rPr>
              <a:t>(NeurIPS’21)</a:t>
            </a:r>
          </a:p>
          <a:p>
            <a:pPr marL="0" indent="0">
              <a:buNone/>
            </a:pPr>
            <a:endParaRPr lang="en-US" sz="1600" dirty="0">
              <a:solidFill>
                <a:schemeClr val="tx1"/>
              </a:solidFill>
              <a:latin typeface="Book Antiqua" panose="02040602050305030304" pitchFamily="18" charset="0"/>
            </a:endParaRPr>
          </a:p>
          <a:p>
            <a:pPr marL="990575" lvl="1" indent="-380990">
              <a:lnSpc>
                <a:spcPct val="150000"/>
              </a:lnSpc>
              <a:spcBef>
                <a:spcPts val="1067"/>
              </a:spcBef>
              <a:buFont typeface="Wingdings" pitchFamily="2" charset="2"/>
              <a:buChar char="Ø"/>
            </a:pPr>
            <a:r>
              <a:rPr lang="en-US" altLang="ko-KR" sz="1800" dirty="0">
                <a:solidFill>
                  <a:schemeClr val="tx1"/>
                </a:solidFill>
                <a:latin typeface="Book Antiqua" panose="02040602050305030304" pitchFamily="18" charset="0"/>
              </a:rPr>
              <a:t>S</a:t>
            </a:r>
            <a:r>
              <a:rPr lang="en-US" sz="1800" dirty="0">
                <a:solidFill>
                  <a:schemeClr val="tx1"/>
                </a:solidFill>
                <a:latin typeface="Book Antiqua" panose="02040602050305030304" pitchFamily="18" charset="0"/>
              </a:rPr>
              <a:t>elects </a:t>
            </a:r>
            <a:r>
              <a:rPr lang="en-US" sz="1800" b="1" dirty="0">
                <a:solidFill>
                  <a:schemeClr val="tx1"/>
                </a:solidFill>
                <a:latin typeface="Book Antiqua" panose="02040602050305030304" pitchFamily="18" charset="0"/>
              </a:rPr>
              <a:t>a pure and core set</a:t>
            </a:r>
            <a:r>
              <a:rPr lang="en-US" sz="1800" dirty="0">
                <a:solidFill>
                  <a:schemeClr val="tx1"/>
                </a:solidFill>
                <a:latin typeface="Book Antiqua" panose="02040602050305030304" pitchFamily="18" charset="0"/>
              </a:rPr>
              <a:t> of examples </a:t>
            </a:r>
            <a:r>
              <a:rPr lang="en-US" altLang="ko-KR" sz="1800" dirty="0">
                <a:solidFill>
                  <a:schemeClr val="tx1"/>
                </a:solidFill>
                <a:latin typeface="Book Antiqua" panose="02040602050305030304" pitchFamily="18" charset="0"/>
              </a:rPr>
              <a:t>by</a:t>
            </a:r>
            <a:r>
              <a:rPr lang="en-US" sz="1800" dirty="0">
                <a:solidFill>
                  <a:schemeClr val="tx1"/>
                </a:solidFill>
                <a:latin typeface="Book Antiqua" panose="02040602050305030304" pitchFamily="18" charset="0"/>
              </a:rPr>
              <a:t> maximiz</a:t>
            </a:r>
            <a:r>
              <a:rPr lang="en-US" altLang="ko-KR" sz="1800" dirty="0">
                <a:solidFill>
                  <a:schemeClr val="tx1"/>
                </a:solidFill>
                <a:latin typeface="Book Antiqua" panose="02040602050305030304" pitchFamily="18" charset="0"/>
              </a:rPr>
              <a:t>ing</a:t>
            </a:r>
            <a:r>
              <a:rPr lang="en-US" sz="1800" dirty="0">
                <a:solidFill>
                  <a:schemeClr val="tx1"/>
                </a:solidFill>
                <a:latin typeface="Book Antiqua" panose="02040602050305030304" pitchFamily="18" charset="0"/>
              </a:rPr>
              <a:t> the distance coverage on the entire </a:t>
            </a:r>
            <a:br>
              <a:rPr lang="en-US" sz="1800" dirty="0">
                <a:solidFill>
                  <a:schemeClr val="tx1"/>
                </a:solidFill>
                <a:latin typeface="Book Antiqua" panose="02040602050305030304" pitchFamily="18" charset="0"/>
              </a:rPr>
            </a:br>
            <a:r>
              <a:rPr lang="en-US" sz="1800" dirty="0">
                <a:solidFill>
                  <a:schemeClr val="tx1"/>
                </a:solidFill>
                <a:latin typeface="Book Antiqua" panose="02040602050305030304" pitchFamily="18" charset="0"/>
              </a:rPr>
              <a:t>unlabeled data </a:t>
            </a:r>
            <a:r>
              <a:rPr lang="en-US" altLang="ko-KR" sz="1800" dirty="0">
                <a:solidFill>
                  <a:schemeClr val="tx1"/>
                </a:solidFill>
                <a:latin typeface="Book Antiqua" panose="02040602050305030304" pitchFamily="18" charset="0"/>
              </a:rPr>
              <a:t>and jointly</a:t>
            </a:r>
            <a:r>
              <a:rPr lang="en-US" sz="1800" dirty="0">
                <a:solidFill>
                  <a:schemeClr val="tx1"/>
                </a:solidFill>
                <a:latin typeface="Book Antiqua" panose="02040602050305030304" pitchFamily="18" charset="0"/>
              </a:rPr>
              <a:t> minimizing the distance coverage to the already labeled OOD data</a:t>
            </a:r>
            <a:endParaRPr lang="en-US" sz="1800" b="1" dirty="0">
              <a:solidFill>
                <a:schemeClr val="tx1"/>
              </a:solidFill>
              <a:latin typeface="Book Antiqua" panose="02040602050305030304" pitchFamily="18" charset="0"/>
            </a:endParaRPr>
          </a:p>
          <a:p>
            <a:pPr marL="0" indent="0">
              <a:buNone/>
            </a:pPr>
            <a:endParaRPr lang="en-US" sz="2400" b="1" dirty="0">
              <a:solidFill>
                <a:schemeClr val="tx1"/>
              </a:solidFill>
              <a:latin typeface="Book Antiqua" panose="02040602050305030304" pitchFamily="18" charset="0"/>
            </a:endParaRPr>
          </a:p>
          <a:p>
            <a:pPr marL="0" indent="0">
              <a:buNone/>
            </a:pPr>
            <a:endParaRPr lang="en-US" sz="2400" b="1" dirty="0">
              <a:solidFill>
                <a:schemeClr val="tx1"/>
              </a:solidFill>
              <a:latin typeface="Book Antiqua" panose="02040602050305030304" pitchFamily="18" charset="0"/>
            </a:endParaRPr>
          </a:p>
        </p:txBody>
      </p:sp>
      <p:sp>
        <p:nvSpPr>
          <p:cNvPr id="98" name="Google Shape;98;p4"/>
          <p:cNvSpPr txBox="1">
            <a:spLocks noGrp="1"/>
          </p:cNvSpPr>
          <p:nvPr>
            <p:ph type="title"/>
          </p:nvPr>
        </p:nvSpPr>
        <p:spPr>
          <a:xfrm>
            <a:off x="695767" y="261300"/>
            <a:ext cx="11080800" cy="852800"/>
          </a:xfrm>
          <a:prstGeom prst="rect">
            <a:avLst/>
          </a:prstGeom>
          <a:noFill/>
          <a:ln>
            <a:noFill/>
          </a:ln>
        </p:spPr>
        <p:txBody>
          <a:bodyPr spcFirstLastPara="1" vert="horz" wrap="square" lIns="121900" tIns="121900" rIns="121900" bIns="121900" rtlCol="0" anchor="t" anchorCtr="0">
            <a:noAutofit/>
          </a:bodyPr>
          <a:lstStyle/>
          <a:p>
            <a:pPr>
              <a:lnSpc>
                <a:spcPct val="100000"/>
              </a:lnSpc>
              <a:spcBef>
                <a:spcPts val="0"/>
              </a:spcBef>
              <a:buSzPts val="3000"/>
            </a:pPr>
            <a:r>
              <a:rPr lang="en-US" altLang="ko-KR" dirty="0">
                <a:latin typeface="Playfair Display Black" pitchFamily="2" charset="0"/>
              </a:rPr>
              <a:t>Recent Open-set </a:t>
            </a:r>
            <a:r>
              <a:rPr lang="en-US" dirty="0">
                <a:latin typeface="Playfair Display Black" pitchFamily="2" charset="0"/>
              </a:rPr>
              <a:t>AL </a:t>
            </a:r>
            <a:r>
              <a:rPr lang="en-US" altLang="ko-KR" dirty="0">
                <a:latin typeface="Playfair Display Black" pitchFamily="2" charset="0"/>
              </a:rPr>
              <a:t>Approaches</a:t>
            </a:r>
            <a:endParaRPr dirty="0">
              <a:latin typeface="Playfair Display Black" pitchFamily="2" charset="0"/>
            </a:endParaRPr>
          </a:p>
        </p:txBody>
      </p:sp>
      <p:cxnSp>
        <p:nvCxnSpPr>
          <p:cNvPr id="101" name="Google Shape;101;p4"/>
          <p:cNvCxnSpPr/>
          <p:nvPr/>
        </p:nvCxnSpPr>
        <p:spPr>
          <a:xfrm>
            <a:off x="695767" y="1116367"/>
            <a:ext cx="10668000" cy="0"/>
          </a:xfrm>
          <a:prstGeom prst="straightConnector1">
            <a:avLst/>
          </a:prstGeom>
          <a:noFill/>
          <a:ln w="9525" cap="flat" cmpd="sng">
            <a:solidFill>
              <a:schemeClr val="dk2"/>
            </a:solidFill>
            <a:prstDash val="solid"/>
            <a:round/>
            <a:headEnd type="none" w="sm" len="sm"/>
            <a:tailEnd type="none" w="sm" len="sm"/>
          </a:ln>
        </p:spPr>
      </p:cxnSp>
      <p:sp>
        <p:nvSpPr>
          <p:cNvPr id="2" name="슬라이드 번호 개체 틀 1">
            <a:extLst>
              <a:ext uri="{FF2B5EF4-FFF2-40B4-BE49-F238E27FC236}">
                <a16:creationId xmlns:a16="http://schemas.microsoft.com/office/drawing/2014/main" id="{92231408-89C5-0E4E-9DC6-702DA483F6C6}"/>
              </a:ext>
            </a:extLst>
          </p:cNvPr>
          <p:cNvSpPr>
            <a:spLocks noGrp="1"/>
          </p:cNvSpPr>
          <p:nvPr>
            <p:ph type="sldNum" idx="12"/>
          </p:nvPr>
        </p:nvSpPr>
        <p:spPr/>
        <p:txBody>
          <a:bodyPr/>
          <a:lstStyle/>
          <a:p>
            <a:fld id="{00000000-1234-1234-1234-123412341234}" type="slidenum">
              <a:rPr lang="en-US" altLang="ko" smtClean="0"/>
              <a:pPr/>
              <a:t>6</a:t>
            </a:fld>
            <a:endParaRPr lang="ko" altLang="en-US"/>
          </a:p>
        </p:txBody>
      </p:sp>
      <p:pic>
        <p:nvPicPr>
          <p:cNvPr id="9" name="그림 8">
            <a:extLst>
              <a:ext uri="{FF2B5EF4-FFF2-40B4-BE49-F238E27FC236}">
                <a16:creationId xmlns:a16="http://schemas.microsoft.com/office/drawing/2014/main" id="{62F99B80-866D-4983-9CC6-FE17AC66A54F}"/>
              </a:ext>
            </a:extLst>
          </p:cNvPr>
          <p:cNvPicPr>
            <a:picLocks noChangeAspect="1"/>
          </p:cNvPicPr>
          <p:nvPr/>
        </p:nvPicPr>
        <p:blipFill>
          <a:blip r:embed="rId3"/>
          <a:stretch>
            <a:fillRect/>
          </a:stretch>
        </p:blipFill>
        <p:spPr>
          <a:xfrm>
            <a:off x="5038724" y="1270930"/>
            <a:ext cx="5611507" cy="1481842"/>
          </a:xfrm>
          <a:prstGeom prst="rect">
            <a:avLst/>
          </a:prstGeom>
        </p:spPr>
      </p:pic>
      <p:pic>
        <p:nvPicPr>
          <p:cNvPr id="10" name="그림 9">
            <a:extLst>
              <a:ext uri="{FF2B5EF4-FFF2-40B4-BE49-F238E27FC236}">
                <a16:creationId xmlns:a16="http://schemas.microsoft.com/office/drawing/2014/main" id="{EB7EA76C-E05F-4226-BD33-719FB614034C}"/>
              </a:ext>
            </a:extLst>
          </p:cNvPr>
          <p:cNvPicPr>
            <a:picLocks noChangeAspect="1"/>
          </p:cNvPicPr>
          <p:nvPr/>
        </p:nvPicPr>
        <p:blipFill rotWithShape="1">
          <a:blip r:embed="rId4"/>
          <a:srcRect l="41720" t="57308"/>
          <a:stretch/>
        </p:blipFill>
        <p:spPr>
          <a:xfrm>
            <a:off x="5192748" y="4043179"/>
            <a:ext cx="3316887" cy="818160"/>
          </a:xfrm>
          <a:prstGeom prst="rect">
            <a:avLst/>
          </a:prstGeom>
        </p:spPr>
      </p:pic>
      <p:pic>
        <p:nvPicPr>
          <p:cNvPr id="11" name="그림 10">
            <a:extLst>
              <a:ext uri="{FF2B5EF4-FFF2-40B4-BE49-F238E27FC236}">
                <a16:creationId xmlns:a16="http://schemas.microsoft.com/office/drawing/2014/main" id="{C3A96992-FB7B-4D2F-A435-A149AC9EB53F}"/>
              </a:ext>
            </a:extLst>
          </p:cNvPr>
          <p:cNvPicPr>
            <a:picLocks noChangeAspect="1"/>
          </p:cNvPicPr>
          <p:nvPr/>
        </p:nvPicPr>
        <p:blipFill>
          <a:blip r:embed="rId5"/>
          <a:stretch>
            <a:fillRect/>
          </a:stretch>
        </p:blipFill>
        <p:spPr>
          <a:xfrm>
            <a:off x="8696063" y="4115151"/>
            <a:ext cx="2370344" cy="524799"/>
          </a:xfrm>
          <a:prstGeom prst="rect">
            <a:avLst/>
          </a:prstGeom>
        </p:spPr>
      </p:pic>
      <p:sp>
        <p:nvSpPr>
          <p:cNvPr id="12" name="Google Shape;228;p4">
            <a:extLst>
              <a:ext uri="{FF2B5EF4-FFF2-40B4-BE49-F238E27FC236}">
                <a16:creationId xmlns:a16="http://schemas.microsoft.com/office/drawing/2014/main" id="{15DF36C6-AA12-4D32-8690-795513C9B439}"/>
              </a:ext>
            </a:extLst>
          </p:cNvPr>
          <p:cNvSpPr/>
          <p:nvPr/>
        </p:nvSpPr>
        <p:spPr>
          <a:xfrm>
            <a:off x="540249" y="5758093"/>
            <a:ext cx="11496502" cy="852800"/>
          </a:xfrm>
          <a:prstGeom prst="rect">
            <a:avLst/>
          </a:prstGeom>
          <a:noFill/>
          <a:ln>
            <a:noFill/>
          </a:ln>
        </p:spPr>
        <p:txBody>
          <a:bodyPr spcFirstLastPara="1" wrap="square" lIns="121900" tIns="60933" rIns="121900" bIns="60933" anchor="t" anchorCtr="0">
            <a:noAutofit/>
          </a:bodyPr>
          <a:lstStyle/>
          <a:p>
            <a:pPr>
              <a:spcBef>
                <a:spcPts val="1067"/>
              </a:spcBef>
              <a:buSzPts val="1800"/>
              <a:defRPr/>
            </a:pPr>
            <a:r>
              <a:rPr lang="en-US" altLang="ko" sz="2300" kern="0" dirty="0">
                <a:solidFill>
                  <a:srgbClr val="000000"/>
                </a:solidFill>
                <a:latin typeface="Book Antiqua" panose="02040602050305030304" pitchFamily="18" charset="0"/>
                <a:ea typeface="Lato"/>
                <a:cs typeface="Lato"/>
                <a:sym typeface="Wingdings" pitchFamily="2" charset="2"/>
              </a:rPr>
              <a:t> </a:t>
            </a:r>
            <a:r>
              <a:rPr lang="en-US" altLang="ko-KR" sz="2300" kern="0" dirty="0">
                <a:solidFill>
                  <a:srgbClr val="000000"/>
                </a:solidFill>
                <a:latin typeface="Book Antiqua" panose="02040602050305030304" pitchFamily="18" charset="0"/>
                <a:ea typeface="Lato"/>
                <a:cs typeface="Lato"/>
                <a:sym typeface="Wingdings" pitchFamily="2" charset="2"/>
              </a:rPr>
              <a:t>Focus on </a:t>
            </a:r>
            <a:r>
              <a:rPr lang="en-US" altLang="ko-KR" sz="2300" b="1" kern="0" dirty="0">
                <a:solidFill>
                  <a:srgbClr val="000000"/>
                </a:solidFill>
                <a:latin typeface="Book Antiqua" panose="02040602050305030304" pitchFamily="18" charset="0"/>
                <a:ea typeface="Lato"/>
                <a:cs typeface="Lato"/>
                <a:sym typeface="Wingdings" pitchFamily="2" charset="2"/>
              </a:rPr>
              <a:t>increasing purity of a query set </a:t>
            </a:r>
            <a:r>
              <a:rPr lang="en-US" altLang="ko-KR" sz="2300" kern="0" dirty="0">
                <a:solidFill>
                  <a:srgbClr val="000000"/>
                </a:solidFill>
                <a:latin typeface="Book Antiqua" panose="02040602050305030304" pitchFamily="18" charset="0"/>
                <a:ea typeface="Lato"/>
                <a:cs typeface="Lato"/>
                <a:sym typeface="Wingdings" pitchFamily="2" charset="2"/>
              </a:rPr>
              <a:t>by effectively filtering out OOD examples</a:t>
            </a:r>
            <a:endParaRPr sz="2300" b="1" kern="0" dirty="0">
              <a:solidFill>
                <a:srgbClr val="000000"/>
              </a:solidFill>
              <a:latin typeface="Book Antiqua" panose="02040602050305030304" pitchFamily="18" charset="0"/>
              <a:ea typeface="Lato"/>
              <a:cs typeface="Lato"/>
              <a:sym typeface="Lato"/>
            </a:endParaRPr>
          </a:p>
        </p:txBody>
      </p:sp>
    </p:spTree>
    <p:extLst>
      <p:ext uri="{BB962C8B-B14F-4D97-AF65-F5344CB8AC3E}">
        <p14:creationId xmlns:p14="http://schemas.microsoft.com/office/powerpoint/2010/main" val="2891651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6" name="Google Shape;99;p4">
                <a:extLst>
                  <a:ext uri="{FF2B5EF4-FFF2-40B4-BE49-F238E27FC236}">
                    <a16:creationId xmlns:a16="http://schemas.microsoft.com/office/drawing/2014/main" id="{16ECDD48-1364-A243-931F-424AB994A53F}"/>
                  </a:ext>
                </a:extLst>
              </p:cNvPr>
              <p:cNvSpPr txBox="1">
                <a:spLocks/>
              </p:cNvSpPr>
              <p:nvPr/>
            </p:nvSpPr>
            <p:spPr>
              <a:xfrm>
                <a:off x="791017" y="5491935"/>
                <a:ext cx="10414000" cy="524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pPr marL="380990" indent="-380990">
                  <a:buFont typeface="Arial" panose="020B0604020202020204" pitchFamily="34" charset="0"/>
                  <a:buChar char="•"/>
                </a:pPr>
                <a:r>
                  <a:rPr lang="en-US" altLang="ko-KR" sz="2400" dirty="0">
                    <a:solidFill>
                      <a:schemeClr val="tx1"/>
                    </a:solidFill>
                    <a:latin typeface="Book Antiqua" panose="02040602050305030304" pitchFamily="18" charset="0"/>
                  </a:rPr>
                  <a:t>Increasing Purity </a:t>
                </a:r>
                <a14:m>
                  <m:oMath xmlns:m="http://schemas.openxmlformats.org/officeDocument/2006/math">
                    <m:r>
                      <a:rPr lang="en-US" altLang="ko-KR" sz="2400" b="0" i="1" smtClean="0">
                        <a:solidFill>
                          <a:schemeClr val="tx1"/>
                        </a:solidFill>
                        <a:latin typeface="Cambria Math" panose="02040503050406030204" pitchFamily="18" charset="0"/>
                        <a:ea typeface="Cambria Math" panose="02040503050406030204" pitchFamily="18" charset="0"/>
                      </a:rPr>
                      <m:t>↔</m:t>
                    </m:r>
                  </m:oMath>
                </a14:m>
                <a:r>
                  <a:rPr lang="en-US" altLang="ko-KR" sz="2400" dirty="0">
                    <a:solidFill>
                      <a:schemeClr val="tx1"/>
                    </a:solidFill>
                    <a:latin typeface="Book Antiqua" panose="02040602050305030304" pitchFamily="18" charset="0"/>
                  </a:rPr>
                  <a:t> Losing Informativeness </a:t>
                </a:r>
                <a:r>
                  <a:rPr lang="en-US" altLang="ko-KR" sz="2400" dirty="0">
                    <a:solidFill>
                      <a:schemeClr val="tx1"/>
                    </a:solidFill>
                    <a:latin typeface="Book Antiqua" panose="02040602050305030304" pitchFamily="18" charset="0"/>
                    <a:sym typeface="Wingdings" panose="05000000000000000000" pitchFamily="2" charset="2"/>
                  </a:rPr>
                  <a:t> Trade-off!</a:t>
                </a:r>
              </a:p>
              <a:p>
                <a:pPr marL="380990" indent="-380990">
                  <a:buFont typeface="Arial" panose="020B0604020202020204" pitchFamily="34" charset="0"/>
                  <a:buChar char="•"/>
                </a:pPr>
                <a:r>
                  <a:rPr lang="en-US" sz="2400" dirty="0">
                    <a:solidFill>
                      <a:schemeClr val="tx1"/>
                    </a:solidFill>
                    <a:latin typeface="Book Antiqua" panose="02040602050305030304" pitchFamily="18" charset="0"/>
                  </a:rPr>
                  <a:t>The optimal trade-off changes according to AL rounds &amp; noise ratios!</a:t>
                </a:r>
              </a:p>
              <a:p>
                <a:pPr marL="380990" indent="-380990">
                  <a:buFont typeface="Arial" panose="020B0604020202020204" pitchFamily="34" charset="0"/>
                  <a:buChar char="•"/>
                </a:pPr>
                <a:endParaRPr lang="en-US" sz="2400" dirty="0">
                  <a:solidFill>
                    <a:schemeClr val="tx1"/>
                  </a:solidFill>
                  <a:latin typeface="Book Antiqua" panose="02040602050305030304" pitchFamily="18" charset="0"/>
                </a:endParaRPr>
              </a:p>
              <a:p>
                <a:pPr marL="0" indent="0">
                  <a:buNone/>
                </a:pPr>
                <a:endParaRPr lang="en-US" sz="2400" dirty="0">
                  <a:solidFill>
                    <a:schemeClr val="tx1"/>
                  </a:solidFill>
                  <a:latin typeface="Book Antiqua" panose="02040602050305030304" pitchFamily="18" charset="0"/>
                </a:endParaRPr>
              </a:p>
            </p:txBody>
          </p:sp>
        </mc:Choice>
        <mc:Fallback>
          <p:sp>
            <p:nvSpPr>
              <p:cNvPr id="26" name="Google Shape;99;p4">
                <a:extLst>
                  <a:ext uri="{FF2B5EF4-FFF2-40B4-BE49-F238E27FC236}">
                    <a16:creationId xmlns:a16="http://schemas.microsoft.com/office/drawing/2014/main" id="{16ECDD48-1364-A243-931F-424AB994A53F}"/>
                  </a:ext>
                </a:extLst>
              </p:cNvPr>
              <p:cNvSpPr txBox="1">
                <a:spLocks noRot="1" noChangeAspect="1" noMove="1" noResize="1" noEditPoints="1" noAdjustHandles="1" noChangeArrowheads="1" noChangeShapeType="1" noTextEdit="1"/>
              </p:cNvSpPr>
              <p:nvPr/>
            </p:nvSpPr>
            <p:spPr>
              <a:xfrm>
                <a:off x="791017" y="5491935"/>
                <a:ext cx="10414000" cy="524800"/>
              </a:xfrm>
              <a:prstGeom prst="rect">
                <a:avLst/>
              </a:prstGeom>
              <a:blipFill>
                <a:blip r:embed="rId3"/>
                <a:stretch>
                  <a:fillRect l="-117" b="-115116"/>
                </a:stretch>
              </a:blipFill>
              <a:ln>
                <a:noFill/>
              </a:ln>
            </p:spPr>
            <p:txBody>
              <a:bodyPr/>
              <a:lstStyle/>
              <a:p>
                <a:r>
                  <a:rPr lang="ko-KR" altLang="en-US">
                    <a:noFill/>
                  </a:rPr>
                  <a:t> </a:t>
                </a:r>
              </a:p>
            </p:txBody>
          </p:sp>
        </mc:Fallback>
      </mc:AlternateContent>
      <p:sp>
        <p:nvSpPr>
          <p:cNvPr id="98" name="Google Shape;98;p4"/>
          <p:cNvSpPr txBox="1">
            <a:spLocks noGrp="1"/>
          </p:cNvSpPr>
          <p:nvPr>
            <p:ph type="title"/>
          </p:nvPr>
        </p:nvSpPr>
        <p:spPr>
          <a:xfrm>
            <a:off x="695767" y="261300"/>
            <a:ext cx="11080800" cy="852800"/>
          </a:xfrm>
          <a:prstGeom prst="rect">
            <a:avLst/>
          </a:prstGeom>
          <a:noFill/>
          <a:ln>
            <a:noFill/>
          </a:ln>
        </p:spPr>
        <p:txBody>
          <a:bodyPr spcFirstLastPara="1" vert="horz" wrap="square" lIns="121900" tIns="121900" rIns="121900" bIns="121900" rtlCol="0" anchor="t" anchorCtr="0">
            <a:noAutofit/>
          </a:bodyPr>
          <a:lstStyle/>
          <a:p>
            <a:pPr>
              <a:lnSpc>
                <a:spcPct val="100000"/>
              </a:lnSpc>
              <a:spcBef>
                <a:spcPts val="0"/>
              </a:spcBef>
              <a:buSzPts val="3000"/>
            </a:pPr>
            <a:r>
              <a:rPr lang="en-US" altLang="ko-KR" dirty="0">
                <a:latin typeface="Playfair Display Black" pitchFamily="2" charset="0"/>
              </a:rPr>
              <a:t>Purity-Informativeness Dilemma</a:t>
            </a:r>
            <a:endParaRPr dirty="0">
              <a:latin typeface="Playfair Display Black" pitchFamily="2" charset="0"/>
            </a:endParaRPr>
          </a:p>
        </p:txBody>
      </p:sp>
      <p:cxnSp>
        <p:nvCxnSpPr>
          <p:cNvPr id="101" name="Google Shape;101;p4"/>
          <p:cNvCxnSpPr/>
          <p:nvPr/>
        </p:nvCxnSpPr>
        <p:spPr>
          <a:xfrm>
            <a:off x="695767" y="1116367"/>
            <a:ext cx="10668000" cy="0"/>
          </a:xfrm>
          <a:prstGeom prst="straightConnector1">
            <a:avLst/>
          </a:prstGeom>
          <a:noFill/>
          <a:ln w="9525" cap="flat" cmpd="sng">
            <a:solidFill>
              <a:schemeClr val="dk2"/>
            </a:solidFill>
            <a:prstDash val="solid"/>
            <a:round/>
            <a:headEnd type="none" w="sm" len="sm"/>
            <a:tailEnd type="none" w="sm" len="sm"/>
          </a:ln>
        </p:spPr>
      </p:cxnSp>
      <p:sp>
        <p:nvSpPr>
          <p:cNvPr id="2" name="슬라이드 번호 개체 틀 1">
            <a:extLst>
              <a:ext uri="{FF2B5EF4-FFF2-40B4-BE49-F238E27FC236}">
                <a16:creationId xmlns:a16="http://schemas.microsoft.com/office/drawing/2014/main" id="{92231408-89C5-0E4E-9DC6-702DA483F6C6}"/>
              </a:ext>
            </a:extLst>
          </p:cNvPr>
          <p:cNvSpPr>
            <a:spLocks noGrp="1"/>
          </p:cNvSpPr>
          <p:nvPr>
            <p:ph type="sldNum" idx="12"/>
          </p:nvPr>
        </p:nvSpPr>
        <p:spPr/>
        <p:txBody>
          <a:bodyPr/>
          <a:lstStyle/>
          <a:p>
            <a:fld id="{00000000-1234-1234-1234-123412341234}" type="slidenum">
              <a:rPr lang="en-US" altLang="ko" smtClean="0"/>
              <a:pPr/>
              <a:t>7</a:t>
            </a:fld>
            <a:endParaRPr lang="ko" altLang="en-US"/>
          </a:p>
        </p:txBody>
      </p:sp>
      <p:sp>
        <p:nvSpPr>
          <p:cNvPr id="6" name="직사각형 5">
            <a:extLst>
              <a:ext uri="{FF2B5EF4-FFF2-40B4-BE49-F238E27FC236}">
                <a16:creationId xmlns:a16="http://schemas.microsoft.com/office/drawing/2014/main" id="{9FD1C9B6-70A0-4035-93EA-DC67CF45FF52}"/>
              </a:ext>
            </a:extLst>
          </p:cNvPr>
          <p:cNvSpPr/>
          <p:nvPr/>
        </p:nvSpPr>
        <p:spPr>
          <a:xfrm>
            <a:off x="854517" y="1359797"/>
            <a:ext cx="10350500" cy="553998"/>
          </a:xfrm>
          <a:prstGeom prst="rect">
            <a:avLst/>
          </a:prstGeom>
        </p:spPr>
        <p:txBody>
          <a:bodyPr wrap="square">
            <a:spAutoFit/>
          </a:bodyPr>
          <a:lstStyle/>
          <a:p>
            <a:r>
              <a:rPr lang="en-US" altLang="ko-KR" sz="3000" dirty="0">
                <a:latin typeface="Times New Roman" panose="02020603050405020304" pitchFamily="18" charset="0"/>
                <a:cs typeface="Times New Roman" panose="02020603050405020304" pitchFamily="18" charset="0"/>
              </a:rPr>
              <a:t>“Should we focus on the purity throughout the entire AL period?”</a:t>
            </a:r>
            <a:endParaRPr lang="ko-KR" altLang="en-US" sz="3000" dirty="0">
              <a:latin typeface="Times New Roman" panose="02020603050405020304" pitchFamily="18" charset="0"/>
              <a:cs typeface="Times New Roman" panose="02020603050405020304" pitchFamily="18" charset="0"/>
            </a:endParaRPr>
          </a:p>
        </p:txBody>
      </p:sp>
      <p:pic>
        <p:nvPicPr>
          <p:cNvPr id="4" name="그림 3">
            <a:extLst>
              <a:ext uri="{FF2B5EF4-FFF2-40B4-BE49-F238E27FC236}">
                <a16:creationId xmlns:a16="http://schemas.microsoft.com/office/drawing/2014/main" id="{0DCF1EDB-4E61-4130-8452-E48BD653BDAB}"/>
              </a:ext>
            </a:extLst>
          </p:cNvPr>
          <p:cNvPicPr>
            <a:picLocks noChangeAspect="1"/>
          </p:cNvPicPr>
          <p:nvPr/>
        </p:nvPicPr>
        <p:blipFill>
          <a:blip r:embed="rId4"/>
          <a:stretch>
            <a:fillRect/>
          </a:stretch>
        </p:blipFill>
        <p:spPr>
          <a:xfrm>
            <a:off x="566874" y="2170994"/>
            <a:ext cx="10855811" cy="3088348"/>
          </a:xfrm>
          <a:prstGeom prst="rect">
            <a:avLst/>
          </a:prstGeom>
        </p:spPr>
      </p:pic>
    </p:spTree>
    <p:extLst>
      <p:ext uri="{BB962C8B-B14F-4D97-AF65-F5344CB8AC3E}">
        <p14:creationId xmlns:p14="http://schemas.microsoft.com/office/powerpoint/2010/main" val="3237344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3"/>
          <p:cNvSpPr txBox="1">
            <a:spLocks noGrp="1"/>
          </p:cNvSpPr>
          <p:nvPr>
            <p:ph type="title"/>
          </p:nvPr>
        </p:nvSpPr>
        <p:spPr>
          <a:xfrm>
            <a:off x="695767" y="261300"/>
            <a:ext cx="11080800" cy="852800"/>
          </a:xfrm>
          <a:prstGeom prst="rect">
            <a:avLst/>
          </a:prstGeom>
          <a:noFill/>
          <a:ln>
            <a:noFill/>
          </a:ln>
        </p:spPr>
        <p:txBody>
          <a:bodyPr spcFirstLastPara="1" vert="horz" wrap="square" lIns="121900" tIns="121900" rIns="121900" bIns="121900" rtlCol="0" anchor="t" anchorCtr="0">
            <a:noAutofit/>
          </a:bodyPr>
          <a:lstStyle/>
          <a:p>
            <a:pPr>
              <a:lnSpc>
                <a:spcPct val="100000"/>
              </a:lnSpc>
              <a:spcBef>
                <a:spcPts val="0"/>
              </a:spcBef>
              <a:buSzPts val="3000"/>
            </a:pPr>
            <a:r>
              <a:rPr lang="en-US" altLang="ko-KR" dirty="0">
                <a:latin typeface="Playfair Display Black" pitchFamily="2" charset="0"/>
              </a:rPr>
              <a:t>Meta-query-net (MQ-Net)</a:t>
            </a:r>
            <a:endParaRPr dirty="0">
              <a:latin typeface="Playfair Display Black" pitchFamily="2" charset="0"/>
            </a:endParaRPr>
          </a:p>
        </p:txBody>
      </p:sp>
      <mc:AlternateContent xmlns:mc="http://schemas.openxmlformats.org/markup-compatibility/2006">
        <mc:Choice xmlns:a14="http://schemas.microsoft.com/office/drawing/2010/main" Requires="a14">
          <p:sp>
            <p:nvSpPr>
              <p:cNvPr id="87" name="Google Shape;87;p3"/>
              <p:cNvSpPr txBox="1">
                <a:spLocks noGrp="1"/>
              </p:cNvSpPr>
              <p:nvPr>
                <p:ph type="body" idx="4294967295"/>
              </p:nvPr>
            </p:nvSpPr>
            <p:spPr>
              <a:xfrm>
                <a:off x="845486" y="4151763"/>
                <a:ext cx="11289221" cy="524800"/>
              </a:xfrm>
              <a:prstGeom prst="rect">
                <a:avLst/>
              </a:prstGeom>
              <a:noFill/>
              <a:ln>
                <a:noFill/>
              </a:ln>
            </p:spPr>
            <p:txBody>
              <a:bodyPr spcFirstLastPara="1" vert="horz" wrap="square" lIns="121900" tIns="121900" rIns="121900" bIns="121900" rtlCol="0" anchor="t" anchorCtr="0">
                <a:noAutofit/>
              </a:bodyPr>
              <a:lstStyle/>
              <a:p>
                <a:pPr>
                  <a:lnSpc>
                    <a:spcPct val="150000"/>
                  </a:lnSpc>
                  <a:spcBef>
                    <a:spcPts val="0"/>
                  </a:spcBef>
                  <a:buSzPts val="1800"/>
                </a:pPr>
                <a:r>
                  <a:rPr lang="en-US" altLang="ko-KR" sz="2400" dirty="0">
                    <a:latin typeface="Book Antiqua" panose="02040602050305030304" pitchFamily="18" charset="0"/>
                  </a:rPr>
                  <a:t>To find the </a:t>
                </a:r>
                <a:r>
                  <a:rPr lang="en-US" altLang="ko-KR" sz="2400" b="1" dirty="0">
                    <a:latin typeface="Book Antiqua" panose="02040602050305030304" pitchFamily="18" charset="0"/>
                  </a:rPr>
                  <a:t>best balance</a:t>
                </a:r>
                <a:r>
                  <a:rPr lang="en-US" altLang="ko-KR" sz="2400" dirty="0">
                    <a:latin typeface="Book Antiqua" panose="02040602050305030304" pitchFamily="18" charset="0"/>
                  </a:rPr>
                  <a:t> between </a:t>
                </a:r>
                <a:r>
                  <a:rPr lang="en-US" altLang="ko-KR" sz="2400" b="1" i="1" dirty="0">
                    <a:latin typeface="Book Antiqua" panose="02040602050305030304" pitchFamily="18" charset="0"/>
                  </a:rPr>
                  <a:t>purity</a:t>
                </a:r>
                <a:r>
                  <a:rPr lang="en-US" altLang="ko-KR" sz="2400" dirty="0">
                    <a:latin typeface="Book Antiqua" panose="02040602050305030304" pitchFamily="18" charset="0"/>
                  </a:rPr>
                  <a:t> and </a:t>
                </a:r>
                <a:r>
                  <a:rPr lang="en-US" altLang="ko-KR" sz="2400" b="1" i="1" dirty="0">
                    <a:latin typeface="Book Antiqua" panose="02040602050305030304" pitchFamily="18" charset="0"/>
                  </a:rPr>
                  <a:t>informativeness</a:t>
                </a:r>
              </a:p>
              <a:p>
                <a:pPr>
                  <a:lnSpc>
                    <a:spcPct val="150000"/>
                  </a:lnSpc>
                  <a:spcBef>
                    <a:spcPts val="0"/>
                  </a:spcBef>
                  <a:buSzPts val="1800"/>
                </a:pPr>
                <a:r>
                  <a:rPr lang="en-US" altLang="ko-KR" sz="2400" dirty="0">
                    <a:latin typeface="Book Antiqua" panose="02040602050305030304" pitchFamily="18" charset="0"/>
                  </a:rPr>
                  <a:t>Learns a meta query-score function </a:t>
                </a:r>
                <a14:m>
                  <m:oMath xmlns:m="http://schemas.openxmlformats.org/officeDocument/2006/math">
                    <m:r>
                      <a:rPr lang="en-US" altLang="ko-KR" sz="2400" i="1" dirty="0">
                        <a:latin typeface="Cambria Math" panose="02040503050406030204" pitchFamily="18" charset="0"/>
                      </a:rPr>
                      <m:t>𝛷</m:t>
                    </m:r>
                    <m:r>
                      <a:rPr lang="en-US" altLang="ko-KR" sz="2400" i="1" dirty="0" smtClean="0">
                        <a:latin typeface="Cambria Math" panose="02040503050406030204" pitchFamily="18" charset="0"/>
                      </a:rPr>
                      <m:t>(</m:t>
                    </m:r>
                    <m:sSub>
                      <m:sSubPr>
                        <m:ctrlPr>
                          <a:rPr lang="en-US" altLang="ko-KR" sz="2400" i="1" dirty="0" smtClean="0">
                            <a:latin typeface="Cambria Math" panose="02040503050406030204" pitchFamily="18" charset="0"/>
                          </a:rPr>
                        </m:ctrlPr>
                      </m:sSubPr>
                      <m:e>
                        <m:r>
                          <a:rPr lang="en-US" altLang="ko-KR" sz="2400" i="1" dirty="0">
                            <a:latin typeface="Cambria Math" panose="02040503050406030204" pitchFamily="18" charset="0"/>
                          </a:rPr>
                          <m:t>𝑧</m:t>
                        </m:r>
                      </m:e>
                      <m:sub>
                        <m:r>
                          <a:rPr lang="en-US" altLang="ko-KR" sz="2400" i="1" dirty="0" smtClean="0">
                            <a:latin typeface="Cambria Math" panose="02040503050406030204" pitchFamily="18" charset="0"/>
                          </a:rPr>
                          <m:t>𝑥</m:t>
                        </m:r>
                      </m:sub>
                    </m:sSub>
                    <m:r>
                      <a:rPr lang="en-US" altLang="ko-KR" sz="2400" i="1" dirty="0">
                        <a:latin typeface="Cambria Math" panose="02040503050406030204" pitchFamily="18" charset="0"/>
                      </a:rPr>
                      <m:t>;</m:t>
                    </m:r>
                    <m:r>
                      <a:rPr lang="en-US" altLang="ko-KR" sz="2400" b="0" i="1" dirty="0" smtClean="0">
                        <a:latin typeface="Cambria Math" panose="02040503050406030204" pitchFamily="18" charset="0"/>
                      </a:rPr>
                      <m:t> </m:t>
                    </m:r>
                    <m:r>
                      <a:rPr lang="en-US" altLang="ko-KR" sz="2400" b="1" i="1" dirty="0">
                        <a:latin typeface="Cambria Math" panose="02040503050406030204" pitchFamily="18" charset="0"/>
                      </a:rPr>
                      <m:t>𝒘</m:t>
                    </m:r>
                    <m:r>
                      <a:rPr lang="en-US" altLang="ko-KR" sz="2400" i="1" dirty="0" smtClean="0">
                        <a:latin typeface="Cambria Math" panose="02040503050406030204" pitchFamily="18" charset="0"/>
                      </a:rPr>
                      <m:t>)</m:t>
                    </m:r>
                  </m:oMath>
                </a14:m>
                <a:r>
                  <a:rPr lang="en-US" altLang="ko-KR" sz="2400" dirty="0">
                    <a:latin typeface="Book Antiqua" panose="02040602050305030304" pitchFamily="18" charset="0"/>
                  </a:rPr>
                  <a:t> </a:t>
                </a:r>
              </a:p>
              <a:p>
                <a:pPr>
                  <a:lnSpc>
                    <a:spcPct val="150000"/>
                  </a:lnSpc>
                  <a:spcBef>
                    <a:spcPts val="0"/>
                  </a:spcBef>
                  <a:buSzPts val="1800"/>
                </a:pPr>
                <a:r>
                  <a:rPr lang="en-US" altLang="ko-KR" sz="2400" dirty="0">
                    <a:latin typeface="Book Antiqua" panose="02040602050305030304" pitchFamily="18" charset="0"/>
                  </a:rPr>
                  <a:t>Uses each round’s </a:t>
                </a:r>
                <a:r>
                  <a:rPr lang="en-US" altLang="ko-KR" sz="2400" b="1" dirty="0">
                    <a:latin typeface="Book Antiqua" panose="02040602050305030304" pitchFamily="18" charset="0"/>
                  </a:rPr>
                  <a:t>query set </a:t>
                </a:r>
                <a:r>
                  <a:rPr lang="en-US" altLang="ko-KR" sz="2400" dirty="0">
                    <a:latin typeface="Book Antiqua" panose="02040602050305030304" pitchFamily="18" charset="0"/>
                  </a:rPr>
                  <a:t>as a </a:t>
                </a:r>
                <a:r>
                  <a:rPr lang="en-US" altLang="ko-KR" sz="2400" b="1" dirty="0">
                    <a:latin typeface="Book Antiqua" panose="02040602050305030304" pitchFamily="18" charset="0"/>
                  </a:rPr>
                  <a:t>self-validation</a:t>
                </a:r>
                <a:r>
                  <a:rPr lang="en-US" altLang="ko-KR" sz="2400" dirty="0">
                    <a:latin typeface="Book Antiqua" panose="02040602050305030304" pitchFamily="18" charset="0"/>
                  </a:rPr>
                  <a:t> set</a:t>
                </a:r>
              </a:p>
              <a:p>
                <a:pPr>
                  <a:lnSpc>
                    <a:spcPct val="150000"/>
                  </a:lnSpc>
                  <a:spcBef>
                    <a:spcPts val="0"/>
                  </a:spcBef>
                  <a:buSzPts val="1800"/>
                </a:pPr>
                <a:r>
                  <a:rPr lang="en-US" altLang="ko-KR" sz="2400" dirty="0">
                    <a:latin typeface="Book Antiqua" panose="02040602050305030304" pitchFamily="18" charset="0"/>
                  </a:rPr>
                  <a:t>Can incorporate most existing AL scores and OOD scores</a:t>
                </a:r>
              </a:p>
            </p:txBody>
          </p:sp>
        </mc:Choice>
        <mc:Fallback>
          <p:sp>
            <p:nvSpPr>
              <p:cNvPr id="87" name="Google Shape;87;p3"/>
              <p:cNvSpPr txBox="1">
                <a:spLocks noGrp="1" noRot="1" noChangeAspect="1" noMove="1" noResize="1" noEditPoints="1" noAdjustHandles="1" noChangeArrowheads="1" noChangeShapeType="1" noTextEdit="1"/>
              </p:cNvSpPr>
              <p:nvPr>
                <p:ph type="body" idx="4294967295"/>
              </p:nvPr>
            </p:nvSpPr>
            <p:spPr>
              <a:xfrm>
                <a:off x="845486" y="4151763"/>
                <a:ext cx="11289221" cy="524800"/>
              </a:xfrm>
              <a:prstGeom prst="rect">
                <a:avLst/>
              </a:prstGeom>
              <a:blipFill>
                <a:blip r:embed="rId3"/>
                <a:stretch>
                  <a:fillRect l="-108" b="-368605"/>
                </a:stretch>
              </a:blipFill>
              <a:ln>
                <a:noFill/>
              </a:ln>
            </p:spPr>
            <p:txBody>
              <a:bodyPr/>
              <a:lstStyle/>
              <a:p>
                <a:r>
                  <a:rPr lang="ko-KR" altLang="en-US">
                    <a:noFill/>
                  </a:rPr>
                  <a:t> </a:t>
                </a:r>
              </a:p>
            </p:txBody>
          </p:sp>
        </mc:Fallback>
      </mc:AlternateContent>
      <p:cxnSp>
        <p:nvCxnSpPr>
          <p:cNvPr id="89" name="Google Shape;89;p3"/>
          <p:cNvCxnSpPr/>
          <p:nvPr/>
        </p:nvCxnSpPr>
        <p:spPr>
          <a:xfrm>
            <a:off x="695767" y="1116367"/>
            <a:ext cx="10668000" cy="0"/>
          </a:xfrm>
          <a:prstGeom prst="straightConnector1">
            <a:avLst/>
          </a:prstGeom>
          <a:noFill/>
          <a:ln w="9525" cap="flat" cmpd="sng">
            <a:solidFill>
              <a:schemeClr val="dk2"/>
            </a:solidFill>
            <a:prstDash val="solid"/>
            <a:round/>
            <a:headEnd type="none" w="sm" len="sm"/>
            <a:tailEnd type="none" w="sm" len="sm"/>
          </a:ln>
        </p:spPr>
      </p:cxnSp>
      <p:pic>
        <p:nvPicPr>
          <p:cNvPr id="5" name="그림 4">
            <a:extLst>
              <a:ext uri="{FF2B5EF4-FFF2-40B4-BE49-F238E27FC236}">
                <a16:creationId xmlns:a16="http://schemas.microsoft.com/office/drawing/2014/main" id="{BAC3B43D-1A8E-4025-A3D2-CB7C03F80844}"/>
              </a:ext>
            </a:extLst>
          </p:cNvPr>
          <p:cNvPicPr>
            <a:picLocks noChangeAspect="1"/>
          </p:cNvPicPr>
          <p:nvPr/>
        </p:nvPicPr>
        <p:blipFill rotWithShape="1">
          <a:blip r:embed="rId4"/>
          <a:srcRect b="14450"/>
          <a:stretch/>
        </p:blipFill>
        <p:spPr>
          <a:xfrm>
            <a:off x="3283585" y="1375861"/>
            <a:ext cx="5060950" cy="2775902"/>
          </a:xfrm>
          <a:prstGeom prst="rect">
            <a:avLst/>
          </a:prstGeom>
        </p:spPr>
      </p:pic>
    </p:spTree>
    <p:extLst>
      <p:ext uri="{BB962C8B-B14F-4D97-AF65-F5344CB8AC3E}">
        <p14:creationId xmlns:p14="http://schemas.microsoft.com/office/powerpoint/2010/main" val="2305233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4"/>
          <p:cNvSpPr txBox="1">
            <a:spLocks noGrp="1"/>
          </p:cNvSpPr>
          <p:nvPr>
            <p:ph type="title"/>
          </p:nvPr>
        </p:nvSpPr>
        <p:spPr>
          <a:xfrm>
            <a:off x="695767" y="261300"/>
            <a:ext cx="11080800" cy="852800"/>
          </a:xfrm>
          <a:prstGeom prst="rect">
            <a:avLst/>
          </a:prstGeom>
          <a:noFill/>
          <a:ln>
            <a:noFill/>
          </a:ln>
        </p:spPr>
        <p:txBody>
          <a:bodyPr spcFirstLastPara="1" vert="horz" wrap="square" lIns="121900" tIns="121900" rIns="121900" bIns="121900" rtlCol="0" anchor="t" anchorCtr="0">
            <a:noAutofit/>
          </a:bodyPr>
          <a:lstStyle/>
          <a:p>
            <a:pPr>
              <a:lnSpc>
                <a:spcPct val="100000"/>
              </a:lnSpc>
              <a:spcBef>
                <a:spcPts val="0"/>
              </a:spcBef>
              <a:buSzPts val="3000"/>
            </a:pPr>
            <a:r>
              <a:rPr lang="en-US" altLang="ko-KR" dirty="0">
                <a:latin typeface="Playfair Display Black" pitchFamily="2" charset="0"/>
              </a:rPr>
              <a:t>Objective of MQ-Net</a:t>
            </a:r>
            <a:endParaRPr dirty="0">
              <a:latin typeface="Playfair Display Black" pitchFamily="2" charset="0"/>
            </a:endParaRPr>
          </a:p>
        </p:txBody>
      </p:sp>
      <p:sp>
        <p:nvSpPr>
          <p:cNvPr id="98" name="Google Shape;98;p4"/>
          <p:cNvSpPr txBox="1">
            <a:spLocks noGrp="1"/>
          </p:cNvSpPr>
          <p:nvPr>
            <p:ph type="body" idx="4294967295"/>
          </p:nvPr>
        </p:nvSpPr>
        <p:spPr>
          <a:xfrm>
            <a:off x="695767" y="4704164"/>
            <a:ext cx="11496233" cy="524800"/>
          </a:xfrm>
          <a:prstGeom prst="rect">
            <a:avLst/>
          </a:prstGeom>
          <a:noFill/>
          <a:ln>
            <a:noFill/>
          </a:ln>
        </p:spPr>
        <p:txBody>
          <a:bodyPr spcFirstLastPara="1" vert="horz" wrap="square" lIns="121900" tIns="121900" rIns="121900" bIns="121900" rtlCol="0" anchor="t" anchorCtr="0">
            <a:noAutofit/>
          </a:bodyPr>
          <a:lstStyle/>
          <a:p>
            <a:pPr marL="380990" lvl="0" indent="-380990">
              <a:lnSpc>
                <a:spcPct val="100000"/>
              </a:lnSpc>
              <a:buFont typeface="Arial"/>
              <a:buChar char="•"/>
            </a:pPr>
            <a:r>
              <a:rPr lang="en-US" altLang="ko-KR" sz="2200" b="1" dirty="0">
                <a:solidFill>
                  <a:srgbClr val="000000"/>
                </a:solidFill>
                <a:latin typeface="Book Antiqua" panose="02040602050305030304" pitchFamily="18" charset="0"/>
              </a:rPr>
              <a:t>Pairwise ranking loss </a:t>
            </a:r>
            <a:r>
              <a:rPr lang="en-US" altLang="ko-KR" sz="2200" dirty="0">
                <a:solidFill>
                  <a:srgbClr val="000000"/>
                </a:solidFill>
                <a:latin typeface="Book Antiqua" panose="02040602050305030304" pitchFamily="18" charset="0"/>
              </a:rPr>
              <a:t>according to the masked cross entropy</a:t>
            </a:r>
          </a:p>
          <a:p>
            <a:pPr marL="380990" lvl="0" indent="-380990">
              <a:lnSpc>
                <a:spcPct val="100000"/>
              </a:lnSpc>
              <a:buFont typeface="Arial"/>
              <a:buChar char="•"/>
            </a:pPr>
            <a:r>
              <a:rPr lang="en-US" altLang="ko-KR" sz="2200" dirty="0">
                <a:solidFill>
                  <a:srgbClr val="000000"/>
                </a:solidFill>
                <a:latin typeface="Book Antiqua" panose="02040602050305030304" pitchFamily="18" charset="0"/>
              </a:rPr>
              <a:t>Output priority: 1) Informative IN examples first and 2) IN examples</a:t>
            </a:r>
            <a:r>
              <a:rPr lang="en-US" sz="2200" dirty="0">
                <a:solidFill>
                  <a:srgbClr val="000000"/>
                </a:solidFill>
                <a:latin typeface="Book Antiqua" panose="02040602050305030304" pitchFamily="18" charset="0"/>
              </a:rPr>
              <a:t> </a:t>
            </a:r>
            <a:r>
              <a:rPr lang="en-US" altLang="ko-KR" sz="2200" dirty="0">
                <a:solidFill>
                  <a:srgbClr val="000000"/>
                </a:solidFill>
                <a:latin typeface="Book Antiqua" panose="02040602050305030304" pitchFamily="18" charset="0"/>
              </a:rPr>
              <a:t>&gt; OOD examples</a:t>
            </a:r>
          </a:p>
          <a:p>
            <a:pPr marL="380990" lvl="0" indent="-380990">
              <a:lnSpc>
                <a:spcPct val="100000"/>
              </a:lnSpc>
              <a:buFont typeface="Arial"/>
              <a:buChar char="•"/>
            </a:pPr>
            <a:r>
              <a:rPr lang="en-US" altLang="ko-KR" sz="2200" dirty="0">
                <a:solidFill>
                  <a:srgbClr val="000000"/>
                </a:solidFill>
                <a:latin typeface="Book Antiqua" panose="02040602050305030304" pitchFamily="18" charset="0"/>
              </a:rPr>
              <a:t>Stable optimization with </a:t>
            </a:r>
            <a:r>
              <a:rPr lang="en-US" altLang="ko-KR" sz="2200" b="1" i="1" dirty="0">
                <a:solidFill>
                  <a:srgbClr val="000000"/>
                </a:solidFill>
                <a:latin typeface="Book Antiqua" panose="02040602050305030304" pitchFamily="18" charset="0"/>
              </a:rPr>
              <a:t>skyline regularization</a:t>
            </a:r>
            <a:endParaRPr lang="en-US" sz="2200" b="1" i="1" dirty="0">
              <a:solidFill>
                <a:srgbClr val="000000"/>
              </a:solidFill>
              <a:latin typeface="Book Antiqua" panose="02040602050305030304" pitchFamily="18" charset="0"/>
            </a:endParaRPr>
          </a:p>
        </p:txBody>
      </p:sp>
      <p:cxnSp>
        <p:nvCxnSpPr>
          <p:cNvPr id="100" name="Google Shape;100;p4"/>
          <p:cNvCxnSpPr/>
          <p:nvPr/>
        </p:nvCxnSpPr>
        <p:spPr>
          <a:xfrm>
            <a:off x="695767" y="1116367"/>
            <a:ext cx="10668000" cy="0"/>
          </a:xfrm>
          <a:prstGeom prst="straightConnector1">
            <a:avLst/>
          </a:prstGeom>
          <a:noFill/>
          <a:ln w="9525" cap="flat" cmpd="sng">
            <a:solidFill>
              <a:schemeClr val="dk2"/>
            </a:solidFill>
            <a:prstDash val="solid"/>
            <a:round/>
            <a:headEnd type="none" w="sm" len="sm"/>
            <a:tailEnd type="none" w="sm" len="sm"/>
          </a:ln>
        </p:spPr>
      </p:cxnSp>
      <p:sp>
        <p:nvSpPr>
          <p:cNvPr id="102" name="Google Shape;102;p4"/>
          <p:cNvSpPr txBox="1">
            <a:spLocks noGrp="1"/>
          </p:cNvSpPr>
          <p:nvPr>
            <p:ph type="sldNum" idx="12"/>
          </p:nvPr>
        </p:nvSpPr>
        <p:spPr>
          <a:xfrm>
            <a:off x="11330665" y="6251679"/>
            <a:ext cx="731600" cy="524800"/>
          </a:xfrm>
          <a:prstGeom prst="rect">
            <a:avLst/>
          </a:prstGeom>
          <a:noFill/>
          <a:ln>
            <a:noFill/>
          </a:ln>
        </p:spPr>
        <p:txBody>
          <a:bodyPr spcFirstLastPara="1" vert="horz" wrap="square" lIns="121900" tIns="121900" rIns="121900" bIns="121900" rtlCol="0" anchor="ctr" anchorCtr="0">
            <a:noAutofit/>
          </a:bodyPr>
          <a:lstStyle/>
          <a:p>
            <a:pPr>
              <a:buSzPts val="1400"/>
            </a:pPr>
            <a:fld id="{00000000-1234-1234-1234-123412341234}" type="slidenum">
              <a:rPr lang="en-US"/>
              <a:pPr>
                <a:buSzPts val="1400"/>
              </a:pPr>
              <a:t>9</a:t>
            </a:fld>
            <a:endParaRPr/>
          </a:p>
        </p:txBody>
      </p:sp>
      <p:pic>
        <p:nvPicPr>
          <p:cNvPr id="5" name="그림 4">
            <a:extLst>
              <a:ext uri="{FF2B5EF4-FFF2-40B4-BE49-F238E27FC236}">
                <a16:creationId xmlns:a16="http://schemas.microsoft.com/office/drawing/2014/main" id="{93EBB7B9-ECBF-4575-9475-4F04046E56CF}"/>
              </a:ext>
            </a:extLst>
          </p:cNvPr>
          <p:cNvPicPr>
            <a:picLocks noChangeAspect="1"/>
          </p:cNvPicPr>
          <p:nvPr/>
        </p:nvPicPr>
        <p:blipFill>
          <a:blip r:embed="rId3"/>
          <a:stretch>
            <a:fillRect/>
          </a:stretch>
        </p:blipFill>
        <p:spPr>
          <a:xfrm>
            <a:off x="2188113" y="2546100"/>
            <a:ext cx="7815773" cy="990732"/>
          </a:xfrm>
          <a:prstGeom prst="rect">
            <a:avLst/>
          </a:prstGeom>
        </p:spPr>
      </p:pic>
      <p:pic>
        <p:nvPicPr>
          <p:cNvPr id="30" name="그림 29">
            <a:extLst>
              <a:ext uri="{FF2B5EF4-FFF2-40B4-BE49-F238E27FC236}">
                <a16:creationId xmlns:a16="http://schemas.microsoft.com/office/drawing/2014/main" id="{FFF1188D-A585-4FF7-B4BC-A5A7F30D859C}"/>
              </a:ext>
            </a:extLst>
          </p:cNvPr>
          <p:cNvPicPr>
            <a:picLocks noChangeAspect="1"/>
          </p:cNvPicPr>
          <p:nvPr/>
        </p:nvPicPr>
        <p:blipFill rotWithShape="1">
          <a:blip r:embed="rId4"/>
          <a:srcRect b="14450"/>
          <a:stretch/>
        </p:blipFill>
        <p:spPr>
          <a:xfrm>
            <a:off x="9128531" y="49910"/>
            <a:ext cx="3063469" cy="1680295"/>
          </a:xfrm>
          <a:prstGeom prst="rect">
            <a:avLst/>
          </a:prstGeom>
        </p:spPr>
      </p:pic>
      <p:pic>
        <p:nvPicPr>
          <p:cNvPr id="7" name="그림 6">
            <a:extLst>
              <a:ext uri="{FF2B5EF4-FFF2-40B4-BE49-F238E27FC236}">
                <a16:creationId xmlns:a16="http://schemas.microsoft.com/office/drawing/2014/main" id="{34A34EEE-5EC1-4706-9061-EBFEE75697EA}"/>
              </a:ext>
            </a:extLst>
          </p:cNvPr>
          <p:cNvPicPr>
            <a:picLocks noChangeAspect="1"/>
          </p:cNvPicPr>
          <p:nvPr/>
        </p:nvPicPr>
        <p:blipFill>
          <a:blip r:embed="rId5"/>
          <a:stretch>
            <a:fillRect/>
          </a:stretch>
        </p:blipFill>
        <p:spPr>
          <a:xfrm>
            <a:off x="4544377" y="1730219"/>
            <a:ext cx="3225165" cy="537528"/>
          </a:xfrm>
          <a:prstGeom prst="rect">
            <a:avLst/>
          </a:prstGeom>
        </p:spPr>
      </p:pic>
      <p:sp>
        <p:nvSpPr>
          <p:cNvPr id="8" name="사각형: 둥근 모서리 7">
            <a:extLst>
              <a:ext uri="{FF2B5EF4-FFF2-40B4-BE49-F238E27FC236}">
                <a16:creationId xmlns:a16="http://schemas.microsoft.com/office/drawing/2014/main" id="{635520BE-8145-4B7B-A515-AF1230D761CA}"/>
              </a:ext>
            </a:extLst>
          </p:cNvPr>
          <p:cNvSpPr/>
          <p:nvPr/>
        </p:nvSpPr>
        <p:spPr>
          <a:xfrm>
            <a:off x="3017520" y="2921702"/>
            <a:ext cx="891540" cy="224288"/>
          </a:xfrm>
          <a:prstGeom prst="round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C3B1F457-36B4-4162-AF7E-C3EF262DB471}"/>
                  </a:ext>
                </a:extLst>
              </p:cNvPr>
              <p:cNvSpPr txBox="1"/>
              <p:nvPr/>
            </p:nvSpPr>
            <p:spPr>
              <a:xfrm>
                <a:off x="396240" y="3583339"/>
                <a:ext cx="2880360" cy="696666"/>
              </a:xfrm>
              <a:prstGeom prst="rect">
                <a:avLst/>
              </a:prstGeom>
              <a:noFill/>
            </p:spPr>
            <p:txBody>
              <a:bodyPr wrap="square" rtlCol="0">
                <a:spAutoFit/>
              </a:bodyPr>
              <a:lstStyle/>
              <a:p>
                <a:pPr algn="ctr">
                  <a:lnSpc>
                    <a:spcPct val="100000"/>
                  </a:lnSpc>
                </a:pPr>
                <a:r>
                  <a:rPr lang="en-US" altLang="ko-KR" dirty="0">
                    <a:solidFill>
                      <a:srgbClr val="000000"/>
                    </a:solidFill>
                    <a:latin typeface="Book Antiqua" panose="02040602050305030304" pitchFamily="18" charset="0"/>
                  </a:rPr>
                  <a:t>From a query set </a:t>
                </a:r>
                <a14:m>
                  <m:oMath xmlns:m="http://schemas.openxmlformats.org/officeDocument/2006/math">
                    <m:sSub>
                      <m:sSubPr>
                        <m:ctrlPr>
                          <a:rPr lang="en-US" altLang="ko-KR" i="1" dirty="0">
                            <a:solidFill>
                              <a:srgbClr val="000000"/>
                            </a:solidFill>
                            <a:latin typeface="Cambria Math" panose="02040503050406030204" pitchFamily="18" charset="0"/>
                          </a:rPr>
                        </m:ctrlPr>
                      </m:sSubPr>
                      <m:e>
                        <m:r>
                          <a:rPr lang="en-US" altLang="ko-KR" i="1" dirty="0">
                            <a:solidFill>
                              <a:srgbClr val="000000"/>
                            </a:solidFill>
                            <a:latin typeface="Cambria Math" panose="02040503050406030204" pitchFamily="18" charset="0"/>
                          </a:rPr>
                          <m:t>𝑆</m:t>
                        </m:r>
                      </m:e>
                      <m:sub>
                        <m:r>
                          <a:rPr lang="en-US" altLang="ko-KR" i="1" dirty="0">
                            <a:solidFill>
                              <a:srgbClr val="000000"/>
                            </a:solidFill>
                            <a:latin typeface="Cambria Math" panose="02040503050406030204" pitchFamily="18" charset="0"/>
                          </a:rPr>
                          <m:t>𝑄</m:t>
                        </m:r>
                      </m:sub>
                    </m:sSub>
                  </m:oMath>
                </a14:m>
                <a:r>
                  <a:rPr lang="en-US" altLang="ko-KR" i="1" dirty="0">
                    <a:solidFill>
                      <a:srgbClr val="000000"/>
                    </a:solidFill>
                    <a:latin typeface="Book Antiqua" panose="02040602050305030304" pitchFamily="18" charset="0"/>
                  </a:rPr>
                  <a:t> </a:t>
                </a:r>
                <a:br>
                  <a:rPr lang="en-US" altLang="ko-KR" i="1" dirty="0">
                    <a:solidFill>
                      <a:srgbClr val="000000"/>
                    </a:solidFill>
                    <a:latin typeface="Book Antiqua" panose="02040602050305030304" pitchFamily="18" charset="0"/>
                  </a:rPr>
                </a:br>
                <a:r>
                  <a:rPr lang="en-US" altLang="ko-KR" dirty="0">
                    <a:solidFill>
                      <a:srgbClr val="000000"/>
                    </a:solidFill>
                    <a:latin typeface="Book Antiqua" panose="02040602050305030304" pitchFamily="18" charset="0"/>
                  </a:rPr>
                  <a:t>(</a:t>
                </a:r>
                <a:r>
                  <a:rPr lang="en-US" altLang="ko-KR" i="1" dirty="0">
                    <a:solidFill>
                      <a:srgbClr val="000000"/>
                    </a:solidFill>
                    <a:latin typeface="Book Antiqua" panose="02040602050305030304" pitchFamily="18" charset="0"/>
                  </a:rPr>
                  <a:t>unseen</a:t>
                </a:r>
                <a:r>
                  <a:rPr lang="en-US" altLang="ko-KR" dirty="0">
                    <a:solidFill>
                      <a:srgbClr val="000000"/>
                    </a:solidFill>
                    <a:latin typeface="Book Antiqua" panose="02040602050305030304" pitchFamily="18" charset="0"/>
                  </a:rPr>
                  <a:t> for </a:t>
                </a:r>
                <a14:m>
                  <m:oMath xmlns:m="http://schemas.openxmlformats.org/officeDocument/2006/math">
                    <m:r>
                      <a:rPr lang="en-US" altLang="ko-KR" i="1" dirty="0">
                        <a:solidFill>
                          <a:srgbClr val="000000"/>
                        </a:solidFill>
                        <a:latin typeface="Cambria Math" panose="02040503050406030204" pitchFamily="18" charset="0"/>
                      </a:rPr>
                      <m:t>𝜃</m:t>
                    </m:r>
                  </m:oMath>
                </a14:m>
                <a:r>
                  <a:rPr lang="en-US" altLang="ko-KR" sz="2000" dirty="0">
                    <a:solidFill>
                      <a:srgbClr val="000000"/>
                    </a:solidFill>
                    <a:latin typeface="Book Antiqua" panose="02040602050305030304" pitchFamily="18" charset="0"/>
                  </a:rPr>
                  <a:t>)</a:t>
                </a:r>
              </a:p>
            </p:txBody>
          </p:sp>
        </mc:Choice>
        <mc:Fallback>
          <p:sp>
            <p:nvSpPr>
              <p:cNvPr id="9" name="TextBox 8">
                <a:extLst>
                  <a:ext uri="{FF2B5EF4-FFF2-40B4-BE49-F238E27FC236}">
                    <a16:creationId xmlns:a16="http://schemas.microsoft.com/office/drawing/2014/main" id="{C3B1F457-36B4-4162-AF7E-C3EF262DB471}"/>
                  </a:ext>
                </a:extLst>
              </p:cNvPr>
              <p:cNvSpPr txBox="1">
                <a:spLocks noRot="1" noChangeAspect="1" noMove="1" noResize="1" noEditPoints="1" noAdjustHandles="1" noChangeArrowheads="1" noChangeShapeType="1" noTextEdit="1"/>
              </p:cNvSpPr>
              <p:nvPr/>
            </p:nvSpPr>
            <p:spPr>
              <a:xfrm>
                <a:off x="396240" y="3583339"/>
                <a:ext cx="2880360" cy="696666"/>
              </a:xfrm>
              <a:prstGeom prst="rect">
                <a:avLst/>
              </a:prstGeom>
              <a:blipFill>
                <a:blip r:embed="rId6"/>
                <a:stretch>
                  <a:fillRect t="-3509" b="-15789"/>
                </a:stretch>
              </a:blipFill>
            </p:spPr>
            <p:txBody>
              <a:bodyPr/>
              <a:lstStyle/>
              <a:p>
                <a:r>
                  <a:rPr lang="ko-KR" altLang="en-US">
                    <a:noFill/>
                  </a:rPr>
                  <a:t> </a:t>
                </a:r>
              </a:p>
            </p:txBody>
          </p:sp>
        </mc:Fallback>
      </mc:AlternateContent>
      <p:cxnSp>
        <p:nvCxnSpPr>
          <p:cNvPr id="31" name="직선 화살표 연결선 30">
            <a:extLst>
              <a:ext uri="{FF2B5EF4-FFF2-40B4-BE49-F238E27FC236}">
                <a16:creationId xmlns:a16="http://schemas.microsoft.com/office/drawing/2014/main" id="{7C4EF0D8-38BD-4E57-9546-5B57196117B5}"/>
              </a:ext>
            </a:extLst>
          </p:cNvPr>
          <p:cNvCxnSpPr>
            <a:cxnSpLocks/>
            <a:stCxn id="9" idx="0"/>
            <a:endCxn id="8" idx="1"/>
          </p:cNvCxnSpPr>
          <p:nvPr/>
        </p:nvCxnSpPr>
        <p:spPr>
          <a:xfrm flipV="1">
            <a:off x="1836420" y="3033846"/>
            <a:ext cx="1181100" cy="5494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사각형: 둥근 모서리 36">
            <a:extLst>
              <a:ext uri="{FF2B5EF4-FFF2-40B4-BE49-F238E27FC236}">
                <a16:creationId xmlns:a16="http://schemas.microsoft.com/office/drawing/2014/main" id="{0C17388C-2AF7-4006-BA84-B1D2710A87A3}"/>
              </a:ext>
            </a:extLst>
          </p:cNvPr>
          <p:cNvSpPr/>
          <p:nvPr/>
        </p:nvSpPr>
        <p:spPr>
          <a:xfrm>
            <a:off x="5295900" y="2591033"/>
            <a:ext cx="1722120" cy="330669"/>
          </a:xfrm>
          <a:prstGeom prst="round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8" name="직선 화살표 연결선 37">
            <a:extLst>
              <a:ext uri="{FF2B5EF4-FFF2-40B4-BE49-F238E27FC236}">
                <a16:creationId xmlns:a16="http://schemas.microsoft.com/office/drawing/2014/main" id="{53D36425-C8FE-47CB-A093-B9D8C267DFF2}"/>
              </a:ext>
            </a:extLst>
          </p:cNvPr>
          <p:cNvCxnSpPr>
            <a:cxnSpLocks/>
            <a:stCxn id="7" idx="2"/>
            <a:endCxn id="37" idx="0"/>
          </p:cNvCxnSpPr>
          <p:nvPr/>
        </p:nvCxnSpPr>
        <p:spPr>
          <a:xfrm>
            <a:off x="6156960" y="2267747"/>
            <a:ext cx="0" cy="323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F511C62D-B3A9-4926-96FE-2869F0BFC844}"/>
              </a:ext>
            </a:extLst>
          </p:cNvPr>
          <p:cNvSpPr txBox="1"/>
          <p:nvPr/>
        </p:nvSpPr>
        <p:spPr>
          <a:xfrm>
            <a:off x="6673942" y="1467037"/>
            <a:ext cx="1758858" cy="369332"/>
          </a:xfrm>
          <a:prstGeom prst="rect">
            <a:avLst/>
          </a:prstGeom>
          <a:noFill/>
        </p:spPr>
        <p:txBody>
          <a:bodyPr wrap="square" rtlCol="0">
            <a:spAutoFit/>
          </a:bodyPr>
          <a:lstStyle/>
          <a:p>
            <a:pPr algn="ctr">
              <a:lnSpc>
                <a:spcPct val="100000"/>
              </a:lnSpc>
            </a:pPr>
            <a:r>
              <a:rPr lang="en-US" altLang="ko-KR" dirty="0">
                <a:solidFill>
                  <a:srgbClr val="000000"/>
                </a:solidFill>
                <a:latin typeface="Book Antiqua" panose="02040602050305030304" pitchFamily="18" charset="0"/>
              </a:rPr>
              <a:t>High loss first</a:t>
            </a:r>
            <a:endParaRPr lang="en-US" altLang="ko-KR" sz="2000" dirty="0">
              <a:solidFill>
                <a:srgbClr val="000000"/>
              </a:solidFill>
              <a:latin typeface="Book Antiqua" panose="02040602050305030304" pitchFamily="18" charset="0"/>
            </a:endParaRPr>
          </a:p>
        </p:txBody>
      </p:sp>
      <p:sp>
        <p:nvSpPr>
          <p:cNvPr id="41" name="직사각형 40">
            <a:extLst>
              <a:ext uri="{FF2B5EF4-FFF2-40B4-BE49-F238E27FC236}">
                <a16:creationId xmlns:a16="http://schemas.microsoft.com/office/drawing/2014/main" id="{0215FE6C-AEAA-4BA6-8D18-9153349B6BE7}"/>
              </a:ext>
            </a:extLst>
          </p:cNvPr>
          <p:cNvSpPr/>
          <p:nvPr/>
        </p:nvSpPr>
        <p:spPr>
          <a:xfrm>
            <a:off x="5295900" y="1466962"/>
            <a:ext cx="1192955" cy="369332"/>
          </a:xfrm>
          <a:prstGeom prst="rect">
            <a:avLst/>
          </a:prstGeom>
        </p:spPr>
        <p:txBody>
          <a:bodyPr wrap="none">
            <a:spAutoFit/>
          </a:bodyPr>
          <a:lstStyle/>
          <a:p>
            <a:r>
              <a:rPr lang="en-US" altLang="ko-KR" dirty="0">
                <a:solidFill>
                  <a:srgbClr val="000000"/>
                </a:solidFill>
                <a:latin typeface="Book Antiqua" panose="02040602050305030304" pitchFamily="18" charset="0"/>
              </a:rPr>
              <a:t>IN&gt;OOD </a:t>
            </a:r>
            <a:endParaRPr lang="ko-KR" altLang="en-US" dirty="0"/>
          </a:p>
        </p:txBody>
      </p:sp>
      <p:sp>
        <p:nvSpPr>
          <p:cNvPr id="48" name="사각형: 둥근 모서리 47">
            <a:extLst>
              <a:ext uri="{FF2B5EF4-FFF2-40B4-BE49-F238E27FC236}">
                <a16:creationId xmlns:a16="http://schemas.microsoft.com/office/drawing/2014/main" id="{26ECC9ED-E030-42B2-AF45-B54C83B00103}"/>
              </a:ext>
            </a:extLst>
          </p:cNvPr>
          <p:cNvSpPr/>
          <p:nvPr/>
        </p:nvSpPr>
        <p:spPr>
          <a:xfrm>
            <a:off x="3909060" y="3165168"/>
            <a:ext cx="5996940" cy="330668"/>
          </a:xfrm>
          <a:prstGeom prst="roundRect">
            <a:avLst/>
          </a:pr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5" name="직선 화살표 연결선 54">
            <a:extLst>
              <a:ext uri="{FF2B5EF4-FFF2-40B4-BE49-F238E27FC236}">
                <a16:creationId xmlns:a16="http://schemas.microsoft.com/office/drawing/2014/main" id="{804BCA2D-3BC3-40DE-A21D-8BA81A04C208}"/>
              </a:ext>
            </a:extLst>
          </p:cNvPr>
          <p:cNvCxnSpPr>
            <a:cxnSpLocks/>
            <a:endCxn id="48" idx="2"/>
          </p:cNvCxnSpPr>
          <p:nvPr/>
        </p:nvCxnSpPr>
        <p:spPr>
          <a:xfrm flipH="1" flipV="1">
            <a:off x="6907530" y="3495836"/>
            <a:ext cx="331470" cy="330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51AF87C1-4158-4781-BE0A-C0764FC014B3}"/>
              </a:ext>
            </a:extLst>
          </p:cNvPr>
          <p:cNvSpPr txBox="1"/>
          <p:nvPr/>
        </p:nvSpPr>
        <p:spPr>
          <a:xfrm>
            <a:off x="4544377" y="3624321"/>
            <a:ext cx="7647623" cy="646331"/>
          </a:xfrm>
          <a:prstGeom prst="rect">
            <a:avLst/>
          </a:prstGeom>
          <a:noFill/>
        </p:spPr>
        <p:txBody>
          <a:bodyPr wrap="square" rtlCol="0">
            <a:spAutoFit/>
          </a:bodyPr>
          <a:lstStyle/>
          <a:p>
            <a:pPr algn="ctr">
              <a:lnSpc>
                <a:spcPct val="100000"/>
              </a:lnSpc>
            </a:pPr>
            <a:r>
              <a:rPr lang="en-US" altLang="ko-KR" b="1" i="1" dirty="0">
                <a:solidFill>
                  <a:srgbClr val="000000"/>
                </a:solidFill>
                <a:latin typeface="Book Antiqua" panose="02040602050305030304" pitchFamily="18" charset="0"/>
              </a:rPr>
              <a:t>Skyline regularization </a:t>
            </a:r>
            <a:br>
              <a:rPr lang="en-US" altLang="ko-KR" b="1" dirty="0">
                <a:solidFill>
                  <a:srgbClr val="000000"/>
                </a:solidFill>
                <a:latin typeface="Book Antiqua" panose="02040602050305030304" pitchFamily="18" charset="0"/>
              </a:rPr>
            </a:br>
            <a:r>
              <a:rPr lang="en-US" altLang="ko-KR" dirty="0">
                <a:solidFill>
                  <a:srgbClr val="000000"/>
                </a:solidFill>
                <a:latin typeface="Book Antiqua" panose="02040602050305030304" pitchFamily="18" charset="0"/>
              </a:rPr>
              <a:t>(to preserve order dominance w.r.t purity &amp; informativeness)</a:t>
            </a:r>
          </a:p>
        </p:txBody>
      </p:sp>
    </p:spTree>
    <p:extLst>
      <p:ext uri="{BB962C8B-B14F-4D97-AF65-F5344CB8AC3E}">
        <p14:creationId xmlns:p14="http://schemas.microsoft.com/office/powerpoint/2010/main" val="2491783230"/>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3525</TotalTime>
  <Words>1859</Words>
  <Application>Microsoft Office PowerPoint</Application>
  <PresentationFormat>와이드스크린</PresentationFormat>
  <Paragraphs>155</Paragraphs>
  <Slides>14</Slides>
  <Notes>13</Notes>
  <HiddenSlides>0</HiddenSlides>
  <MMClips>0</MMClips>
  <ScaleCrop>false</ScaleCrop>
  <HeadingPairs>
    <vt:vector size="6" baseType="variant">
      <vt:variant>
        <vt:lpstr>사용한 글꼴</vt:lpstr>
      </vt:variant>
      <vt:variant>
        <vt:i4>11</vt:i4>
      </vt:variant>
      <vt:variant>
        <vt:lpstr>테마</vt:lpstr>
      </vt:variant>
      <vt:variant>
        <vt:i4>1</vt:i4>
      </vt:variant>
      <vt:variant>
        <vt:lpstr>슬라이드 제목</vt:lpstr>
      </vt:variant>
      <vt:variant>
        <vt:i4>14</vt:i4>
      </vt:variant>
    </vt:vector>
  </HeadingPairs>
  <TitlesOfParts>
    <vt:vector size="26" baseType="lpstr">
      <vt:lpstr>Gazpacho Black</vt:lpstr>
      <vt:lpstr>Playfair Display Black</vt:lpstr>
      <vt:lpstr>Arial</vt:lpstr>
      <vt:lpstr>Britannic Bold</vt:lpstr>
      <vt:lpstr>Cambria Math</vt:lpstr>
      <vt:lpstr>Lato</vt:lpstr>
      <vt:lpstr>맑은 고딕</vt:lpstr>
      <vt:lpstr>Bahnschrift SemiLight SemiConde</vt:lpstr>
      <vt:lpstr>Times New Roman</vt:lpstr>
      <vt:lpstr>Book Antiqua</vt:lpstr>
      <vt:lpstr>Wingdings</vt:lpstr>
      <vt:lpstr>Office 테마</vt:lpstr>
      <vt:lpstr>Meta-Query-Net: Resolving  Purity-Informativeness Dilemma  in Open-set Active Learning</vt:lpstr>
      <vt:lpstr>Active Learning </vt:lpstr>
      <vt:lpstr>Summary of Standard AL Approaches</vt:lpstr>
      <vt:lpstr>Open-set Active Learning: a more practical setup</vt:lpstr>
      <vt:lpstr>Importance of Handling OOD in AL</vt:lpstr>
      <vt:lpstr>Recent Open-set AL Approaches</vt:lpstr>
      <vt:lpstr>Purity-Informativeness Dilemma</vt:lpstr>
      <vt:lpstr>Meta-query-net (MQ-Net)</vt:lpstr>
      <vt:lpstr>Objective of MQ-Net</vt:lpstr>
      <vt:lpstr>Architecture of MQ-Net</vt:lpstr>
      <vt:lpstr>Active Learning with MQ-Net</vt:lpstr>
      <vt:lpstr>Experiments</vt:lpstr>
      <vt:lpstr>Takeaway &amp; Ablation Studies</vt:lpstr>
      <vt:lpstr>THANK YOU Any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About Paper Review Process</dc:title>
  <dc:creator>user</dc:creator>
  <cp:lastModifiedBy>Jae-Gil Lee</cp:lastModifiedBy>
  <cp:revision>195</cp:revision>
  <dcterms:created xsi:type="dcterms:W3CDTF">2021-08-09T01:06:01Z</dcterms:created>
  <dcterms:modified xsi:type="dcterms:W3CDTF">2022-10-21T03:07:03Z</dcterms:modified>
</cp:coreProperties>
</file>