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2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382" r:id="rId3"/>
    <p:sldId id="404" r:id="rId4"/>
    <p:sldId id="387" r:id="rId5"/>
    <p:sldId id="396" r:id="rId6"/>
    <p:sldId id="354" r:id="rId7"/>
    <p:sldId id="397" r:id="rId8"/>
    <p:sldId id="398" r:id="rId9"/>
    <p:sldId id="417" r:id="rId10"/>
    <p:sldId id="402" r:id="rId11"/>
    <p:sldId id="438" r:id="rId12"/>
    <p:sldId id="360" r:id="rId13"/>
    <p:sldId id="351" r:id="rId14"/>
    <p:sldId id="473" r:id="rId15"/>
    <p:sldId id="474" r:id="rId16"/>
    <p:sldId id="476" r:id="rId17"/>
    <p:sldId id="477" r:id="rId18"/>
    <p:sldId id="362" r:id="rId19"/>
    <p:sldId id="429" r:id="rId20"/>
    <p:sldId id="363" r:id="rId21"/>
    <p:sldId id="367" r:id="rId22"/>
    <p:sldId id="364" r:id="rId23"/>
    <p:sldId id="478" r:id="rId24"/>
    <p:sldId id="427" r:id="rId25"/>
    <p:sldId id="480" r:id="rId26"/>
    <p:sldId id="453" r:id="rId27"/>
    <p:sldId id="475" r:id="rId28"/>
    <p:sldId id="435" r:id="rId29"/>
    <p:sldId id="356" r:id="rId30"/>
    <p:sldId id="457" r:id="rId31"/>
    <p:sldId id="481" r:id="rId32"/>
    <p:sldId id="479" r:id="rId33"/>
    <p:sldId id="462" r:id="rId34"/>
    <p:sldId id="472" r:id="rId35"/>
    <p:sldId id="470" r:id="rId36"/>
  </p:sldIdLst>
  <p:sldSz cx="12192000" cy="6858000"/>
  <p:notesSz cx="9928225" cy="6797675"/>
  <p:embeddedFontLst>
    <p:embeddedFont>
      <p:font typeface="Microsoft GothicNeo" panose="020B0500000101010101" pitchFamily="50" charset="-127"/>
      <p:regular r:id="rId39"/>
    </p:embeddedFont>
    <p:embeddedFont>
      <p:font typeface="맑은 고딕" panose="020B0503020000020004" pitchFamily="50" charset="-127"/>
      <p:regular r:id="rId40"/>
      <p:bold r:id="rId41"/>
    </p:embeddedFont>
    <p:embeddedFont>
      <p:font typeface="Arial Black" panose="020B0A04020102020204" pitchFamily="34" charset="0"/>
      <p:bold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Calibri Light" panose="020F0302020204030204" pitchFamily="34" charset="0"/>
      <p:regular r:id="rId47"/>
      <p:italic r:id="rId48"/>
    </p:embeddedFont>
    <p:embeddedFont>
      <p:font typeface="Cambria Math" panose="02040503050406030204" pitchFamily="18" charset="0"/>
      <p:regular r:id="rId49"/>
    </p:embeddedFont>
    <p:embeddedFont>
      <p:font typeface="Lato" panose="020F0502020204030203" pitchFamily="34" charset="0"/>
      <p:regular r:id="rId50"/>
      <p:bold r:id="rId51"/>
      <p:italic r:id="rId52"/>
      <p:boldItalic r:id="rId53"/>
    </p:embeddedFont>
    <p:embeddedFont>
      <p:font typeface="Lato Black" panose="020F0A02020204030203" pitchFamily="34" charset="0"/>
      <p:bold r:id="rId54"/>
      <p:boldItalic r:id="rId55"/>
    </p:embeddedFont>
    <p:embeddedFont>
      <p:font typeface="Verdana" panose="020B0604030504040204" pitchFamily="34" charset="0"/>
      <p:regular r:id="rId56"/>
      <p:bold r:id="rId57"/>
      <p:italic r:id="rId58"/>
      <p:boldItalic r:id="rId5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" id="{1ADE8516-FA16-4D45-B951-DE44265C9336}">
          <p14:sldIdLst>
            <p14:sldId id="256"/>
          </p14:sldIdLst>
        </p14:section>
        <p14:section name="Introduction" id="{1B3F5F1A-4862-44DF-A83E-C3CBEA4568AB}">
          <p14:sldIdLst>
            <p14:sldId id="382"/>
            <p14:sldId id="404"/>
            <p14:sldId id="387"/>
            <p14:sldId id="396"/>
            <p14:sldId id="354"/>
            <p14:sldId id="397"/>
            <p14:sldId id="398"/>
            <p14:sldId id="417"/>
            <p14:sldId id="402"/>
          </p14:sldIdLst>
        </p14:section>
        <p14:section name="Methodology" id="{BFFD7012-00AE-4BF5-A2B1-5F3CE266859A}">
          <p14:sldIdLst>
            <p14:sldId id="438"/>
            <p14:sldId id="360"/>
            <p14:sldId id="351"/>
            <p14:sldId id="473"/>
            <p14:sldId id="474"/>
            <p14:sldId id="476"/>
            <p14:sldId id="477"/>
            <p14:sldId id="362"/>
            <p14:sldId id="429"/>
          </p14:sldIdLst>
        </p14:section>
        <p14:section name="Evaluation" id="{042B4FF4-8596-47AD-A424-EB8FD5824E7F}">
          <p14:sldIdLst>
            <p14:sldId id="363"/>
            <p14:sldId id="367"/>
            <p14:sldId id="364"/>
            <p14:sldId id="478"/>
            <p14:sldId id="427"/>
            <p14:sldId id="480"/>
            <p14:sldId id="453"/>
            <p14:sldId id="475"/>
          </p14:sldIdLst>
        </p14:section>
        <p14:section name="Conclusion" id="{DED29005-E5A4-46E3-8F7E-80BC74053B35}">
          <p14:sldIdLst>
            <p14:sldId id="435"/>
            <p14:sldId id="356"/>
            <p14:sldId id="457"/>
            <p14:sldId id="481"/>
          </p14:sldIdLst>
        </p14:section>
        <p14:section name="Appendix" id="{82B5DB95-3DB2-4990-A16D-CBD877D79E3F}">
          <p14:sldIdLst>
            <p14:sldId id="479"/>
            <p14:sldId id="462"/>
            <p14:sldId id="472"/>
            <p14:sldId id="4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78" userDrawn="1">
          <p15:clr>
            <a:srgbClr val="A4A3A4"/>
          </p15:clr>
        </p15:guide>
        <p15:guide id="2" orient="horz" pos="1026" userDrawn="1">
          <p15:clr>
            <a:srgbClr val="A4A3A4"/>
          </p15:clr>
        </p15:guide>
        <p15:guide id="5" orient="horz" pos="4110" userDrawn="1">
          <p15:clr>
            <a:srgbClr val="A4A3A4"/>
          </p15:clr>
        </p15:guide>
        <p15:guide id="6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만든 이" initials="오전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F5FF"/>
    <a:srgbClr val="01B6ED"/>
    <a:srgbClr val="9FE8FF"/>
    <a:srgbClr val="FFF2CC"/>
    <a:srgbClr val="000000"/>
    <a:srgbClr val="BED2E6"/>
    <a:srgbClr val="D2EACE"/>
    <a:srgbClr val="FBFBD3"/>
    <a:srgbClr val="86B6E4"/>
    <a:srgbClr val="F9DC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1872" autoAdjust="0"/>
  </p:normalViewPr>
  <p:slideViewPr>
    <p:cSldViewPr snapToGrid="0" showGuides="1">
      <p:cViewPr varScale="1">
        <p:scale>
          <a:sx n="80" d="100"/>
          <a:sy n="80" d="100"/>
        </p:scale>
        <p:origin x="763" y="62"/>
      </p:cViewPr>
      <p:guideLst>
        <p:guide orient="horz" pos="278"/>
        <p:guide orient="horz" pos="1026"/>
        <p:guide orient="horz" pos="4110"/>
        <p:guide pos="3840"/>
      </p:guideLst>
    </p:cSldViewPr>
  </p:slideViewPr>
  <p:outlineViewPr>
    <p:cViewPr>
      <p:scale>
        <a:sx n="33" d="100"/>
        <a:sy n="33" d="100"/>
      </p:scale>
      <p:origin x="0" y="-189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0" d="100"/>
          <a:sy n="90" d="100"/>
        </p:scale>
        <p:origin x="1742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font" Target="fonts/font17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font" Target="fonts/font20.fntdata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font" Target="fonts/font18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46" Type="http://schemas.openxmlformats.org/officeDocument/2006/relationships/font" Target="fonts/font8.fntdata"/><Relationship Id="rId59" Type="http://schemas.openxmlformats.org/officeDocument/2006/relationships/font" Target="fonts/font21.fntdata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57" Type="http://schemas.openxmlformats.org/officeDocument/2006/relationships/font" Target="fonts/font19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user\Desktop\ppt\evaluation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user\Desktop\ppt\evaluation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user\Desktop\ppt\evaluation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user\Desktop\ppt\evaluation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user\Desktop\ppt\evaluation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user\Desktop\ppt\evaluation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Users\user\Desktop\ppt\evaluation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Users\user\Desktop\ppt\evaluation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C:\Users\user\Desktop\ppt\evalua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pattFill prst="wdDnDiag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'Exp(1)'!$C$21:$C$24</c:f>
              <c:numCache>
                <c:formatCode>0.00</c:formatCode>
                <c:ptCount val="4"/>
                <c:pt idx="0">
                  <c:v>0.64300000000000002</c:v>
                </c:pt>
                <c:pt idx="1">
                  <c:v>0.49</c:v>
                </c:pt>
                <c:pt idx="2">
                  <c:v>0.52100000000000002</c:v>
                </c:pt>
                <c:pt idx="3">
                  <c:v>0.56499999999999995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A3-45D7-A458-07C37C044141}"/>
            </c:ext>
          </c:extLst>
        </c:ser>
        <c:ser>
          <c:idx val="1"/>
          <c:order val="1"/>
          <c:spPr>
            <a:pattFill prst="wdUpDiag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'Exp(1)'!$D$21:$D$24</c:f>
              <c:numCache>
                <c:formatCode>0.00</c:formatCode>
                <c:ptCount val="4"/>
                <c:pt idx="0">
                  <c:v>0.66200000000000003</c:v>
                </c:pt>
                <c:pt idx="1">
                  <c:v>0.50900000000000001</c:v>
                </c:pt>
                <c:pt idx="2">
                  <c:v>0.54800000000000004</c:v>
                </c:pt>
                <c:pt idx="3">
                  <c:v>0.60499999999999998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A3-45D7-A458-07C37C044141}"/>
            </c:ext>
          </c:extLst>
        </c:ser>
        <c:ser>
          <c:idx val="2"/>
          <c:order val="2"/>
          <c:spPr>
            <a:pattFill prst="dk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'Exp(1)'!$E$21:$E$24</c:f>
              <c:numCache>
                <c:formatCode>0.00</c:formatCode>
                <c:ptCount val="4"/>
                <c:pt idx="0">
                  <c:v>0.64500000000000002</c:v>
                </c:pt>
                <c:pt idx="1">
                  <c:v>0.502</c:v>
                </c:pt>
                <c:pt idx="2">
                  <c:v>0.54200000000000004</c:v>
                </c:pt>
                <c:pt idx="3">
                  <c:v>0.59599999999999997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A3-45D7-A458-07C37C044141}"/>
            </c:ext>
          </c:extLst>
        </c:ser>
        <c:ser>
          <c:idx val="3"/>
          <c:order val="3"/>
          <c:spPr>
            <a:pattFill prst="dkVert">
              <a:fgClr>
                <a:srgbClr val="FFC000"/>
              </a:fgClr>
              <a:bgClr>
                <a:sysClr val="window" lastClr="FFFFFF"/>
              </a:bgClr>
            </a:patt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sng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'Exp(1)'!$F$21:$F$24</c:f>
              <c:numCache>
                <c:formatCode>0.00</c:formatCode>
                <c:ptCount val="4"/>
                <c:pt idx="0">
                  <c:v>0.71199999999999997</c:v>
                </c:pt>
                <c:pt idx="1">
                  <c:v>0.55200000000000005</c:v>
                </c:pt>
                <c:pt idx="2">
                  <c:v>0.55300000000000005</c:v>
                </c:pt>
                <c:pt idx="3">
                  <c:v>0.63500000000000001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2A3-45D7-A458-07C37C044141}"/>
            </c:ext>
          </c:extLst>
        </c:ser>
        <c:ser>
          <c:idx val="4"/>
          <c:order val="4"/>
          <c:spPr>
            <a:solidFill>
              <a:srgbClr val="44546A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sng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'Exp(1)'!$G$21:$G$24</c:f>
              <c:numCache>
                <c:formatCode>0.00</c:formatCode>
                <c:ptCount val="4"/>
                <c:pt idx="0">
                  <c:v>0.83899999999999997</c:v>
                </c:pt>
                <c:pt idx="1">
                  <c:v>0.72499999999999998</c:v>
                </c:pt>
                <c:pt idx="2">
                  <c:v>0.67400000000000004</c:v>
                </c:pt>
                <c:pt idx="3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A3-45D7-A458-07C37C04414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-25"/>
        <c:axId val="1951141039"/>
        <c:axId val="1950607807"/>
      </c:barChart>
      <c:catAx>
        <c:axId val="1951141039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950607807"/>
        <c:crosses val="autoZero"/>
        <c:auto val="1"/>
        <c:lblAlgn val="ctr"/>
        <c:lblOffset val="100"/>
        <c:noMultiLvlLbl val="0"/>
      </c:catAx>
      <c:valAx>
        <c:axId val="1950607807"/>
        <c:scaling>
          <c:orientation val="minMax"/>
          <c:max val="1.2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out"/>
        <c:minorTickMark val="none"/>
        <c:tickLblPos val="nextTo"/>
        <c:crossAx val="1951141039"/>
        <c:crosses val="autoZero"/>
        <c:crossBetween val="between"/>
        <c:majorUnit val="0.5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pattFill prst="wdDnDiag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'Exp(1)'!$C$25:$C$28</c:f>
              <c:numCache>
                <c:formatCode>0.00</c:formatCode>
                <c:ptCount val="4"/>
                <c:pt idx="0">
                  <c:v>0.39</c:v>
                </c:pt>
                <c:pt idx="1">
                  <c:v>0.22900000000000001</c:v>
                </c:pt>
                <c:pt idx="2">
                  <c:v>0.40600000000000003</c:v>
                </c:pt>
                <c:pt idx="3">
                  <c:v>0.42399999999999999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05-4185-AB65-2A936664D30A}"/>
            </c:ext>
          </c:extLst>
        </c:ser>
        <c:ser>
          <c:idx val="1"/>
          <c:order val="1"/>
          <c:spPr>
            <a:pattFill prst="wdUpDiag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'Exp(1)'!$D$25:$D$28</c:f>
              <c:numCache>
                <c:formatCode>0.00</c:formatCode>
                <c:ptCount val="4"/>
                <c:pt idx="0">
                  <c:v>0.42199999999999999</c:v>
                </c:pt>
                <c:pt idx="1">
                  <c:v>0.26</c:v>
                </c:pt>
                <c:pt idx="2">
                  <c:v>0.48799999999999999</c:v>
                </c:pt>
                <c:pt idx="3">
                  <c:v>0.48099999999999998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05-4185-AB65-2A936664D30A}"/>
            </c:ext>
          </c:extLst>
        </c:ser>
        <c:ser>
          <c:idx val="2"/>
          <c:order val="2"/>
          <c:spPr>
            <a:pattFill prst="dk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'Exp(1)'!$E$25:$E$28</c:f>
              <c:numCache>
                <c:formatCode>0.00</c:formatCode>
                <c:ptCount val="4"/>
                <c:pt idx="0">
                  <c:v>0.26900000000000002</c:v>
                </c:pt>
                <c:pt idx="1">
                  <c:v>0.14399999999999999</c:v>
                </c:pt>
                <c:pt idx="2">
                  <c:v>0.33300000000000002</c:v>
                </c:pt>
                <c:pt idx="3">
                  <c:v>0.36199999999999999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05-4185-AB65-2A936664D30A}"/>
            </c:ext>
          </c:extLst>
        </c:ser>
        <c:ser>
          <c:idx val="3"/>
          <c:order val="3"/>
          <c:spPr>
            <a:pattFill prst="dkVert">
              <a:fgClr>
                <a:srgbClr val="FFC000"/>
              </a:fgClr>
              <a:bgClr>
                <a:sysClr val="window" lastClr="FFFFFF"/>
              </a:bgClr>
            </a:patt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sng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'Exp(1)'!$F$25:$F$28</c:f>
              <c:numCache>
                <c:formatCode>0.00</c:formatCode>
                <c:ptCount val="4"/>
                <c:pt idx="0">
                  <c:v>0.64</c:v>
                </c:pt>
                <c:pt idx="1">
                  <c:v>0.37</c:v>
                </c:pt>
                <c:pt idx="2">
                  <c:v>0.443</c:v>
                </c:pt>
                <c:pt idx="3">
                  <c:v>0.56599999999999995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A05-4185-AB65-2A936664D30A}"/>
            </c:ext>
          </c:extLst>
        </c:ser>
        <c:ser>
          <c:idx val="4"/>
          <c:order val="4"/>
          <c:spPr>
            <a:solidFill>
              <a:srgbClr val="44546A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sng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'Exp(1)'!$G$25:$G$28</c:f>
              <c:numCache>
                <c:formatCode>0.00</c:formatCode>
                <c:ptCount val="4"/>
                <c:pt idx="0">
                  <c:v>0.89800000000000002</c:v>
                </c:pt>
                <c:pt idx="1">
                  <c:v>0.85199999999999998</c:v>
                </c:pt>
                <c:pt idx="2">
                  <c:v>0.84</c:v>
                </c:pt>
                <c:pt idx="3">
                  <c:v>0.876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A05-4185-AB65-2A936664D30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-25"/>
        <c:axId val="1951141039"/>
        <c:axId val="1950607807"/>
      </c:barChart>
      <c:catAx>
        <c:axId val="1951141039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950607807"/>
        <c:crosses val="autoZero"/>
        <c:auto val="1"/>
        <c:lblAlgn val="ctr"/>
        <c:lblOffset val="100"/>
        <c:noMultiLvlLbl val="0"/>
      </c:catAx>
      <c:valAx>
        <c:axId val="1950607807"/>
        <c:scaling>
          <c:orientation val="minMax"/>
          <c:max val="1.2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out"/>
        <c:minorTickMark val="none"/>
        <c:tickLblPos val="nextTo"/>
        <c:crossAx val="1951141039"/>
        <c:crosses val="autoZero"/>
        <c:crossBetween val="between"/>
        <c:majorUnit val="0.5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pattFill prst="wdDnDiag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'Exp(1)'!$C$17:$C$20</c:f>
              <c:numCache>
                <c:formatCode>0.00</c:formatCode>
                <c:ptCount val="4"/>
                <c:pt idx="0">
                  <c:v>0.74099999999999999</c:v>
                </c:pt>
                <c:pt idx="1">
                  <c:v>0.59099999999999997</c:v>
                </c:pt>
                <c:pt idx="2">
                  <c:v>0.60499999999999998</c:v>
                </c:pt>
                <c:pt idx="3">
                  <c:v>0.64400000000000002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A5-457B-A4AF-B2BEC649E104}"/>
            </c:ext>
          </c:extLst>
        </c:ser>
        <c:ser>
          <c:idx val="1"/>
          <c:order val="1"/>
          <c:spPr>
            <a:pattFill prst="wdUpDiag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'Exp(1)'!$D$17:$D$20</c:f>
              <c:numCache>
                <c:formatCode>0.00</c:formatCode>
                <c:ptCount val="4"/>
                <c:pt idx="0">
                  <c:v>0.69299999999999995</c:v>
                </c:pt>
                <c:pt idx="1">
                  <c:v>0.53300000000000003</c:v>
                </c:pt>
                <c:pt idx="2">
                  <c:v>0.57199999999999995</c:v>
                </c:pt>
                <c:pt idx="3">
                  <c:v>0.626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A5-457B-A4AF-B2BEC649E104}"/>
            </c:ext>
          </c:extLst>
        </c:ser>
        <c:ser>
          <c:idx val="2"/>
          <c:order val="2"/>
          <c:spPr>
            <a:pattFill prst="dk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71A5-457B-A4AF-B2BEC649E104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71A5-457B-A4AF-B2BEC649E1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'Exp(1)'!$E$17:$E$20</c:f>
              <c:numCache>
                <c:formatCode>0.00</c:formatCode>
                <c:ptCount val="4"/>
                <c:pt idx="0">
                  <c:v>0.78500000000000003</c:v>
                </c:pt>
                <c:pt idx="1">
                  <c:v>0.65100000000000002</c:v>
                </c:pt>
                <c:pt idx="2">
                  <c:v>0.64800000000000002</c:v>
                </c:pt>
                <c:pt idx="3">
                  <c:v>0.68600000000000005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1A5-457B-A4AF-B2BEC649E104}"/>
            </c:ext>
          </c:extLst>
        </c:ser>
        <c:ser>
          <c:idx val="3"/>
          <c:order val="3"/>
          <c:spPr>
            <a:pattFill prst="dkVert">
              <a:fgClr>
                <a:srgbClr val="FFC000"/>
              </a:fgClr>
              <a:bgClr>
                <a:sysClr val="window" lastClr="FFFFFF"/>
              </a:bgClr>
            </a:patt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71A5-457B-A4AF-B2BEC649E104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71A5-457B-A4AF-B2BEC649E1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'Exp(1)'!$F$17:$F$20</c:f>
              <c:numCache>
                <c:formatCode>0.00</c:formatCode>
                <c:ptCount val="4"/>
                <c:pt idx="0">
                  <c:v>0.82899999999999996</c:v>
                </c:pt>
                <c:pt idx="1">
                  <c:v>0.63100000000000001</c:v>
                </c:pt>
                <c:pt idx="2">
                  <c:v>0.63800000000000001</c:v>
                </c:pt>
                <c:pt idx="3">
                  <c:v>0.72299999999999998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1A5-457B-A4AF-B2BEC649E104}"/>
            </c:ext>
          </c:extLst>
        </c:ser>
        <c:ser>
          <c:idx val="4"/>
          <c:order val="4"/>
          <c:spPr>
            <a:solidFill>
              <a:srgbClr val="44546A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sng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'Exp(1)'!$G$17:$G$20</c:f>
              <c:numCache>
                <c:formatCode>0.00</c:formatCode>
                <c:ptCount val="4"/>
                <c:pt idx="0">
                  <c:v>0.91900000000000004</c:v>
                </c:pt>
                <c:pt idx="1">
                  <c:v>0.85299999999999998</c:v>
                </c:pt>
                <c:pt idx="2">
                  <c:v>0.83799999999999997</c:v>
                </c:pt>
                <c:pt idx="3">
                  <c:v>0.874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1A5-457B-A4AF-B2BEC649E10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-25"/>
        <c:axId val="1951141039"/>
        <c:axId val="1950607807"/>
      </c:barChart>
      <c:catAx>
        <c:axId val="1951141039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950607807"/>
        <c:crosses val="autoZero"/>
        <c:auto val="1"/>
        <c:lblAlgn val="ctr"/>
        <c:lblOffset val="100"/>
        <c:noMultiLvlLbl val="0"/>
      </c:catAx>
      <c:valAx>
        <c:axId val="1950607807"/>
        <c:scaling>
          <c:orientation val="minMax"/>
          <c:max val="1.2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out"/>
        <c:minorTickMark val="none"/>
        <c:tickLblPos val="nextTo"/>
        <c:crossAx val="1951141039"/>
        <c:crosses val="autoZero"/>
        <c:crossBetween val="between"/>
        <c:majorUnit val="0.5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pattFill prst="wdDnDiag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'Exp(2)'!$C$19:$C$22</c:f>
              <c:numCache>
                <c:formatCode>0.00</c:formatCode>
                <c:ptCount val="4"/>
                <c:pt idx="0">
                  <c:v>0.59</c:v>
                </c:pt>
                <c:pt idx="1">
                  <c:v>0.438</c:v>
                </c:pt>
                <c:pt idx="2">
                  <c:v>0.505</c:v>
                </c:pt>
                <c:pt idx="3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6-45F7-8A0E-1177F88EAC60}"/>
            </c:ext>
          </c:extLst>
        </c:ser>
        <c:ser>
          <c:idx val="1"/>
          <c:order val="1"/>
          <c:spPr>
            <a:pattFill prst="wdUpDiag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'Exp(2)'!$D$19:$D$22</c:f>
              <c:numCache>
                <c:formatCode>0.00</c:formatCode>
                <c:ptCount val="4"/>
                <c:pt idx="0">
                  <c:v>0.59499999999999997</c:v>
                </c:pt>
                <c:pt idx="1">
                  <c:v>0.44400000000000001</c:v>
                </c:pt>
                <c:pt idx="2">
                  <c:v>0.51900000000000002</c:v>
                </c:pt>
                <c:pt idx="3">
                  <c:v>0.57799999999999996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6-45F7-8A0E-1177F88EAC60}"/>
            </c:ext>
          </c:extLst>
        </c:ser>
        <c:ser>
          <c:idx val="2"/>
          <c:order val="2"/>
          <c:spPr>
            <a:pattFill prst="dk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A6C-4CEB-82CF-23E8BB8A65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sng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'Exp(2)'!$E$19:$E$22</c:f>
              <c:numCache>
                <c:formatCode>0.00</c:formatCode>
                <c:ptCount val="4"/>
                <c:pt idx="0">
                  <c:v>0.76500000000000001</c:v>
                </c:pt>
                <c:pt idx="1">
                  <c:v>0.622</c:v>
                </c:pt>
                <c:pt idx="2">
                  <c:v>0.66100000000000003</c:v>
                </c:pt>
                <c:pt idx="3">
                  <c:v>0.69499999999999995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06-45F7-8A0E-1177F88EAC60}"/>
            </c:ext>
          </c:extLst>
        </c:ser>
        <c:ser>
          <c:idx val="3"/>
          <c:order val="3"/>
          <c:spPr>
            <a:pattFill prst="dkVert">
              <a:fgClr>
                <a:srgbClr val="FFC000"/>
              </a:fgClr>
              <a:bgClr>
                <a:sysClr val="window" lastClr="FFFFFF"/>
              </a:bgClr>
            </a:patt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1006-45F7-8A0E-1177F88EAC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'Exp(2)'!$F$19:$F$22</c:f>
              <c:numCache>
                <c:formatCode>0.00</c:formatCode>
                <c:ptCount val="4"/>
                <c:pt idx="0">
                  <c:v>0.78300000000000003</c:v>
                </c:pt>
                <c:pt idx="1">
                  <c:v>0.52300000000000002</c:v>
                </c:pt>
                <c:pt idx="2">
                  <c:v>0.4</c:v>
                </c:pt>
                <c:pt idx="3">
                  <c:v>0.54600000000000004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006-45F7-8A0E-1177F88EAC60}"/>
            </c:ext>
          </c:extLst>
        </c:ser>
        <c:ser>
          <c:idx val="4"/>
          <c:order val="4"/>
          <c:spPr>
            <a:solidFill>
              <a:srgbClr val="44546A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sng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'Exp(2)'!$G$19:$G$22</c:f>
              <c:numCache>
                <c:formatCode>0.00</c:formatCode>
                <c:ptCount val="4"/>
                <c:pt idx="0">
                  <c:v>0.91900000000000004</c:v>
                </c:pt>
                <c:pt idx="1">
                  <c:v>0.85299999999999998</c:v>
                </c:pt>
                <c:pt idx="2">
                  <c:v>0.83799999999999997</c:v>
                </c:pt>
                <c:pt idx="3">
                  <c:v>0.874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006-45F7-8A0E-1177F88EAC6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-25"/>
        <c:axId val="1951141039"/>
        <c:axId val="1950607807"/>
      </c:barChart>
      <c:catAx>
        <c:axId val="1951141039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950607807"/>
        <c:crosses val="autoZero"/>
        <c:auto val="1"/>
        <c:lblAlgn val="ctr"/>
        <c:lblOffset val="100"/>
        <c:noMultiLvlLbl val="0"/>
      </c:catAx>
      <c:valAx>
        <c:axId val="1950607807"/>
        <c:scaling>
          <c:orientation val="minMax"/>
          <c:max val="1.2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out"/>
        <c:minorTickMark val="none"/>
        <c:tickLblPos val="nextTo"/>
        <c:crossAx val="1951141039"/>
        <c:crosses val="autoZero"/>
        <c:crossBetween val="between"/>
        <c:majorUnit val="0.5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pattFill prst="wdDnDiag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'Exp(2)'!$C$23:$C$26</c:f>
              <c:numCache>
                <c:formatCode>0.00</c:formatCode>
                <c:ptCount val="4"/>
                <c:pt idx="0">
                  <c:v>0.62</c:v>
                </c:pt>
                <c:pt idx="1">
                  <c:v>0.46400000000000002</c:v>
                </c:pt>
                <c:pt idx="2">
                  <c:v>0.46400000000000002</c:v>
                </c:pt>
                <c:pt idx="3">
                  <c:v>0.53800000000000003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B8-4444-AE7C-F3F76985499B}"/>
            </c:ext>
          </c:extLst>
        </c:ser>
        <c:ser>
          <c:idx val="1"/>
          <c:order val="1"/>
          <c:spPr>
            <a:pattFill prst="wdUpDiag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'Exp(2)'!$D$23:$D$26</c:f>
              <c:numCache>
                <c:formatCode>0.00</c:formatCode>
                <c:ptCount val="4"/>
                <c:pt idx="0">
                  <c:v>0.61199999999999999</c:v>
                </c:pt>
                <c:pt idx="1">
                  <c:v>0.46500000000000002</c:v>
                </c:pt>
                <c:pt idx="2">
                  <c:v>0.504</c:v>
                </c:pt>
                <c:pt idx="3">
                  <c:v>0.55800000000000005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B8-4444-AE7C-F3F76985499B}"/>
            </c:ext>
          </c:extLst>
        </c:ser>
        <c:ser>
          <c:idx val="2"/>
          <c:order val="2"/>
          <c:spPr>
            <a:pattFill prst="dk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'Exp(2)'!$E$23:$E$26</c:f>
              <c:numCache>
                <c:formatCode>0.00</c:formatCode>
                <c:ptCount val="4"/>
                <c:pt idx="0">
                  <c:v>0.625</c:v>
                </c:pt>
                <c:pt idx="1">
                  <c:v>0.438</c:v>
                </c:pt>
                <c:pt idx="2">
                  <c:v>0.498</c:v>
                </c:pt>
                <c:pt idx="3">
                  <c:v>0.55100000000000005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B8-4444-AE7C-F3F76985499B}"/>
            </c:ext>
          </c:extLst>
        </c:ser>
        <c:ser>
          <c:idx val="3"/>
          <c:order val="3"/>
          <c:spPr>
            <a:pattFill prst="dkVert">
              <a:fgClr>
                <a:srgbClr val="FFC000"/>
              </a:fgClr>
              <a:bgClr>
                <a:sysClr val="window" lastClr="FFFFFF"/>
              </a:bgClr>
            </a:patt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sng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'Exp(2)'!$F$23:$F$26</c:f>
              <c:numCache>
                <c:formatCode>0.00</c:formatCode>
                <c:ptCount val="4"/>
                <c:pt idx="0">
                  <c:v>0.752</c:v>
                </c:pt>
                <c:pt idx="1">
                  <c:v>0.57299999999999995</c:v>
                </c:pt>
                <c:pt idx="2">
                  <c:v>0.55600000000000005</c:v>
                </c:pt>
                <c:pt idx="3">
                  <c:v>0.65900000000000003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5B8-4444-AE7C-F3F76985499B}"/>
            </c:ext>
          </c:extLst>
        </c:ser>
        <c:ser>
          <c:idx val="4"/>
          <c:order val="4"/>
          <c:spPr>
            <a:solidFill>
              <a:srgbClr val="44546A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sng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'Exp(2)'!$G$23:$G$26</c:f>
              <c:numCache>
                <c:formatCode>0.00</c:formatCode>
                <c:ptCount val="4"/>
                <c:pt idx="0">
                  <c:v>0.83899999999999997</c:v>
                </c:pt>
                <c:pt idx="1">
                  <c:v>0.72499999999999998</c:v>
                </c:pt>
                <c:pt idx="2">
                  <c:v>0.67400000000000004</c:v>
                </c:pt>
                <c:pt idx="3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5B8-4444-AE7C-F3F76985499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-25"/>
        <c:axId val="1951141039"/>
        <c:axId val="1950607807"/>
      </c:barChart>
      <c:catAx>
        <c:axId val="1951141039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950607807"/>
        <c:crosses val="autoZero"/>
        <c:auto val="1"/>
        <c:lblAlgn val="ctr"/>
        <c:lblOffset val="100"/>
        <c:noMultiLvlLbl val="0"/>
      </c:catAx>
      <c:valAx>
        <c:axId val="1950607807"/>
        <c:scaling>
          <c:orientation val="minMax"/>
          <c:max val="1.2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out"/>
        <c:minorTickMark val="none"/>
        <c:tickLblPos val="nextTo"/>
        <c:crossAx val="1951141039"/>
        <c:crosses val="autoZero"/>
        <c:crossBetween val="between"/>
        <c:majorUnit val="0.5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pattFill prst="wdDnDiag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'Exp(2)'!$C$27:$C$30</c:f>
              <c:numCache>
                <c:formatCode>0.00</c:formatCode>
                <c:ptCount val="4"/>
                <c:pt idx="0">
                  <c:v>0.36499999999999999</c:v>
                </c:pt>
                <c:pt idx="1">
                  <c:v>0.217</c:v>
                </c:pt>
                <c:pt idx="2">
                  <c:v>0.38600000000000001</c:v>
                </c:pt>
                <c:pt idx="3">
                  <c:v>0.42199999999999999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9F-4E75-AA2D-E273D8812DCD}"/>
            </c:ext>
          </c:extLst>
        </c:ser>
        <c:ser>
          <c:idx val="1"/>
          <c:order val="1"/>
          <c:spPr>
            <a:pattFill prst="wdUpDiag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'Exp(2)'!$D$27:$D$30</c:f>
              <c:numCache>
                <c:formatCode>0.00</c:formatCode>
                <c:ptCount val="4"/>
                <c:pt idx="0">
                  <c:v>0.34699999999999998</c:v>
                </c:pt>
                <c:pt idx="1">
                  <c:v>0.19700000000000001</c:v>
                </c:pt>
                <c:pt idx="2">
                  <c:v>0.36699999999999999</c:v>
                </c:pt>
                <c:pt idx="3">
                  <c:v>0.39700000000000002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9F-4E75-AA2D-E273D8812DCD}"/>
            </c:ext>
          </c:extLst>
        </c:ser>
        <c:ser>
          <c:idx val="2"/>
          <c:order val="2"/>
          <c:spPr>
            <a:pattFill prst="dk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'Exp(2)'!$E$27:$E$30</c:f>
              <c:numCache>
                <c:formatCode>0.00</c:formatCode>
                <c:ptCount val="4"/>
                <c:pt idx="0">
                  <c:v>0.38100000000000001</c:v>
                </c:pt>
                <c:pt idx="1">
                  <c:v>0.23699999999999999</c:v>
                </c:pt>
                <c:pt idx="2">
                  <c:v>0.40899999999999997</c:v>
                </c:pt>
                <c:pt idx="3">
                  <c:v>0.437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9F-4E75-AA2D-E273D8812DCD}"/>
            </c:ext>
          </c:extLst>
        </c:ser>
        <c:ser>
          <c:idx val="3"/>
          <c:order val="3"/>
          <c:spPr>
            <a:pattFill prst="dkVert">
              <a:fgClr>
                <a:srgbClr val="FFC000"/>
              </a:fgClr>
              <a:bgClr>
                <a:sysClr val="window" lastClr="FFFFFF"/>
              </a:bgClr>
            </a:patt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sng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'Exp(2)'!$F$27:$F$30</c:f>
              <c:numCache>
                <c:formatCode>0.00</c:formatCode>
                <c:ptCount val="4"/>
                <c:pt idx="0">
                  <c:v>0.746</c:v>
                </c:pt>
                <c:pt idx="1">
                  <c:v>0.58199999999999996</c:v>
                </c:pt>
                <c:pt idx="2">
                  <c:v>0.42699999999999999</c:v>
                </c:pt>
                <c:pt idx="3">
                  <c:v>0.61899999999999999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89F-4E75-AA2D-E273D8812DCD}"/>
            </c:ext>
          </c:extLst>
        </c:ser>
        <c:ser>
          <c:idx val="4"/>
          <c:order val="4"/>
          <c:spPr>
            <a:solidFill>
              <a:srgbClr val="44546A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sng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'Exp(2)'!$G$27:$G$30</c:f>
              <c:numCache>
                <c:formatCode>0.00</c:formatCode>
                <c:ptCount val="4"/>
                <c:pt idx="0">
                  <c:v>0.89800000000000002</c:v>
                </c:pt>
                <c:pt idx="1">
                  <c:v>0.85199999999999998</c:v>
                </c:pt>
                <c:pt idx="2">
                  <c:v>0.84</c:v>
                </c:pt>
                <c:pt idx="3">
                  <c:v>0.876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89F-4E75-AA2D-E273D8812DC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-25"/>
        <c:axId val="1951141039"/>
        <c:axId val="1950607807"/>
      </c:barChart>
      <c:catAx>
        <c:axId val="1951141039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950607807"/>
        <c:crosses val="autoZero"/>
        <c:auto val="1"/>
        <c:lblAlgn val="ctr"/>
        <c:lblOffset val="100"/>
        <c:noMultiLvlLbl val="0"/>
      </c:catAx>
      <c:valAx>
        <c:axId val="1950607807"/>
        <c:scaling>
          <c:orientation val="minMax"/>
          <c:max val="1.2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out"/>
        <c:minorTickMark val="none"/>
        <c:tickLblPos val="nextTo"/>
        <c:crossAx val="1951141039"/>
        <c:crosses val="autoZero"/>
        <c:crossBetween val="between"/>
        <c:majorUnit val="0.5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spPr>
            <a:pattFill prst="dkUpDiag">
              <a:fgClr>
                <a:srgbClr val="70AD47"/>
              </a:fgClr>
              <a:bgClr>
                <a:sysClr val="window" lastClr="FFFFFF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'Exp(3)'!$A$31:$B$34</c:f>
              <c:multiLvlStrCache>
                <c:ptCount val="4"/>
                <c:lvl>
                  <c:pt idx="0">
                    <c:v>NMI</c:v>
                  </c:pt>
                  <c:pt idx="1">
                    <c:v>ARI</c:v>
                  </c:pt>
                  <c:pt idx="2">
                    <c:v>F1</c:v>
                  </c:pt>
                  <c:pt idx="3">
                    <c:v>ACC</c:v>
                  </c:pt>
                </c:lvl>
                <c:lvl>
                  <c:pt idx="0">
                    <c:v>mHealth</c:v>
                  </c:pt>
                </c:lvl>
              </c:multiLvlStrCache>
            </c:multiLvlStrRef>
          </c:cat>
          <c:val>
            <c:numRef>
              <c:f>'Exp(3)'!$D$31:$D$34</c:f>
              <c:numCache>
                <c:formatCode>0.00</c:formatCode>
                <c:ptCount val="4"/>
                <c:pt idx="0">
                  <c:v>0.90700000000000003</c:v>
                </c:pt>
                <c:pt idx="1">
                  <c:v>0.83</c:v>
                </c:pt>
                <c:pt idx="2">
                  <c:v>0.81599999999999995</c:v>
                </c:pt>
                <c:pt idx="3">
                  <c:v>0.85699999999999998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96-421A-BB33-0087CD29EA6B}"/>
            </c:ext>
          </c:extLst>
        </c:ser>
        <c:ser>
          <c:idx val="2"/>
          <c:order val="2"/>
          <c:spPr>
            <a:pattFill prst="dk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'Exp(3)'!$A$31:$B$34</c:f>
              <c:multiLvlStrCache>
                <c:ptCount val="4"/>
                <c:lvl>
                  <c:pt idx="0">
                    <c:v>NMI</c:v>
                  </c:pt>
                  <c:pt idx="1">
                    <c:v>ARI</c:v>
                  </c:pt>
                  <c:pt idx="2">
                    <c:v>F1</c:v>
                  </c:pt>
                  <c:pt idx="3">
                    <c:v>ACC</c:v>
                  </c:pt>
                </c:lvl>
                <c:lvl>
                  <c:pt idx="0">
                    <c:v>mHealth</c:v>
                  </c:pt>
                </c:lvl>
              </c:multiLvlStrCache>
            </c:multiLvlStrRef>
          </c:cat>
          <c:val>
            <c:numRef>
              <c:f>'Exp(3)'!$E$31:$E$34</c:f>
              <c:numCache>
                <c:formatCode>0.00</c:formatCode>
                <c:ptCount val="4"/>
                <c:pt idx="0">
                  <c:v>0.92300000000000004</c:v>
                </c:pt>
                <c:pt idx="1">
                  <c:v>0.878</c:v>
                </c:pt>
                <c:pt idx="2">
                  <c:v>0.88800000000000001</c:v>
                </c:pt>
                <c:pt idx="3">
                  <c:v>0.91300000000000003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96-421A-BB33-0087CD29EA6B}"/>
            </c:ext>
          </c:extLst>
        </c:ser>
        <c:ser>
          <c:idx val="4"/>
          <c:order val="3"/>
          <c:spPr>
            <a:pattFill prst="wdUpDiag">
              <a:fgClr>
                <a:srgbClr val="44546A"/>
              </a:fgClr>
              <a:bgClr>
                <a:srgbClr val="44546A">
                  <a:lumMod val="20000"/>
                  <a:lumOff val="80000"/>
                </a:srgbClr>
              </a:bgClr>
            </a:patt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496-421A-BB33-0087CD29EA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'Exp(3)'!$A$31:$B$34</c:f>
              <c:multiLvlStrCache>
                <c:ptCount val="4"/>
                <c:lvl>
                  <c:pt idx="0">
                    <c:v>NMI</c:v>
                  </c:pt>
                  <c:pt idx="1">
                    <c:v>ARI</c:v>
                  </c:pt>
                  <c:pt idx="2">
                    <c:v>F1</c:v>
                  </c:pt>
                  <c:pt idx="3">
                    <c:v>ACC</c:v>
                  </c:pt>
                </c:lvl>
                <c:lvl>
                  <c:pt idx="0">
                    <c:v>mHealth</c:v>
                  </c:pt>
                </c:lvl>
              </c:multiLvlStrCache>
            </c:multiLvlStrRef>
          </c:cat>
          <c:val>
            <c:numRef>
              <c:f>'Exp(3)'!$G$31:$G$34</c:f>
              <c:numCache>
                <c:formatCode>0.00</c:formatCode>
                <c:ptCount val="4"/>
                <c:pt idx="0">
                  <c:v>0.91900000000000004</c:v>
                </c:pt>
                <c:pt idx="1">
                  <c:v>0.85299999999999998</c:v>
                </c:pt>
                <c:pt idx="2">
                  <c:v>0.83799999999999997</c:v>
                </c:pt>
                <c:pt idx="3">
                  <c:v>0.874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496-421A-BB33-0087CD29EA6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-25"/>
        <c:axId val="1951141039"/>
        <c:axId val="1950607807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pattFill prst="wdDnDiag">
                    <a:fgClr>
                      <a:schemeClr val="accent5"/>
                    </a:fgClr>
                    <a:bgClr>
                      <a:schemeClr val="accent5">
                        <a:lumMod val="20000"/>
                        <a:lumOff val="80000"/>
                      </a:schemeClr>
                    </a:bgClr>
                  </a:patt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>
                      <c:ext uri="{02D57815-91ED-43cb-92C2-25804820EDAC}">
                        <c15:formulaRef>
                          <c15:sqref>'Exp(3)'!$A$31:$B$34</c15:sqref>
                        </c15:formulaRef>
                      </c:ext>
                    </c:extLst>
                    <c:multiLvlStrCache>
                      <c:ptCount val="4"/>
                      <c:lvl>
                        <c:pt idx="0">
                          <c:v>NMI</c:v>
                        </c:pt>
                        <c:pt idx="1">
                          <c:v>ARI</c:v>
                        </c:pt>
                        <c:pt idx="2">
                          <c:v>F1</c:v>
                        </c:pt>
                        <c:pt idx="3">
                          <c:v>ACC</c:v>
                        </c:pt>
                      </c:lvl>
                      <c:lvl>
                        <c:pt idx="0">
                          <c:v>mHealth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'Exp(3)'!$C$31:$C$34</c15:sqref>
                        </c15:formulaRef>
                      </c:ext>
                    </c:extLst>
                    <c:numCache>
                      <c:formatCode>0.00</c:formatCode>
                      <c:ptCount val="4"/>
                      <c:pt idx="0">
                        <c:v>0.746</c:v>
                      </c:pt>
                      <c:pt idx="1">
                        <c:v>0.56100000000000005</c:v>
                      </c:pt>
                      <c:pt idx="2">
                        <c:v>0.58099999999999996</c:v>
                      </c:pt>
                      <c:pt idx="3">
                        <c:v>0.64200000000000002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E496-421A-BB33-0087CD29EA6B}"/>
                  </c:ext>
                </c:extLst>
              </c15:ser>
            </c15:filteredBarSeries>
          </c:ext>
        </c:extLst>
      </c:barChart>
      <c:catAx>
        <c:axId val="1951141039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950607807"/>
        <c:crosses val="autoZero"/>
        <c:auto val="1"/>
        <c:lblAlgn val="ctr"/>
        <c:lblOffset val="100"/>
        <c:noMultiLvlLbl val="0"/>
      </c:catAx>
      <c:valAx>
        <c:axId val="1950607807"/>
        <c:scaling>
          <c:orientation val="minMax"/>
          <c:max val="1.2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out"/>
        <c:minorTickMark val="none"/>
        <c:tickLblPos val="nextTo"/>
        <c:crossAx val="1951141039"/>
        <c:crosses val="autoZero"/>
        <c:crossBetween val="between"/>
        <c:majorUnit val="0.5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spPr>
            <a:pattFill prst="dkUpDiag">
              <a:fgClr>
                <a:srgbClr val="70AD47"/>
              </a:fgClr>
              <a:bgClr>
                <a:srgbClr val="70AD47">
                  <a:lumMod val="20000"/>
                  <a:lumOff val="80000"/>
                </a:srgbClr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'Exp(3)'!$A$35:$B$38</c:f>
              <c:multiLvlStrCache>
                <c:ptCount val="4"/>
                <c:lvl>
                  <c:pt idx="0">
                    <c:v>NMI</c:v>
                  </c:pt>
                  <c:pt idx="1">
                    <c:v>ARI</c:v>
                  </c:pt>
                  <c:pt idx="2">
                    <c:v>F1</c:v>
                  </c:pt>
                  <c:pt idx="3">
                    <c:v>ACC</c:v>
                  </c:pt>
                </c:lvl>
                <c:lvl>
                  <c:pt idx="0">
                    <c:v>PAMAP2</c:v>
                  </c:pt>
                </c:lvl>
              </c:multiLvlStrCache>
            </c:multiLvlStrRef>
          </c:cat>
          <c:val>
            <c:numRef>
              <c:f>'Exp(3)'!$D$35:$D$38</c:f>
              <c:numCache>
                <c:formatCode>0.00</c:formatCode>
                <c:ptCount val="4"/>
                <c:pt idx="0">
                  <c:v>0.82799999999999996</c:v>
                </c:pt>
                <c:pt idx="1">
                  <c:v>0.71199999999999997</c:v>
                </c:pt>
                <c:pt idx="2">
                  <c:v>0.66900000000000004</c:v>
                </c:pt>
                <c:pt idx="3">
                  <c:v>0.746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93-42E6-A064-5ED0DE2B8F9B}"/>
            </c:ext>
          </c:extLst>
        </c:ser>
        <c:ser>
          <c:idx val="2"/>
          <c:order val="2"/>
          <c:spPr>
            <a:pattFill prst="dk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'Exp(3)'!$A$35:$B$38</c:f>
              <c:multiLvlStrCache>
                <c:ptCount val="4"/>
                <c:lvl>
                  <c:pt idx="0">
                    <c:v>NMI</c:v>
                  </c:pt>
                  <c:pt idx="1">
                    <c:v>ARI</c:v>
                  </c:pt>
                  <c:pt idx="2">
                    <c:v>F1</c:v>
                  </c:pt>
                  <c:pt idx="3">
                    <c:v>ACC</c:v>
                  </c:pt>
                </c:lvl>
                <c:lvl>
                  <c:pt idx="0">
                    <c:v>PAMAP2</c:v>
                  </c:pt>
                </c:lvl>
              </c:multiLvlStrCache>
            </c:multiLvlStrRef>
          </c:cat>
          <c:val>
            <c:numRef>
              <c:f>'Exp(3)'!$E$35:$E$38</c:f>
              <c:numCache>
                <c:formatCode>0.00</c:formatCode>
                <c:ptCount val="4"/>
                <c:pt idx="0">
                  <c:v>0.84599999999999997</c:v>
                </c:pt>
                <c:pt idx="1">
                  <c:v>0.77100000000000002</c:v>
                </c:pt>
                <c:pt idx="2">
                  <c:v>0.77</c:v>
                </c:pt>
                <c:pt idx="3">
                  <c:v>0.81599999999999995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93-42E6-A064-5ED0DE2B8F9B}"/>
            </c:ext>
          </c:extLst>
        </c:ser>
        <c:ser>
          <c:idx val="4"/>
          <c:order val="3"/>
          <c:spPr>
            <a:pattFill prst="wdUpDiag">
              <a:fgClr>
                <a:srgbClr val="44546A"/>
              </a:fgClr>
              <a:bgClr>
                <a:srgbClr val="44546A">
                  <a:lumMod val="20000"/>
                  <a:lumOff val="80000"/>
                </a:srgbClr>
              </a:bgClr>
            </a:patt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'Exp(3)'!$A$35:$B$38</c:f>
              <c:multiLvlStrCache>
                <c:ptCount val="4"/>
                <c:lvl>
                  <c:pt idx="0">
                    <c:v>NMI</c:v>
                  </c:pt>
                  <c:pt idx="1">
                    <c:v>ARI</c:v>
                  </c:pt>
                  <c:pt idx="2">
                    <c:v>F1</c:v>
                  </c:pt>
                  <c:pt idx="3">
                    <c:v>ACC</c:v>
                  </c:pt>
                </c:lvl>
                <c:lvl>
                  <c:pt idx="0">
                    <c:v>PAMAP2</c:v>
                  </c:pt>
                </c:lvl>
              </c:multiLvlStrCache>
            </c:multiLvlStrRef>
          </c:cat>
          <c:val>
            <c:numRef>
              <c:f>'Exp(3)'!$G$35:$G$38</c:f>
              <c:numCache>
                <c:formatCode>0.00</c:formatCode>
                <c:ptCount val="4"/>
                <c:pt idx="0">
                  <c:v>0.83899999999999997</c:v>
                </c:pt>
                <c:pt idx="1">
                  <c:v>0.72499999999999998</c:v>
                </c:pt>
                <c:pt idx="2">
                  <c:v>0.67400000000000004</c:v>
                </c:pt>
                <c:pt idx="3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993-42E6-A064-5ED0DE2B8F9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-25"/>
        <c:axId val="1951141039"/>
        <c:axId val="1950607807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pattFill prst="wdDnDiag">
                    <a:fgClr>
                      <a:schemeClr val="accent5"/>
                    </a:fgClr>
                    <a:bgClr>
                      <a:schemeClr val="accent5">
                        <a:lumMod val="20000"/>
                        <a:lumOff val="80000"/>
                      </a:schemeClr>
                    </a:bgClr>
                  </a:patt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>
                      <c:ext uri="{02D57815-91ED-43cb-92C2-25804820EDAC}">
                        <c15:formulaRef>
                          <c15:sqref>'Exp(3)'!$A$35:$B$38</c15:sqref>
                        </c15:formulaRef>
                      </c:ext>
                    </c:extLst>
                    <c:multiLvlStrCache>
                      <c:ptCount val="4"/>
                      <c:lvl>
                        <c:pt idx="0">
                          <c:v>NMI</c:v>
                        </c:pt>
                        <c:pt idx="1">
                          <c:v>ARI</c:v>
                        </c:pt>
                        <c:pt idx="2">
                          <c:v>F1</c:v>
                        </c:pt>
                        <c:pt idx="3">
                          <c:v>ACC</c:v>
                        </c:pt>
                      </c:lvl>
                      <c:lvl>
                        <c:pt idx="0">
                          <c:v>PAMAP2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'Exp(3)'!$C$35:$C$38</c15:sqref>
                        </c15:formulaRef>
                      </c:ext>
                    </c:extLst>
                    <c:numCache>
                      <c:formatCode>0.00</c:formatCode>
                      <c:ptCount val="4"/>
                      <c:pt idx="0">
                        <c:v>0.60699999999999998</c:v>
                      </c:pt>
                      <c:pt idx="1">
                        <c:v>0.41399999999999998</c:v>
                      </c:pt>
                      <c:pt idx="2">
                        <c:v>0.46100000000000002</c:v>
                      </c:pt>
                      <c:pt idx="3">
                        <c:v>0.52200000000000002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C993-42E6-A064-5ED0DE2B8F9B}"/>
                  </c:ext>
                </c:extLst>
              </c15:ser>
            </c15:filteredBarSeries>
          </c:ext>
        </c:extLst>
      </c:barChart>
      <c:catAx>
        <c:axId val="1951141039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950607807"/>
        <c:crosses val="autoZero"/>
        <c:auto val="1"/>
        <c:lblAlgn val="ctr"/>
        <c:lblOffset val="100"/>
        <c:noMultiLvlLbl val="0"/>
      </c:catAx>
      <c:valAx>
        <c:axId val="1950607807"/>
        <c:scaling>
          <c:orientation val="minMax"/>
          <c:max val="1.2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out"/>
        <c:minorTickMark val="none"/>
        <c:tickLblPos val="nextTo"/>
        <c:crossAx val="1951141039"/>
        <c:crosses val="autoZero"/>
        <c:crossBetween val="between"/>
        <c:majorUnit val="0.5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spPr>
            <a:pattFill prst="dkUpDiag">
              <a:fgClr>
                <a:srgbClr val="70AD47"/>
              </a:fgClr>
              <a:bgClr>
                <a:srgbClr val="70AD47">
                  <a:lumMod val="20000"/>
                  <a:lumOff val="80000"/>
                </a:srgbClr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'Exp(3)'!$A$39:$B$42</c:f>
              <c:multiLvlStrCache>
                <c:ptCount val="4"/>
                <c:lvl>
                  <c:pt idx="0">
                    <c:v>NMI</c:v>
                  </c:pt>
                  <c:pt idx="1">
                    <c:v>ARI</c:v>
                  </c:pt>
                  <c:pt idx="2">
                    <c:v>F1</c:v>
                  </c:pt>
                  <c:pt idx="3">
                    <c:v>ACC</c:v>
                  </c:pt>
                </c:lvl>
                <c:lvl>
                  <c:pt idx="0">
                    <c:v>SKODA</c:v>
                  </c:pt>
                </c:lvl>
              </c:multiLvlStrCache>
            </c:multiLvlStrRef>
          </c:cat>
          <c:val>
            <c:numRef>
              <c:f>'Exp(3)'!$D$39:$D$42</c:f>
              <c:numCache>
                <c:formatCode>0.00</c:formatCode>
                <c:ptCount val="4"/>
                <c:pt idx="0">
                  <c:v>0.86299999999999999</c:v>
                </c:pt>
                <c:pt idx="1">
                  <c:v>0.77800000000000002</c:v>
                </c:pt>
                <c:pt idx="2">
                  <c:v>0.77500000000000002</c:v>
                </c:pt>
                <c:pt idx="3">
                  <c:v>0.81899999999999995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FA-4C25-AA5C-C2405BD399F1}"/>
            </c:ext>
          </c:extLst>
        </c:ser>
        <c:ser>
          <c:idx val="2"/>
          <c:order val="2"/>
          <c:spPr>
            <a:pattFill prst="dk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'Exp(3)'!$A$39:$B$42</c:f>
              <c:multiLvlStrCache>
                <c:ptCount val="4"/>
                <c:lvl>
                  <c:pt idx="0">
                    <c:v>NMI</c:v>
                  </c:pt>
                  <c:pt idx="1">
                    <c:v>ARI</c:v>
                  </c:pt>
                  <c:pt idx="2">
                    <c:v>F1</c:v>
                  </c:pt>
                  <c:pt idx="3">
                    <c:v>ACC</c:v>
                  </c:pt>
                </c:lvl>
                <c:lvl>
                  <c:pt idx="0">
                    <c:v>SKODA</c:v>
                  </c:pt>
                </c:lvl>
              </c:multiLvlStrCache>
            </c:multiLvlStrRef>
          </c:cat>
          <c:val>
            <c:numRef>
              <c:f>'Exp(3)'!$E$39:$E$42</c:f>
              <c:numCache>
                <c:formatCode>0.00</c:formatCode>
                <c:ptCount val="4"/>
                <c:pt idx="0">
                  <c:v>0.874</c:v>
                </c:pt>
                <c:pt idx="1">
                  <c:v>0.80700000000000005</c:v>
                </c:pt>
                <c:pt idx="2">
                  <c:v>0.85099999999999998</c:v>
                </c:pt>
                <c:pt idx="3">
                  <c:v>0.86699999999999999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BFA-4C25-AA5C-C2405BD399F1}"/>
            </c:ext>
          </c:extLst>
        </c:ser>
        <c:ser>
          <c:idx val="4"/>
          <c:order val="3"/>
          <c:spPr>
            <a:pattFill prst="wdUpDiag">
              <a:fgClr>
                <a:srgbClr val="44546A"/>
              </a:fgClr>
              <a:bgClr>
                <a:srgbClr val="44546A">
                  <a:lumMod val="20000"/>
                  <a:lumOff val="80000"/>
                </a:srgbClr>
              </a:bgClr>
            </a:patt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'Exp(3)'!$A$39:$B$42</c:f>
              <c:multiLvlStrCache>
                <c:ptCount val="4"/>
                <c:lvl>
                  <c:pt idx="0">
                    <c:v>NMI</c:v>
                  </c:pt>
                  <c:pt idx="1">
                    <c:v>ARI</c:v>
                  </c:pt>
                  <c:pt idx="2">
                    <c:v>F1</c:v>
                  </c:pt>
                  <c:pt idx="3">
                    <c:v>ACC</c:v>
                  </c:pt>
                </c:lvl>
                <c:lvl>
                  <c:pt idx="0">
                    <c:v>SKODA</c:v>
                  </c:pt>
                </c:lvl>
              </c:multiLvlStrCache>
            </c:multiLvlStrRef>
          </c:cat>
          <c:val>
            <c:numRef>
              <c:f>'Exp(3)'!$G$39:$G$42</c:f>
              <c:numCache>
                <c:formatCode>0.00</c:formatCode>
                <c:ptCount val="4"/>
                <c:pt idx="0">
                  <c:v>0.89800000000000002</c:v>
                </c:pt>
                <c:pt idx="1">
                  <c:v>0.85199999999999998</c:v>
                </c:pt>
                <c:pt idx="2">
                  <c:v>0.84</c:v>
                </c:pt>
                <c:pt idx="3">
                  <c:v>0.876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BFA-4C25-AA5C-C2405BD399F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-25"/>
        <c:axId val="1951141039"/>
        <c:axId val="1950607807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pattFill prst="wdDnDiag">
                    <a:fgClr>
                      <a:schemeClr val="accent5"/>
                    </a:fgClr>
                    <a:bgClr>
                      <a:schemeClr val="accent5">
                        <a:lumMod val="20000"/>
                        <a:lumOff val="80000"/>
                      </a:schemeClr>
                    </a:bgClr>
                  </a:patt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>
                      <c:ext uri="{02D57815-91ED-43cb-92C2-25804820EDAC}">
                        <c15:formulaRef>
                          <c15:sqref>'Exp(3)'!$A$39:$B$42</c15:sqref>
                        </c15:formulaRef>
                      </c:ext>
                    </c:extLst>
                    <c:multiLvlStrCache>
                      <c:ptCount val="4"/>
                      <c:lvl>
                        <c:pt idx="0">
                          <c:v>NMI</c:v>
                        </c:pt>
                        <c:pt idx="1">
                          <c:v>ARI</c:v>
                        </c:pt>
                        <c:pt idx="2">
                          <c:v>F1</c:v>
                        </c:pt>
                        <c:pt idx="3">
                          <c:v>ACC</c:v>
                        </c:pt>
                      </c:lvl>
                      <c:lvl>
                        <c:pt idx="0">
                          <c:v>SKODA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'Exp(3)'!$C$39:$C$42</c15:sqref>
                        </c15:formulaRef>
                      </c:ext>
                    </c:extLst>
                    <c:numCache>
                      <c:formatCode>0.00</c:formatCode>
                      <c:ptCount val="4"/>
                      <c:pt idx="0">
                        <c:v>0.68100000000000005</c:v>
                      </c:pt>
                      <c:pt idx="1">
                        <c:v>0.47399999999999998</c:v>
                      </c:pt>
                      <c:pt idx="2">
                        <c:v>0.61799999999999999</c:v>
                      </c:pt>
                      <c:pt idx="3">
                        <c:v>0.626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8-2BFA-4C25-AA5C-C2405BD399F1}"/>
                  </c:ext>
                </c:extLst>
              </c15:ser>
            </c15:filteredBarSeries>
          </c:ext>
        </c:extLst>
      </c:barChart>
      <c:catAx>
        <c:axId val="1951141039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950607807"/>
        <c:crosses val="autoZero"/>
        <c:auto val="1"/>
        <c:lblAlgn val="ctr"/>
        <c:lblOffset val="100"/>
        <c:noMultiLvlLbl val="0"/>
      </c:catAx>
      <c:valAx>
        <c:axId val="1950607807"/>
        <c:scaling>
          <c:orientation val="minMax"/>
          <c:max val="1.2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out"/>
        <c:minorTickMark val="none"/>
        <c:tickLblPos val="nextTo"/>
        <c:crossAx val="1951141039"/>
        <c:crosses val="autoZero"/>
        <c:crossBetween val="between"/>
        <c:majorUnit val="0.5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55ABBC6-75E2-47A5-9B03-7B088E952B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2863C0-24EA-4F46-9B45-2BBDDB5DA4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07D115-B94F-4C05-B8B8-51BA65D3F1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3698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9D08E-6DD3-45AA-87F2-C6042B6C7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3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67013" y="127000"/>
            <a:ext cx="4356100" cy="245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/>
            </a:lvl1pPr>
          </a:lstStyle>
          <a:p>
            <a:fld id="{FE95D567-48ED-42F6-BF64-E2C01C52E5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Notes Placeholder 8">
            <a:extLst>
              <a:ext uri="{FF2B5EF4-FFF2-40B4-BE49-F238E27FC236}">
                <a16:creationId xmlns:a16="http://schemas.microsoft.com/office/drawing/2014/main" id="{FD13B019-49EB-4D36-A6C7-2165764B54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1576" y="2782547"/>
            <a:ext cx="9071066" cy="352696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8903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lnSpc>
        <a:spcPct val="120000"/>
      </a:lnSpc>
      <a:buFont typeface="Arial" panose="020B0604020202020204" pitchFamily="34" charset="0"/>
      <a:buNone/>
      <a:defRPr sz="1000" kern="1200">
        <a:solidFill>
          <a:schemeClr val="tx1"/>
        </a:solidFill>
        <a:latin typeface="Arial" panose="020B0604020202020204" pitchFamily="34" charset="0"/>
        <a:ea typeface="나눔바른고딕 Light" panose="020B0603020101020101" pitchFamily="50" charset="-127"/>
        <a:cs typeface="Arial" panose="020B0604020202020204" pitchFamily="34" charset="0"/>
      </a:defRPr>
    </a:lvl1pPr>
    <a:lvl2pPr marL="457200" indent="0" algn="l" defTabSz="914400" rtl="0" eaLnBrk="1" latinLnBrk="0" hangingPunct="1">
      <a:lnSpc>
        <a:spcPct val="120000"/>
      </a:lnSpc>
      <a:buFont typeface="Arial" panose="020B0604020202020204" pitchFamily="34" charset="0"/>
      <a:buNone/>
      <a:defRPr sz="1000" kern="1200">
        <a:solidFill>
          <a:schemeClr val="tx1"/>
        </a:solidFill>
        <a:latin typeface="Arial" panose="020B0604020202020204" pitchFamily="34" charset="0"/>
        <a:ea typeface="나눔바른고딕 Light" panose="020B0603020101020101" pitchFamily="50" charset="-127"/>
        <a:cs typeface="Arial" panose="020B0604020202020204" pitchFamily="34" charset="0"/>
      </a:defRPr>
    </a:lvl2pPr>
    <a:lvl3pPr marL="914400" indent="0" algn="l" defTabSz="914400" rtl="0" eaLnBrk="1" latinLnBrk="0" hangingPunct="1">
      <a:lnSpc>
        <a:spcPct val="120000"/>
      </a:lnSpc>
      <a:buFont typeface="Arial" panose="020B0604020202020204" pitchFamily="34" charset="0"/>
      <a:buNone/>
      <a:defRPr sz="1000" kern="1200">
        <a:solidFill>
          <a:schemeClr val="tx1"/>
        </a:solidFill>
        <a:latin typeface="Arial" panose="020B0604020202020204" pitchFamily="34" charset="0"/>
        <a:ea typeface="나눔바른고딕 Light" panose="020B0603020101020101" pitchFamily="50" charset="-127"/>
        <a:cs typeface="Arial" panose="020B0604020202020204" pitchFamily="34" charset="0"/>
      </a:defRPr>
    </a:lvl3pPr>
    <a:lvl4pPr marL="1371600" indent="0" algn="l" defTabSz="914400" rtl="0" eaLnBrk="1" latinLnBrk="0" hangingPunct="1">
      <a:lnSpc>
        <a:spcPct val="120000"/>
      </a:lnSpc>
      <a:buFont typeface="Arial" panose="020B0604020202020204" pitchFamily="34" charset="0"/>
      <a:buNone/>
      <a:defRPr sz="1000" kern="1200">
        <a:solidFill>
          <a:schemeClr val="tx1"/>
        </a:solidFill>
        <a:latin typeface="Arial" panose="020B0604020202020204" pitchFamily="34" charset="0"/>
        <a:ea typeface="나눔바른고딕 Light" panose="020B0603020101020101" pitchFamily="50" charset="-127"/>
        <a:cs typeface="Arial" panose="020B0604020202020204" pitchFamily="34" charset="0"/>
      </a:defRPr>
    </a:lvl4pPr>
    <a:lvl5pPr marL="1828800" indent="0" algn="l" defTabSz="914400" rtl="0" eaLnBrk="1" latinLnBrk="0" hangingPunct="1">
      <a:lnSpc>
        <a:spcPct val="120000"/>
      </a:lnSpc>
      <a:buFont typeface="Arial" panose="020B0604020202020204" pitchFamily="34" charset="0"/>
      <a:buNone/>
      <a:defRPr sz="1000" kern="1200">
        <a:solidFill>
          <a:schemeClr val="tx1"/>
        </a:solidFill>
        <a:latin typeface="Arial" panose="020B0604020202020204" pitchFamily="34" charset="0"/>
        <a:ea typeface="나눔바른고딕 Light" panose="020B0603020101020101" pitchFamily="50" charset="-127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67013" y="125413"/>
            <a:ext cx="4356100" cy="245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64320" y="2878310"/>
            <a:ext cx="9362488" cy="3536906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ko-KR" sz="1000" dirty="0">
                <a:latin typeface="Arial" panose="020B0604020202020204" pitchFamily="34" charset="0"/>
                <a:cs typeface="Arial" panose="020B0604020202020204" pitchFamily="34" charset="0"/>
              </a:rPr>
              <a:t>Hi,</a:t>
            </a:r>
            <a:r>
              <a:rPr lang="en-US" altLang="ko-KR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 I’m Hyangsuk Min from KAIST and HL Mando.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ko-KR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Today, I’m </a:t>
            </a:r>
            <a:r>
              <a:rPr lang="en-US" altLang="ko-KR" sz="10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gonna</a:t>
            </a:r>
            <a:r>
              <a:rPr lang="en-US" altLang="ko-KR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 present the paper titled Temporal Convolutional Network based time series segmentation.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5D567-48ED-42F6-BF64-E2C01C52E5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8319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67013" y="125413"/>
            <a:ext cx="4356100" cy="245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64320" y="2878310"/>
            <a:ext cx="9362488" cy="3536906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ko-KR" dirty="0"/>
              <a:t>Finally,</a:t>
            </a:r>
            <a:r>
              <a:rPr lang="en-US" altLang="ko-KR" baseline="0" dirty="0"/>
              <a:t> previous approaches do not properly grasp varying length patterns which cause multiple challenges.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ko-KR" baseline="0" dirty="0"/>
              <a:t>There are trade-off in </a:t>
            </a:r>
            <a:r>
              <a:rPr lang="en-US" altLang="ko-KR" baseline="0" dirty="0" err="1"/>
              <a:t>subseuquence</a:t>
            </a:r>
            <a:r>
              <a:rPr lang="en-US" altLang="ko-KR" baseline="0" dirty="0"/>
              <a:t> length, short </a:t>
            </a:r>
            <a:r>
              <a:rPr lang="en-US" altLang="ko-KR" baseline="0" dirty="0" err="1"/>
              <a:t>subsequene</a:t>
            </a:r>
            <a:r>
              <a:rPr lang="en-US" altLang="ko-KR" baseline="0" dirty="0"/>
              <a:t> causes to split at one segment into multiple meaningless fragments, while, long </a:t>
            </a:r>
            <a:r>
              <a:rPr lang="en-US" altLang="ko-KR" baseline="0" dirty="0" err="1"/>
              <a:t>subseuqnce</a:t>
            </a:r>
            <a:r>
              <a:rPr lang="en-US" altLang="ko-KR" baseline="0" dirty="0"/>
              <a:t> results in missing transition points and leads to more parameters to learn.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ko-KR" baseline="0" dirty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ko-KR" baseline="0" dirty="0"/>
              <a:t>Therefore, we focus on how to learn both short and long patterns efficiently in an unsupervised way for time-series segmentation.</a:t>
            </a:r>
            <a:endParaRPr lang="en-US" alt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5D567-48ED-42F6-BF64-E2C01C52E50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41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67013" y="125413"/>
            <a:ext cx="4356100" cy="245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64320" y="2878310"/>
            <a:ext cx="9362488" cy="353690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aseline="0" dirty="0"/>
              <a:t>Before get into the methodology, let me </a:t>
            </a:r>
            <a:r>
              <a:rPr lang="en-US" baseline="0" dirty="0" err="1"/>
              <a:t>descr</a:t>
            </a: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aseline="0" dirty="0"/>
              <a:t>Consider a time series X, where x is the </a:t>
            </a:r>
            <a:r>
              <a:rPr lang="en-US" baseline="0" dirty="0" err="1"/>
              <a:t>i-</a:t>
            </a:r>
            <a:r>
              <a:rPr lang="en-US" altLang="ko-KR" baseline="0" dirty="0" err="1"/>
              <a:t>th</a:t>
            </a:r>
            <a:r>
              <a:rPr lang="en-US" baseline="0" dirty="0"/>
              <a:t> observation, and x has N features,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aseline="0" dirty="0"/>
              <a:t>The goal is to partition X into non-overlapping </a:t>
            </a:r>
            <a:r>
              <a:rPr lang="en-US" baseline="0" dirty="0" err="1"/>
              <a:t>segements</a:t>
            </a:r>
            <a:r>
              <a:rPr lang="en-US" baseline="0" dirty="0"/>
              <a:t> S where the length of s is arbitrary and cluster S into K states.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5D567-48ED-42F6-BF64-E2C01C52E50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9361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67013" y="125413"/>
            <a:ext cx="4356100" cy="245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64320" y="2878310"/>
            <a:ext cx="9362488" cy="3536906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ko-KR" dirty="0"/>
              <a:t>This is the overall architecture of the methodology we proposed. 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ko-KR" baseline="0" dirty="0"/>
              <a:t>The model is composed to two module, TCN-based pattern learning and Clustering-based classification to overcome the challenges.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ko-KR" baseline="0" dirty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5D567-48ED-42F6-BF64-E2C01C52E50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8323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67013" y="125413"/>
            <a:ext cx="4356100" cy="245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64320" y="2878310"/>
            <a:ext cx="9362488" cy="3536906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ko-KR" dirty="0"/>
              <a:t>The first module, TCN-based</a:t>
            </a:r>
            <a:r>
              <a:rPr lang="en-US" altLang="ko-KR" baseline="0" dirty="0"/>
              <a:t> Pattern leaning considers varying length patterns using TCN with a pooling network, 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ko-KR" baseline="0" dirty="0"/>
              <a:t>Module1 contains encoder and decoder network. 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ko-KR" baseline="0" dirty="0"/>
              <a:t>Encoder network gets the time-series as an input and generate the latent representation for time-series.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baseline="0" dirty="0"/>
              <a:t>and the decoder network generate the original time-series using the latent representation.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ko-KR" baseline="0" dirty="0"/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baseline="0" dirty="0"/>
              <a:t>The latent representation has the same length with time-series, so each point is corresponding to the time point in time-series.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baseline="0" dirty="0"/>
              <a:t> and each point learns the temporal dependency and the varying length patterns.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ko-KR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5D567-48ED-42F6-BF64-E2C01C52E50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0538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67013" y="125413"/>
            <a:ext cx="4356100" cy="245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64320" y="2878310"/>
            <a:ext cx="9362488" cy="353690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dirty="0"/>
              <a:t>TCN is composed of multiple dilated convolutional layers.</a:t>
            </a:r>
            <a:r>
              <a:rPr lang="en-US" altLang="ko-KR" baseline="0" dirty="0"/>
              <a:t> The receptive filed of the dilated convolutional layer differs, so each layer covers diverse length subsequence and learn varying length patterns.</a:t>
            </a:r>
          </a:p>
          <a:p>
            <a:pPr>
              <a:lnSpc>
                <a:spcPct val="150000"/>
              </a:lnSpc>
            </a:pPr>
            <a:r>
              <a:rPr lang="en-US" altLang="ko-KR" baseline="0" dirty="0"/>
              <a:t>All the layers outputs are used and transformed by a 1D convolutional layer to learn representation for time-series.</a:t>
            </a:r>
          </a:p>
          <a:p>
            <a:pPr>
              <a:lnSpc>
                <a:spcPct val="150000"/>
              </a:lnSpc>
            </a:pPr>
            <a:endParaRPr lang="en-US" alt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5D567-48ED-42F6-BF64-E2C01C52E50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314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67013" y="125413"/>
            <a:ext cx="4356100" cy="245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64320" y="2878310"/>
            <a:ext cx="9362488" cy="353690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Next, the pooling network is</a:t>
            </a:r>
            <a:r>
              <a:rPr lang="en-US" baseline="0" dirty="0"/>
              <a:t> to help learn representation for time-series stably. It smoothens the times series and provides its general trend. It consists of multiple max pooling and up-sampling layers with a different pool size and up-sampling factor.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5D567-48ED-42F6-BF64-E2C01C52E50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5222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67013" y="125413"/>
            <a:ext cx="4356100" cy="245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64320" y="2878310"/>
            <a:ext cx="9362488" cy="3536906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dirty="0"/>
              <a:t>The decoder is composed of multiple</a:t>
            </a:r>
            <a:r>
              <a:rPr lang="en-US" baseline="0" dirty="0"/>
              <a:t> convolutional layer and regenerate the original time-series which help to learn time-series representation.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5D567-48ED-42F6-BF64-E2C01C52E50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0556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67013" y="125413"/>
            <a:ext cx="4356100" cy="245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64320" y="2878310"/>
            <a:ext cx="9362488" cy="3536906"/>
          </a:xfrm>
          <a:prstGeom prst="rect">
            <a:avLst/>
          </a:prstGeo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dirty="0"/>
              <a:t>Next, module2 clustering-based classification.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5D567-48ED-42F6-BF64-E2C01C52E50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9629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67013" y="125413"/>
            <a:ext cx="4356100" cy="245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64320" y="2878310"/>
            <a:ext cx="9362488" cy="3536906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ko-KR" dirty="0"/>
              <a:t>The second module, clustering-based classification improves representation</a:t>
            </a:r>
            <a:r>
              <a:rPr lang="en-US" altLang="ko-KR" baseline="0" dirty="0"/>
              <a:t> of time series to be helpful for time series segmentation. As we know each segment has different features, thus we make the latent representation for time-series to be more separable by the power of the clustering.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ko-KR" baseline="0" dirty="0"/>
              <a:t>Any clustering algorithms can be applied. We use classification layers to apply the power of the clustering to the latent representation.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5D567-48ED-42F6-BF64-E2C01C52E50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480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67013" y="125413"/>
            <a:ext cx="4356100" cy="245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64320" y="2878310"/>
            <a:ext cx="9362488" cy="3536906"/>
          </a:xfrm>
          <a:prstGeom prst="rect">
            <a:avLst/>
          </a:prstGeom>
        </p:spPr>
        <p:txBody>
          <a:bodyPr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 err="1"/>
              <a:t>obejective</a:t>
            </a:r>
            <a:r>
              <a:rPr lang="en-US" baseline="0" dirty="0"/>
              <a:t> function is composed of two losses.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aseline="0" dirty="0"/>
              <a:t>First one, reconstruction loss from the module1 and second one classification loss from the module 2.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5D567-48ED-42F6-BF64-E2C01C52E50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293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67013" y="125413"/>
            <a:ext cx="4356100" cy="245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64320" y="2878310"/>
            <a:ext cx="9362488" cy="3536906"/>
          </a:xfrm>
          <a:prstGeom prst="rect">
            <a:avLst/>
          </a:prstGeom>
        </p:spPr>
        <p:txBody>
          <a:bodyPr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Time</a:t>
            </a:r>
            <a:r>
              <a:rPr lang="en-US" baseline="0" dirty="0"/>
              <a:t> series are generated in various fields such as smart factories, automobiles, and health care monitoring. These time series can be summarized as a sequence of states. Such as running and walking or going straight and turning left.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aseline="0" dirty="0"/>
              <a:t>We can call this process as time-series segmentation.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5D567-48ED-42F6-BF64-E2C01C52E5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0997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67013" y="125413"/>
            <a:ext cx="4356100" cy="245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64320" y="2878310"/>
            <a:ext cx="9362488" cy="3536906"/>
          </a:xfrm>
          <a:prstGeom prst="rect">
            <a:avLst/>
          </a:prstGeom>
        </p:spPr>
        <p:txBody>
          <a:bodyPr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We</a:t>
            </a:r>
            <a:r>
              <a:rPr lang="en-US" baseline="0" dirty="0"/>
              <a:t> use three open-datasets, mHealth, PAMAP2, and SKODA.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5D567-48ED-42F6-BF64-E2C01C52E50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116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67013" y="125413"/>
            <a:ext cx="4356100" cy="245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64320" y="2878310"/>
            <a:ext cx="9362488" cy="3536906"/>
          </a:xfrm>
          <a:prstGeom prst="rect">
            <a:avLst/>
          </a:prstGeom>
        </p:spPr>
        <p:txBody>
          <a:bodyPr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evaluation</a:t>
            </a:r>
            <a:r>
              <a:rPr lang="en-US" baseline="0" dirty="0"/>
              <a:t> metrics are NMI and ARI which are for clustering, and ACC and F1.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5D567-48ED-42F6-BF64-E2C01C52E50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637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67013" y="125413"/>
            <a:ext cx="4356100" cy="245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64320" y="2878310"/>
            <a:ext cx="9362488" cy="3536906"/>
          </a:xfrm>
          <a:prstGeom prst="rect">
            <a:avLst/>
          </a:prstGeom>
        </p:spPr>
        <p:txBody>
          <a:bodyPr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baselines</a:t>
            </a:r>
            <a:r>
              <a:rPr lang="en-US" baseline="0" dirty="0"/>
              <a:t> are time-series segmentation algorithm with raw value and time-series segmentation with time series representation learned by the auto-encoder.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5D567-48ED-42F6-BF64-E2C01C52E50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8447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67013" y="125413"/>
            <a:ext cx="4356100" cy="245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We found that</a:t>
            </a:r>
            <a:r>
              <a:rPr lang="en-US" baseline="0" dirty="0"/>
              <a:t> our model, TCTS shows the best results among the time series segmentation with raw values. </a:t>
            </a:r>
          </a:p>
          <a:p>
            <a:pPr>
              <a:lnSpc>
                <a:spcPct val="150000"/>
              </a:lnSpc>
            </a:pPr>
            <a:r>
              <a:rPr lang="en-US" baseline="0" dirty="0"/>
              <a:t>We can notice that learning the varying length patterns are important for time-series segmentation.</a:t>
            </a:r>
          </a:p>
          <a:p>
            <a:pPr>
              <a:lnSpc>
                <a:spcPct val="150000"/>
              </a:lnSpc>
            </a:pPr>
            <a:r>
              <a:rPr lang="en-US" baseline="0" dirty="0"/>
              <a:t>Especially, SKODA shows the huge increasement, cause SKODA contains both very short patterns and long patterns than other datasets.</a:t>
            </a:r>
          </a:p>
          <a:p>
            <a:pPr>
              <a:lnSpc>
                <a:spcPct val="150000"/>
              </a:lnSpc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5D567-48ED-42F6-BF64-E2C01C52E50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967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67013" y="125413"/>
            <a:ext cx="4356100" cy="245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64320" y="2878310"/>
            <a:ext cx="9362488" cy="3536906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dirty="0"/>
              <a:t>Comparing with the time-series segmentation with the latent representation learned by auto-encoder, our model shows much better performance. 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dirty="0"/>
              <a:t>We use the LSTM in auto-encoder to learn the latent representation which is widely used for time-series analysis. However, LSTM can learn temporal dependency well, however, it is not capable of learning various length patterns.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5D567-48ED-42F6-BF64-E2C01C52E50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569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67013" y="125413"/>
            <a:ext cx="4356100" cy="245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Also the qualitatively,</a:t>
            </a:r>
            <a:r>
              <a:rPr lang="en-US" baseline="0" dirty="0"/>
              <a:t> the segmentation results show that we prevent fragmentation problems, and transition points accurately then the baselines.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5D567-48ED-42F6-BF64-E2C01C52E50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1740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67013" y="125413"/>
            <a:ext cx="4356100" cy="245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64320" y="2878310"/>
            <a:ext cx="9362488" cy="3536906"/>
          </a:xfrm>
          <a:prstGeom prst="rect">
            <a:avLst/>
          </a:prstGeo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Also, TCTS much faster than TICC and uses less number of parameters.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5D567-48ED-42F6-BF64-E2C01C52E50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637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67013" y="125413"/>
            <a:ext cx="4356100" cy="245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64320" y="2878310"/>
            <a:ext cx="9362488" cy="353690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We also had an ablation study of module2. </a:t>
            </a:r>
          </a:p>
          <a:p>
            <a:r>
              <a:rPr lang="en-US" dirty="0"/>
              <a:t>We use </a:t>
            </a:r>
            <a:r>
              <a:rPr lang="en-US" dirty="0" err="1"/>
              <a:t>viaous</a:t>
            </a:r>
            <a:r>
              <a:rPr lang="en-US" dirty="0"/>
              <a:t> clustering algorithms in module2.</a:t>
            </a:r>
          </a:p>
          <a:p>
            <a:r>
              <a:rPr lang="en-US" dirty="0" err="1"/>
              <a:t>Comapring</a:t>
            </a:r>
            <a:r>
              <a:rPr lang="en-US" dirty="0"/>
              <a:t> to our model without module2, our model shows better results.</a:t>
            </a:r>
          </a:p>
          <a:p>
            <a:r>
              <a:rPr lang="en-US" dirty="0"/>
              <a:t>Also, any clustering algorithms shows better than without module2.</a:t>
            </a:r>
          </a:p>
          <a:p>
            <a:r>
              <a:rPr lang="en-US" dirty="0"/>
              <a:t>We can figure out that using the power of the clustering helps to segment time-series.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5D567-48ED-42F6-BF64-E2C01C52E50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661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67013" y="125413"/>
            <a:ext cx="4356100" cy="245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64320" y="2878310"/>
            <a:ext cx="9362488" cy="3536906"/>
          </a:xfrm>
          <a:prstGeom prst="rect">
            <a:avLst/>
          </a:prstGeo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dirty="0"/>
              <a:t>Conclusion is ~</a:t>
            </a:r>
            <a:r>
              <a:rPr lang="en-US" altLang="ko-KR" baseline="0" dirty="0"/>
              <a:t> .</a:t>
            </a:r>
            <a:endParaRPr lang="en-US" alt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5D567-48ED-42F6-BF64-E2C01C52E50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2302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67013" y="125413"/>
            <a:ext cx="4356100" cy="245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64320" y="2878310"/>
            <a:ext cx="9362488" cy="3536906"/>
          </a:xfrm>
          <a:prstGeom prst="rect">
            <a:avLst/>
          </a:prstGeom>
        </p:spPr>
        <p:txBody>
          <a:bodyPr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5D567-48ED-42F6-BF64-E2C01C52E50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01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67013" y="125413"/>
            <a:ext cx="4356100" cy="245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64320" y="2878310"/>
            <a:ext cx="9362488" cy="3536906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ko-KR" dirty="0"/>
              <a:t>In other words, time series</a:t>
            </a:r>
            <a:r>
              <a:rPr lang="en-US" altLang="ko-KR" baseline="0" dirty="0"/>
              <a:t> segmentation is to partition time series into multiple segments and classify them at the same time. </a:t>
            </a:r>
            <a:endParaRPr lang="en-US" alt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5D567-48ED-42F6-BF64-E2C01C52E5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057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67013" y="125413"/>
            <a:ext cx="4356100" cy="245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64320" y="2878310"/>
            <a:ext cx="9362488" cy="353690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5D567-48ED-42F6-BF64-E2C01C52E50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529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67013" y="125413"/>
            <a:ext cx="4356100" cy="245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64320" y="2878310"/>
            <a:ext cx="9362488" cy="353690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5D567-48ED-42F6-BF64-E2C01C52E50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516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67013" y="125413"/>
            <a:ext cx="4356100" cy="245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5D567-48ED-42F6-BF64-E2C01C52E50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2749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67013" y="125413"/>
            <a:ext cx="4356100" cy="245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64320" y="2878310"/>
            <a:ext cx="9362488" cy="3536906"/>
          </a:xfrm>
          <a:prstGeom prst="rect">
            <a:avLst/>
          </a:prstGeom>
        </p:spPr>
        <p:txBody>
          <a:bodyPr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The overall framework</a:t>
            </a:r>
            <a:r>
              <a:rPr lang="en-US" altLang="ko-KR" baseline="0" dirty="0"/>
              <a:t> is described.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baseline="0" dirty="0"/>
              <a:t>Firstly, the timeseries X is going into the module 1 and the output for the module one which is the representation of time series go </a:t>
            </a:r>
            <a:r>
              <a:rPr lang="en-US" altLang="ko-KR" baseline="0" dirty="0" err="1"/>
              <a:t>throught</a:t>
            </a:r>
            <a:r>
              <a:rPr lang="en-US" altLang="ko-KR" baseline="0" dirty="0"/>
              <a:t> module 2 to have the </a:t>
            </a:r>
            <a:r>
              <a:rPr lang="en-US" altLang="ko-KR" baseline="0" dirty="0" err="1"/>
              <a:t>dictinctive</a:t>
            </a:r>
            <a:r>
              <a:rPr lang="en-US" altLang="ko-KR" baseline="0" dirty="0"/>
              <a:t> power from clustering and the representation is updated by module 1 and module2.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baseline="0" dirty="0"/>
              <a:t>The process is repeated until the results of clustering does not changes.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5D567-48ED-42F6-BF64-E2C01C52E50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27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67013" y="125413"/>
            <a:ext cx="4356100" cy="245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64320" y="2878310"/>
            <a:ext cx="9362488" cy="353690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5D567-48ED-42F6-BF64-E2C01C52E50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6773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67013" y="125413"/>
            <a:ext cx="4356100" cy="245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64320" y="2878310"/>
            <a:ext cx="9362488" cy="353690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5D567-48ED-42F6-BF64-E2C01C52E50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22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67013" y="125413"/>
            <a:ext cx="4356100" cy="245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64320" y="2878310"/>
            <a:ext cx="9362488" cy="3536906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baseline="0" dirty="0"/>
              <a:t>Time-series segmentation can be applied to various applications such as  fitness tracking, sleep stage analysis and fault detection.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5D567-48ED-42F6-BF64-E2C01C52E5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92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67013" y="125413"/>
            <a:ext cx="4356100" cy="245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64320" y="2878310"/>
            <a:ext cx="9362488" cy="3536906"/>
          </a:xfrm>
          <a:prstGeom prst="rect">
            <a:avLst/>
          </a:prstGeom>
        </p:spPr>
        <p:txBody>
          <a:bodyPr/>
          <a:lstStyle/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dirty="0"/>
              <a:t>But </a:t>
            </a:r>
            <a:r>
              <a:rPr lang="en-US" baseline="0" dirty="0"/>
              <a:t>there is a critical issue to </a:t>
            </a:r>
            <a:r>
              <a:rPr lang="en-US" dirty="0"/>
              <a:t>apply</a:t>
            </a:r>
            <a:r>
              <a:rPr lang="en-US" baseline="0" dirty="0"/>
              <a:t> time series segmentation to real life application. label deficiency problems. Labels for every time point are not normally available and manually annotating labels is human-labor intensive and inefficient.</a:t>
            </a: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baseline="0" dirty="0"/>
              <a:t>So, we suggests time-series segmentation in unsupervised way.</a:t>
            </a:r>
            <a:br>
              <a:rPr lang="en-US" baseline="0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5D567-48ED-42F6-BF64-E2C01C52E5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18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67013" y="125413"/>
            <a:ext cx="4356100" cy="245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64320" y="2713096"/>
            <a:ext cx="9362488" cy="3817193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ko-KR" dirty="0"/>
              <a:t>There are</a:t>
            </a:r>
            <a:r>
              <a:rPr lang="en-US" altLang="ko-KR" baseline="0" dirty="0"/>
              <a:t> previous works for unsupervised time-series segmentation, such as GMM and TICC. 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ko-KR" baseline="0" dirty="0"/>
              <a:t>Previous approaches simultaneously segment and cluster the time series without any labels. 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ko-KR" baseline="0" dirty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ko-KR" baseline="0" dirty="0"/>
              <a:t>Importantly, time series have temporal dependency, each time point is related to a previous time point. To consider temporal dependency, previous approaches cluster w-length subsequence instead of a single time point.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ko-KR" baseline="0" dirty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ko-KR" baseline="0" dirty="0"/>
              <a:t>They use EM algorithms to cluster time-series. EM algorithms consists of two-steps and two steps are repeated until a certain condition is satisfied. 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ko-KR" baseline="0" dirty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ko-KR" baseline="0" dirty="0"/>
              <a:t>M step is to estimate the statistical properties, such as mean </a:t>
            </a:r>
            <a:r>
              <a:rPr lang="en-US" altLang="ko-KR" b="1" baseline="0" dirty="0"/>
              <a:t>vectors and variance matrices, </a:t>
            </a:r>
            <a:r>
              <a:rPr lang="en-US" altLang="ko-KR" baseline="0" dirty="0"/>
              <a:t>while E step is to update the optimal cluster of each subsequence using the properties which calculated in M step. When there are no more changes in E-step, the algorithm stops and they output the segment results.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ko-KR" baseline="0" dirty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ko-KR" baseline="0" dirty="0"/>
              <a:t>There is an additional point that the longer subsequence length, the larger mean vector and variance matrices.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ko-KR" baseline="0" dirty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ko-KR" baseline="0" dirty="0"/>
              <a:t>Subsequence vector, matrix -&gt; size </a:t>
            </a:r>
            <a:r>
              <a:rPr lang="ko-KR" altLang="en-US" baseline="0" dirty="0"/>
              <a:t>언급</a:t>
            </a:r>
            <a:r>
              <a:rPr lang="en-US" altLang="ko-KR" baseline="0" dirty="0"/>
              <a:t>. </a:t>
            </a:r>
            <a:r>
              <a:rPr lang="ko-KR" altLang="en-US" baseline="0" dirty="0"/>
              <a:t>뒤에 </a:t>
            </a:r>
            <a:r>
              <a:rPr lang="en-US" altLang="ko-KR" baseline="0" dirty="0"/>
              <a:t>limitation</a:t>
            </a:r>
            <a:r>
              <a:rPr lang="ko-KR" altLang="en-US" baseline="0" dirty="0"/>
              <a:t>과 연결하려면 필수 설명</a:t>
            </a:r>
            <a:r>
              <a:rPr lang="en-US" altLang="ko-KR" baseline="0" dirty="0"/>
              <a:t>.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ko-KR" baseline="0" dirty="0"/>
              <a:t> 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ko-KR" baseline="0" dirty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ko-KR" baseline="0" dirty="0"/>
              <a:t>*model-based</a:t>
            </a:r>
            <a:endParaRPr lang="en-US" alt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5D567-48ED-42F6-BF64-E2C01C52E50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14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67013" y="125413"/>
            <a:ext cx="4356100" cy="245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64320" y="2878310"/>
            <a:ext cx="9362488" cy="3536906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dirty="0"/>
              <a:t>However,</a:t>
            </a:r>
            <a:r>
              <a:rPr lang="en-US" baseline="0" dirty="0"/>
              <a:t> previous approaches have a limitation.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baseline="0" dirty="0"/>
              <a:t>For example, we collected the time series for fitness tracking. Let’s assume a person stand for a while and starts to jump, walk and run. Intuitively we know, each behavior differs and generates different patterns of time series.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baseline="0" dirty="0"/>
              <a:t>Standing and Jumping show different patterns, standing has a mixture of relatively shortly repeated patterns, while walking and running has a mixture of long patterns. 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baseline="0" dirty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baseline="0" dirty="0"/>
              <a:t>Thus, we can notice that time-series contains varying length patterns according to the states which cannot be easily captured by the pre-fixed subsequence. we necessarily need to learn varying patterns adaptively.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5D567-48ED-42F6-BF64-E2C01C52E50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523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67013" y="125413"/>
            <a:ext cx="4356100" cy="245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64320" y="2878310"/>
            <a:ext cx="9362488" cy="3536906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ko-KR" baseline="0" dirty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ko-KR" baseline="0" dirty="0"/>
              <a:t>That is identifying varying length patterns is key to determining segmentation quality.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ko-KR" baseline="0" dirty="0"/>
              <a:t>However, in the previous approaches, the subsequence length is fixed, it can not contain various length patterns. It causes several limitations.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ko-KR" baseline="0" dirty="0"/>
              <a:t>First, using short subsequence leads to fragmentation, because it can not grasp long patterns, on the other hands, using long subsequence results in missing transition points cause it disregards short patterns. 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ko-KR" baseline="0" dirty="0"/>
              <a:t>There are critical trade-off to set the subsequence length.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5D567-48ED-42F6-BF64-E2C01C52E50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37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67013" y="125413"/>
            <a:ext cx="4356100" cy="245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64320" y="2878310"/>
            <a:ext cx="9362488" cy="3536906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dirty="0"/>
              <a:t>Thirds, previous approaches</a:t>
            </a:r>
            <a:r>
              <a:rPr lang="en-US" baseline="0" dirty="0"/>
              <a:t> takes longer time to have time-series segmented. Because they estimate a matrix whose size is given by the subsequence. If the subsequence gets longer, the estimation time takes more.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5D567-48ED-42F6-BF64-E2C01C52E503}" type="slidenum">
              <a:rPr lang="en-US" sz="1400" smtClean="0">
                <a:latin typeface="Arial Black" panose="020B0A04020102020204" pitchFamily="34" charset="0"/>
                <a:ea typeface="나눔바른고딕 Light" panose="020B0603020101020101" pitchFamily="50" charset="-127"/>
              </a:rPr>
              <a:t>9</a:t>
            </a:fld>
            <a:endParaRPr lang="en-US" sz="1400" dirty="0">
              <a:latin typeface="Arial Black" panose="020B0A04020102020204" pitchFamily="34" charset="0"/>
              <a:ea typeface="나눔바른고딕 Light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10101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1B6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4;p4">
            <a:extLst>
              <a:ext uri="{FF2B5EF4-FFF2-40B4-BE49-F238E27FC236}">
                <a16:creationId xmlns:a16="http://schemas.microsoft.com/office/drawing/2014/main" id="{C63E1690-1EC7-4A3F-81D2-B9CB70C5FF54}"/>
              </a:ext>
            </a:extLst>
          </p:cNvPr>
          <p:cNvSpPr/>
          <p:nvPr userDrawn="1"/>
        </p:nvSpPr>
        <p:spPr>
          <a:xfrm rot="5400000" flipH="1">
            <a:off x="2843212" y="-2653094"/>
            <a:ext cx="6505575" cy="12192000"/>
          </a:xfrm>
          <a:prstGeom prst="parallelogram">
            <a:avLst>
              <a:gd name="adj" fmla="val 5455"/>
            </a:avLst>
          </a:prstGeom>
          <a:solidFill>
            <a:srgbClr val="F8F4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BF384BE-4547-4018-9E3D-B427AD5981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8687" y="1066419"/>
            <a:ext cx="9144000" cy="2104933"/>
          </a:xfrm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/>
                </a:solidFill>
                <a:latin typeface="Lato Black" panose="020F0A02020204030203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AA766669-7A08-404D-8197-F9E5B1FE4B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8687" y="3177336"/>
            <a:ext cx="9144000" cy="82263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Lato" panose="020F0502020204030203"/>
                <a:ea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your profile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37D9CA7A-C3B0-4E48-8C6B-68B490A193D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9782" y="3999974"/>
            <a:ext cx="5085522" cy="2559032"/>
          </a:xfrm>
        </p:spPr>
        <p:txBody>
          <a:bodyPr anchor="ctr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Lato" panose="020F0502020204030203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commitee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3824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rgbClr val="01B6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35EAB-84B5-4A11-BE71-19FE66319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5281" y="2277534"/>
            <a:ext cx="3932237" cy="1600200"/>
          </a:xfrm>
        </p:spPr>
        <p:txBody>
          <a:bodyPr anchor="ctr">
            <a:noAutofit/>
          </a:bodyPr>
          <a:lstStyle>
            <a:lvl1pPr algn="r">
              <a:defRPr sz="5400">
                <a:latin typeface="Lato Black" panose="020F0A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69179-462A-48DB-A98B-6AB57D967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2939" y="894292"/>
            <a:ext cx="5652914" cy="4873625"/>
          </a:xfrm>
        </p:spPr>
        <p:txBody>
          <a:bodyPr anchor="ctr">
            <a:normAutofit/>
          </a:bodyPr>
          <a:lstStyle>
            <a:lvl1pPr marL="0" indent="0">
              <a:buFont typeface="+mj-lt"/>
              <a:buNone/>
              <a:defRPr sz="4000" b="1">
                <a:latin typeface="Lato" panose="020F0502020204030203" pitchFamily="34" charset="0"/>
              </a:defRPr>
            </a:lvl1pPr>
            <a:lvl2pPr marL="457200" indent="0">
              <a:buFont typeface="+mj-lt"/>
              <a:buNone/>
              <a:defRPr sz="3600" b="1">
                <a:latin typeface="Lato" panose="020F0502020204030203" pitchFamily="34" charset="0"/>
              </a:defRPr>
            </a:lvl2pPr>
            <a:lvl3pPr marL="914400" indent="0">
              <a:buFont typeface="+mj-lt"/>
              <a:buNone/>
              <a:defRPr sz="3200" b="1">
                <a:latin typeface="Lato" panose="020F0502020204030203" pitchFamily="34" charset="0"/>
              </a:defRPr>
            </a:lvl3pPr>
            <a:lvl4pPr marL="1371600" indent="0">
              <a:buFont typeface="+mj-lt"/>
              <a:buNone/>
              <a:defRPr sz="2800" b="1">
                <a:latin typeface="Lato" panose="020F0502020204030203" pitchFamily="34" charset="0"/>
              </a:defRPr>
            </a:lvl4pPr>
            <a:lvl5pPr marL="1828800" indent="0">
              <a:buFont typeface="+mj-lt"/>
              <a:buNone/>
              <a:defRPr sz="2800" b="1">
                <a:latin typeface="Lato" panose="020F050202020403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16429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4;p4">
            <a:extLst>
              <a:ext uri="{FF2B5EF4-FFF2-40B4-BE49-F238E27FC236}">
                <a16:creationId xmlns:a16="http://schemas.microsoft.com/office/drawing/2014/main" id="{CD0F2516-1991-4D77-8D47-932D1450D8BB}"/>
              </a:ext>
            </a:extLst>
          </p:cNvPr>
          <p:cNvSpPr/>
          <p:nvPr userDrawn="1"/>
        </p:nvSpPr>
        <p:spPr>
          <a:xfrm rot="5400000">
            <a:off x="5893100" y="-5924922"/>
            <a:ext cx="396000" cy="12201800"/>
          </a:xfrm>
          <a:prstGeom prst="rect">
            <a:avLst/>
          </a:prstGeom>
          <a:solidFill>
            <a:srgbClr val="01B6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>
                  <a:lumMod val="20000"/>
                  <a:lumOff val="8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Google Shape;24;p4">
            <a:extLst>
              <a:ext uri="{FF2B5EF4-FFF2-40B4-BE49-F238E27FC236}">
                <a16:creationId xmlns:a16="http://schemas.microsoft.com/office/drawing/2014/main" id="{60E36708-41E4-4146-BC44-EED80A0DEFCE}"/>
              </a:ext>
            </a:extLst>
          </p:cNvPr>
          <p:cNvSpPr/>
          <p:nvPr userDrawn="1"/>
        </p:nvSpPr>
        <p:spPr>
          <a:xfrm rot="5400000">
            <a:off x="1317035" y="-1348021"/>
            <a:ext cx="396000" cy="3047999"/>
          </a:xfrm>
          <a:prstGeom prst="rect">
            <a:avLst/>
          </a:prstGeom>
          <a:solidFill>
            <a:srgbClr val="F8F4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Google Shape;24;p4">
            <a:extLst>
              <a:ext uri="{FF2B5EF4-FFF2-40B4-BE49-F238E27FC236}">
                <a16:creationId xmlns:a16="http://schemas.microsoft.com/office/drawing/2014/main" id="{F20C89D3-F97F-4027-942F-CC446EE6D5F8}"/>
              </a:ext>
            </a:extLst>
          </p:cNvPr>
          <p:cNvSpPr/>
          <p:nvPr userDrawn="1"/>
        </p:nvSpPr>
        <p:spPr>
          <a:xfrm rot="5400000">
            <a:off x="5906650" y="573335"/>
            <a:ext cx="388500" cy="12201800"/>
          </a:xfrm>
          <a:prstGeom prst="rect">
            <a:avLst/>
          </a:prstGeom>
          <a:solidFill>
            <a:srgbClr val="F8F4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Google Shape;24;p4">
            <a:extLst>
              <a:ext uri="{FF2B5EF4-FFF2-40B4-BE49-F238E27FC236}">
                <a16:creationId xmlns:a16="http://schemas.microsoft.com/office/drawing/2014/main" id="{FD27C668-7A68-45E0-B658-98CD460E44F3}"/>
              </a:ext>
            </a:extLst>
          </p:cNvPr>
          <p:cNvSpPr/>
          <p:nvPr userDrawn="1"/>
        </p:nvSpPr>
        <p:spPr>
          <a:xfrm rot="5400000">
            <a:off x="11664184" y="6312475"/>
            <a:ext cx="388500" cy="723519"/>
          </a:xfrm>
          <a:prstGeom prst="rect">
            <a:avLst/>
          </a:prstGeom>
          <a:solidFill>
            <a:srgbClr val="01B6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  <a:latin typeface="Lato" panose="020F0502020204030203" pitchFamily="34" charset="0"/>
              <a:ea typeface="Verdana" panose="020B060403050404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E8ACE8-729C-441C-802C-ABD247ECB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0772" y="6492875"/>
            <a:ext cx="695325" cy="365125"/>
          </a:xfrm>
        </p:spPr>
        <p:txBody>
          <a:bodyPr/>
          <a:lstStyle>
            <a:lvl1pPr algn="ctr">
              <a:defRPr sz="1600" b="1">
                <a:solidFill>
                  <a:schemeClr val="bg1"/>
                </a:solidFill>
                <a:latin typeface="Lato" panose="020F0502020204030203" pitchFamily="34" charset="0"/>
                <a:ea typeface="Verdana" panose="020B0604030504040204" pitchFamily="34" charset="0"/>
              </a:defRPr>
            </a:lvl1pPr>
          </a:lstStyle>
          <a:p>
            <a:fld id="{A86395FC-DA4F-4FE4-AE6B-73BE279DC0A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01766D3-DF6F-448E-8D89-9A8BAB437E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882" y="453837"/>
            <a:ext cx="11536198" cy="487363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accent3">
                    <a:lumMod val="75000"/>
                  </a:schemeClr>
                </a:solidFill>
                <a:latin typeface="Lato Black" panose="020F0A02020204030203" pitchFamily="34" charset="0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0BCD3C3-7210-4B54-9066-D38CC05664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6920" y="1276069"/>
            <a:ext cx="10789755" cy="924206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200">
                <a:latin typeface="Lato" panose="020F0502020204030203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latin typeface="Lato" panose="020F0502020204030203" pitchFamily="34" charset="0"/>
              </a:defRPr>
            </a:lvl2pPr>
            <a:lvl3pPr marL="914400" indent="0">
              <a:buFont typeface="Arial" panose="020B0604020202020204" pitchFamily="34" charset="0"/>
              <a:buNone/>
              <a:defRPr sz="1800">
                <a:latin typeface="Lato" panose="020F0502020204030203" pitchFamily="34" charset="0"/>
              </a:defRPr>
            </a:lvl3pPr>
            <a:lvl4pPr marL="1371600" indent="0">
              <a:buFont typeface="Arial" panose="020B0604020202020204" pitchFamily="34" charset="0"/>
              <a:buNone/>
              <a:defRPr sz="1600">
                <a:latin typeface="Lato" panose="020F0502020204030203" pitchFamily="34" charset="0"/>
              </a:defRPr>
            </a:lvl4pPr>
            <a:lvl5pPr marL="1828800" indent="0">
              <a:buFont typeface="Arial" panose="020B0604020202020204" pitchFamily="34" charset="0"/>
              <a:buNone/>
              <a:defRPr sz="1600"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4908201-3337-4EAD-819F-82F40729F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774" y="-22022"/>
            <a:ext cx="2478225" cy="38608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Lato Black" panose="020F0A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9CD68118-DE5E-4434-A305-83A526C8C8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-22022"/>
            <a:ext cx="650240" cy="38608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Lato Black" panose="020F0A02020204030203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4285EC-6182-4C05-A200-42414AC65A4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5325" y="6587070"/>
            <a:ext cx="10709275" cy="169333"/>
          </a:xfrm>
        </p:spPr>
        <p:txBody>
          <a:bodyPr>
            <a:noAutofit/>
          </a:bodyPr>
          <a:lstStyle>
            <a:lvl1pPr marL="0" indent="0">
              <a:buNone/>
              <a:defRPr sz="1000" i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544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2" pos="7242" userDrawn="1">
          <p15:clr>
            <a:srgbClr val="FBAE40"/>
          </p15:clr>
        </p15:guide>
        <p15:guide id="3" pos="438" userDrawn="1">
          <p15:clr>
            <a:srgbClr val="FBAE40"/>
          </p15:clr>
        </p15:guide>
        <p15:guide id="4" orient="horz" pos="799" userDrawn="1">
          <p15:clr>
            <a:srgbClr val="FBAE40"/>
          </p15:clr>
        </p15:guide>
        <p15:guide id="5" pos="32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01B6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62DA3D6-0F95-4F2D-BC75-4904F866E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3286" y="3144424"/>
            <a:ext cx="10799742" cy="569153"/>
          </a:xfrm>
        </p:spPr>
        <p:txBody>
          <a:bodyPr/>
          <a:lstStyle>
            <a:lvl1pPr>
              <a:defRPr sz="6000" b="0">
                <a:latin typeface="Lato Black" panose="020F0A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B6DC31A4-F6EC-4F36-BE25-E252F16F81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3230" y="3144424"/>
            <a:ext cx="1299202" cy="569153"/>
          </a:xfrm>
        </p:spPr>
        <p:txBody>
          <a:bodyPr anchor="ctr">
            <a:noAutofit/>
          </a:bodyPr>
          <a:lstStyle>
            <a:lvl1pPr marL="0" indent="0" algn="ctr">
              <a:buNone/>
              <a:defRPr sz="6600" b="0">
                <a:latin typeface="Lato Black" panose="020F0A02020204030203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7735641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6949E5-7B64-47E4-A138-170063AFC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70ED6F-8D77-45CF-BCA0-0A6C6D2F3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9C952-D24F-40EB-AC08-AD5E940762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94FC2-BFDF-4643-80EC-E24AA219DE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8768A-4CFF-46D1-A30E-49A665F842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5EA74-8F34-444F-A52C-EF6AEADCA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87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60" r:id="rId3"/>
    <p:sldLayoutId id="2147483650" r:id="rId4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0.png"/><Relationship Id="rId13" Type="http://schemas.openxmlformats.org/officeDocument/2006/relationships/image" Target="../media/image751.png"/><Relationship Id="rId3" Type="http://schemas.openxmlformats.org/officeDocument/2006/relationships/image" Target="../media/image721.png"/><Relationship Id="rId7" Type="http://schemas.openxmlformats.org/officeDocument/2006/relationships/image" Target="../media/image65.png"/><Relationship Id="rId12" Type="http://schemas.openxmlformats.org/officeDocument/2006/relationships/image" Target="../media/image67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4.png"/><Relationship Id="rId11" Type="http://schemas.openxmlformats.org/officeDocument/2006/relationships/image" Target="../media/image581.png"/><Relationship Id="rId5" Type="http://schemas.openxmlformats.org/officeDocument/2006/relationships/image" Target="../media/image63.png"/><Relationship Id="rId15" Type="http://schemas.openxmlformats.org/officeDocument/2006/relationships/image" Target="../media/image84.png"/><Relationship Id="rId10" Type="http://schemas.openxmlformats.org/officeDocument/2006/relationships/image" Target="../media/image570.png"/><Relationship Id="rId4" Type="http://schemas.openxmlformats.org/officeDocument/2006/relationships/image" Target="../media/image62.png"/><Relationship Id="rId9" Type="http://schemas.openxmlformats.org/officeDocument/2006/relationships/image" Target="../media/image780.png"/><Relationship Id="rId14" Type="http://schemas.openxmlformats.org/officeDocument/2006/relationships/image" Target="../media/image8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png"/><Relationship Id="rId13" Type="http://schemas.openxmlformats.org/officeDocument/2006/relationships/image" Target="../media/image660.png"/><Relationship Id="rId3" Type="http://schemas.openxmlformats.org/officeDocument/2006/relationships/image" Target="../media/image66.png"/><Relationship Id="rId7" Type="http://schemas.openxmlformats.org/officeDocument/2006/relationships/image" Target="../media/image590.png"/><Relationship Id="rId12" Type="http://schemas.openxmlformats.org/officeDocument/2006/relationships/image" Target="../media/image6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0.png"/><Relationship Id="rId11" Type="http://schemas.openxmlformats.org/officeDocument/2006/relationships/image" Target="../media/image640.png"/><Relationship Id="rId5" Type="http://schemas.openxmlformats.org/officeDocument/2006/relationships/image" Target="../media/image68.png"/><Relationship Id="rId10" Type="http://schemas.openxmlformats.org/officeDocument/2006/relationships/image" Target="../media/image630.png"/><Relationship Id="rId4" Type="http://schemas.openxmlformats.org/officeDocument/2006/relationships/image" Target="../media/image67.png"/><Relationship Id="rId9" Type="http://schemas.openxmlformats.org/officeDocument/2006/relationships/image" Target="../media/image620.png"/><Relationship Id="rId14" Type="http://schemas.openxmlformats.org/officeDocument/2006/relationships/image" Target="../media/image8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0.png"/><Relationship Id="rId18" Type="http://schemas.openxmlformats.org/officeDocument/2006/relationships/image" Target="../media/image720.png"/><Relationship Id="rId26" Type="http://schemas.openxmlformats.org/officeDocument/2006/relationships/image" Target="../media/image790.png"/><Relationship Id="rId3" Type="http://schemas.openxmlformats.org/officeDocument/2006/relationships/image" Target="../media/image66.png"/><Relationship Id="rId7" Type="http://schemas.openxmlformats.org/officeDocument/2006/relationships/image" Target="../media/image760.png"/><Relationship Id="rId17" Type="http://schemas.openxmlformats.org/officeDocument/2006/relationships/image" Target="../media/image710.png"/><Relationship Id="rId25" Type="http://schemas.openxmlformats.org/officeDocument/2006/relationships/image" Target="../media/image762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9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50.png"/><Relationship Id="rId24" Type="http://schemas.openxmlformats.org/officeDocument/2006/relationships/image" Target="../media/image740.png"/><Relationship Id="rId11" Type="http://schemas.openxmlformats.org/officeDocument/2006/relationships/image" Target="../media/image660.png"/><Relationship Id="rId5" Type="http://schemas.openxmlformats.org/officeDocument/2006/relationships/image" Target="../media/image68.png"/><Relationship Id="rId23" Type="http://schemas.openxmlformats.org/officeDocument/2006/relationships/image" Target="../media/image920.png"/><Relationship Id="rId28" Type="http://schemas.openxmlformats.org/officeDocument/2006/relationships/image" Target="../media/image791.png"/><Relationship Id="rId19" Type="http://schemas.openxmlformats.org/officeDocument/2006/relationships/image" Target="../media/image730.png"/><Relationship Id="rId10" Type="http://schemas.openxmlformats.org/officeDocument/2006/relationships/image" Target="../media/image650.png"/><Relationship Id="rId4" Type="http://schemas.openxmlformats.org/officeDocument/2006/relationships/image" Target="../media/image67.png"/><Relationship Id="rId27" Type="http://schemas.openxmlformats.org/officeDocument/2006/relationships/image" Target="../media/image761.png"/><Relationship Id="rId9" Type="http://schemas.openxmlformats.org/officeDocument/2006/relationships/image" Target="../media/image640.png"/></Relationships>
</file>

<file path=ppt/slides/_rels/slide1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821.png"/><Relationship Id="rId26" Type="http://schemas.openxmlformats.org/officeDocument/2006/relationships/image" Target="../media/image87.png"/><Relationship Id="rId3" Type="http://schemas.openxmlformats.org/officeDocument/2006/relationships/image" Target="../media/image800.png"/><Relationship Id="rId21" Type="http://schemas.openxmlformats.org/officeDocument/2006/relationships/image" Target="../media/image86.png"/><Relationship Id="rId34" Type="http://schemas.openxmlformats.org/officeDocument/2006/relationships/image" Target="../media/image96.png"/><Relationship Id="rId25" Type="http://schemas.openxmlformats.org/officeDocument/2006/relationships/image" Target="../media/image860.png"/><Relationship Id="rId33" Type="http://schemas.openxmlformats.org/officeDocument/2006/relationships/image" Target="../media/image95.png"/><Relationship Id="rId2" Type="http://schemas.openxmlformats.org/officeDocument/2006/relationships/notesSlide" Target="../notesSlides/notesSlide14.xml"/><Relationship Id="rId20" Type="http://schemas.openxmlformats.org/officeDocument/2006/relationships/image" Target="../media/image811.png"/><Relationship Id="rId29" Type="http://schemas.openxmlformats.org/officeDocument/2006/relationships/image" Target="../media/image88.png"/><Relationship Id="rId1" Type="http://schemas.openxmlformats.org/officeDocument/2006/relationships/slideLayout" Target="../slideLayouts/slideLayout3.xml"/><Relationship Id="rId24" Type="http://schemas.openxmlformats.org/officeDocument/2006/relationships/image" Target="../media/image810.png"/><Relationship Id="rId32" Type="http://schemas.openxmlformats.org/officeDocument/2006/relationships/image" Target="../media/image94.png"/><Relationship Id="rId15" Type="http://schemas.openxmlformats.org/officeDocument/2006/relationships/image" Target="../media/image105.png"/><Relationship Id="rId23" Type="http://schemas.openxmlformats.org/officeDocument/2006/relationships/image" Target="../media/image801.png"/><Relationship Id="rId28" Type="http://schemas.openxmlformats.org/officeDocument/2006/relationships/image" Target="../media/image791.png"/><Relationship Id="rId19" Type="http://schemas.openxmlformats.org/officeDocument/2006/relationships/image" Target="../media/image89.png"/><Relationship Id="rId31" Type="http://schemas.openxmlformats.org/officeDocument/2006/relationships/image" Target="../media/image93.png"/><Relationship Id="rId22" Type="http://schemas.openxmlformats.org/officeDocument/2006/relationships/image" Target="../media/image672.png"/><Relationship Id="rId27" Type="http://schemas.openxmlformats.org/officeDocument/2006/relationships/image" Target="../media/image761.png"/><Relationship Id="rId30" Type="http://schemas.openxmlformats.org/officeDocument/2006/relationships/image" Target="../media/image92.png"/></Relationships>
</file>

<file path=ppt/slides/_rels/slide1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791.png"/><Relationship Id="rId26" Type="http://schemas.openxmlformats.org/officeDocument/2006/relationships/image" Target="../media/image810.png"/><Relationship Id="rId3" Type="http://schemas.openxmlformats.org/officeDocument/2006/relationships/image" Target="../media/image97.png"/><Relationship Id="rId21" Type="http://schemas.openxmlformats.org/officeDocument/2006/relationships/image" Target="../media/image93.png"/><Relationship Id="rId17" Type="http://schemas.openxmlformats.org/officeDocument/2006/relationships/image" Target="../media/image761.png"/><Relationship Id="rId25" Type="http://schemas.openxmlformats.org/officeDocument/2006/relationships/image" Target="../media/image801.png"/><Relationship Id="rId2" Type="http://schemas.openxmlformats.org/officeDocument/2006/relationships/notesSlide" Target="../notesSlides/notesSlide15.xml"/><Relationship Id="rId20" Type="http://schemas.openxmlformats.org/officeDocument/2006/relationships/image" Target="../media/image9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7.png"/><Relationship Id="rId24" Type="http://schemas.openxmlformats.org/officeDocument/2006/relationships/image" Target="../media/image96.png"/><Relationship Id="rId5" Type="http://schemas.openxmlformats.org/officeDocument/2006/relationships/image" Target="../media/image681.png"/><Relationship Id="rId23" Type="http://schemas.openxmlformats.org/officeDocument/2006/relationships/image" Target="../media/image95.png"/><Relationship Id="rId19" Type="http://schemas.openxmlformats.org/officeDocument/2006/relationships/image" Target="../media/image88.png"/><Relationship Id="rId4" Type="http://schemas.openxmlformats.org/officeDocument/2006/relationships/image" Target="../media/image98.png"/><Relationship Id="rId22" Type="http://schemas.openxmlformats.org/officeDocument/2006/relationships/image" Target="../media/image94.png"/><Relationship Id="rId27" Type="http://schemas.openxmlformats.org/officeDocument/2006/relationships/image" Target="../media/image860.png"/></Relationships>
</file>

<file path=ppt/slides/_rels/slide1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17.png"/><Relationship Id="rId26" Type="http://schemas.openxmlformats.org/officeDocument/2006/relationships/image" Target="../media/image860.png"/><Relationship Id="rId21" Type="http://schemas.openxmlformats.org/officeDocument/2006/relationships/image" Target="../media/image94.png"/><Relationship Id="rId25" Type="http://schemas.openxmlformats.org/officeDocument/2006/relationships/image" Target="../media/image810.png"/><Relationship Id="rId2" Type="http://schemas.openxmlformats.org/officeDocument/2006/relationships/notesSlide" Target="../notesSlides/notesSlide16.xml"/><Relationship Id="rId20" Type="http://schemas.openxmlformats.org/officeDocument/2006/relationships/image" Target="../media/image119.png"/><Relationship Id="rId29" Type="http://schemas.openxmlformats.org/officeDocument/2006/relationships/image" Target="../media/image88.png"/><Relationship Id="rId1" Type="http://schemas.openxmlformats.org/officeDocument/2006/relationships/slideLayout" Target="../slideLayouts/slideLayout3.xml"/><Relationship Id="rId24" Type="http://schemas.openxmlformats.org/officeDocument/2006/relationships/image" Target="../media/image801.png"/><Relationship Id="rId32" Type="http://schemas.openxmlformats.org/officeDocument/2006/relationships/image" Target="../media/image87.png"/><Relationship Id="rId23" Type="http://schemas.openxmlformats.org/officeDocument/2006/relationships/image" Target="../media/image96.png"/><Relationship Id="rId28" Type="http://schemas.openxmlformats.org/officeDocument/2006/relationships/image" Target="../media/image791.png"/><Relationship Id="rId19" Type="http://schemas.openxmlformats.org/officeDocument/2006/relationships/image" Target="../media/image118.png"/><Relationship Id="rId31" Type="http://schemas.openxmlformats.org/officeDocument/2006/relationships/image" Target="../media/image93.png"/><Relationship Id="rId22" Type="http://schemas.openxmlformats.org/officeDocument/2006/relationships/image" Target="../media/image95.png"/><Relationship Id="rId27" Type="http://schemas.openxmlformats.org/officeDocument/2006/relationships/image" Target="../media/image761.png"/><Relationship Id="rId30" Type="http://schemas.openxmlformats.org/officeDocument/2006/relationships/image" Target="../media/image9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png"/><Relationship Id="rId13" Type="http://schemas.openxmlformats.org/officeDocument/2006/relationships/image" Target="../media/image660.png"/><Relationship Id="rId3" Type="http://schemas.openxmlformats.org/officeDocument/2006/relationships/image" Target="../media/image66.png"/><Relationship Id="rId7" Type="http://schemas.openxmlformats.org/officeDocument/2006/relationships/image" Target="../media/image590.png"/><Relationship Id="rId12" Type="http://schemas.openxmlformats.org/officeDocument/2006/relationships/image" Target="../media/image6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0.png"/><Relationship Id="rId11" Type="http://schemas.openxmlformats.org/officeDocument/2006/relationships/image" Target="../media/image640.png"/><Relationship Id="rId5" Type="http://schemas.openxmlformats.org/officeDocument/2006/relationships/image" Target="../media/image68.png"/><Relationship Id="rId10" Type="http://schemas.openxmlformats.org/officeDocument/2006/relationships/image" Target="../media/image630.png"/><Relationship Id="rId4" Type="http://schemas.openxmlformats.org/officeDocument/2006/relationships/image" Target="../media/image67.png"/><Relationship Id="rId9" Type="http://schemas.openxmlformats.org/officeDocument/2006/relationships/image" Target="../media/image620.png"/><Relationship Id="rId14" Type="http://schemas.openxmlformats.org/officeDocument/2006/relationships/image" Target="../media/image8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0.png"/><Relationship Id="rId7" Type="http://schemas.openxmlformats.org/officeDocument/2006/relationships/image" Target="../media/image10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0.png"/><Relationship Id="rId5" Type="http://schemas.openxmlformats.org/officeDocument/2006/relationships/image" Target="../media/image990.png"/><Relationship Id="rId4" Type="http://schemas.openxmlformats.org/officeDocument/2006/relationships/image" Target="../media/image98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51.png"/><Relationship Id="rId5" Type="http://schemas.openxmlformats.org/officeDocument/2006/relationships/image" Target="../media/image1040.png"/><Relationship Id="rId4" Type="http://schemas.openxmlformats.org/officeDocument/2006/relationships/image" Target="../media/image10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1.png"/><Relationship Id="rId5" Type="http://schemas.openxmlformats.org/officeDocument/2006/relationships/image" Target="../media/image1180.png"/><Relationship Id="rId4" Type="http://schemas.openxmlformats.org/officeDocument/2006/relationships/image" Target="../media/image1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Relationship Id="rId14" Type="http://schemas.openxmlformats.org/officeDocument/2006/relationships/image" Target="../media/image8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12" Type="http://schemas.openxmlformats.org/officeDocument/2006/relationships/image" Target="../media/image16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1.png"/><Relationship Id="rId13" Type="http://schemas.openxmlformats.org/officeDocument/2006/relationships/image" Target="../media/image490.png"/><Relationship Id="rId3" Type="http://schemas.openxmlformats.org/officeDocument/2006/relationships/image" Target="../media/image81.png"/><Relationship Id="rId7" Type="http://schemas.openxmlformats.org/officeDocument/2006/relationships/image" Target="../media/image400.png"/><Relationship Id="rId12" Type="http://schemas.openxmlformats.org/officeDocument/2006/relationships/image" Target="../media/image48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0.png"/><Relationship Id="rId11" Type="http://schemas.openxmlformats.org/officeDocument/2006/relationships/image" Target="../media/image460.png"/><Relationship Id="rId5" Type="http://schemas.openxmlformats.org/officeDocument/2006/relationships/image" Target="../media/image380.png"/><Relationship Id="rId10" Type="http://schemas.openxmlformats.org/officeDocument/2006/relationships/image" Target="../media/image450.png"/><Relationship Id="rId4" Type="http://schemas.openxmlformats.org/officeDocument/2006/relationships/image" Target="../media/image370.png"/><Relationship Id="rId9" Type="http://schemas.openxmlformats.org/officeDocument/2006/relationships/image" Target="../media/image44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0.png"/><Relationship Id="rId3" Type="http://schemas.openxmlformats.org/officeDocument/2006/relationships/image" Target="../media/image1061.png"/><Relationship Id="rId7" Type="http://schemas.openxmlformats.org/officeDocument/2006/relationships/image" Target="../media/image1100.png"/><Relationship Id="rId12" Type="http://schemas.openxmlformats.org/officeDocument/2006/relationships/image" Target="../media/image115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90.png"/><Relationship Id="rId11" Type="http://schemas.openxmlformats.org/officeDocument/2006/relationships/image" Target="../media/image1140.png"/><Relationship Id="rId5" Type="http://schemas.openxmlformats.org/officeDocument/2006/relationships/image" Target="../media/image1081.png"/><Relationship Id="rId10" Type="http://schemas.openxmlformats.org/officeDocument/2006/relationships/image" Target="../media/image1130.png"/><Relationship Id="rId4" Type="http://schemas.openxmlformats.org/officeDocument/2006/relationships/image" Target="../media/image1070.png"/><Relationship Id="rId9" Type="http://schemas.openxmlformats.org/officeDocument/2006/relationships/image" Target="../media/image112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10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9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26" Type="http://schemas.openxmlformats.org/officeDocument/2006/relationships/image" Target="../media/image43.png"/><Relationship Id="rId3" Type="http://schemas.openxmlformats.org/officeDocument/2006/relationships/image" Target="../media/image28.png"/><Relationship Id="rId21" Type="http://schemas.openxmlformats.org/officeDocument/2006/relationships/image" Target="../media/image38.png"/><Relationship Id="rId7" Type="http://schemas.openxmlformats.org/officeDocument/2006/relationships/image" Target="../media/image260.png"/><Relationship Id="rId12" Type="http://schemas.openxmlformats.org/officeDocument/2006/relationships/image" Target="../media/image290.png"/><Relationship Id="rId17" Type="http://schemas.openxmlformats.org/officeDocument/2006/relationships/image" Target="../media/image34.png"/><Relationship Id="rId25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29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24" Type="http://schemas.openxmlformats.org/officeDocument/2006/relationships/image" Target="../media/image41.png"/><Relationship Id="rId5" Type="http://schemas.openxmlformats.org/officeDocument/2006/relationships/image" Target="../media/image240.pn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28" Type="http://schemas.openxmlformats.org/officeDocument/2006/relationships/image" Target="../media/image45.png"/><Relationship Id="rId10" Type="http://schemas.openxmlformats.org/officeDocument/2006/relationships/image" Target="../media/image291.png"/><Relationship Id="rId19" Type="http://schemas.openxmlformats.org/officeDocument/2006/relationships/image" Target="../media/image36.png"/><Relationship Id="rId4" Type="http://schemas.microsoft.com/office/2007/relationships/hdphoto" Target="../media/hdphoto1.wdp"/><Relationship Id="rId9" Type="http://schemas.openxmlformats.org/officeDocument/2006/relationships/image" Target="../media/image29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Relationship Id="rId27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3" Type="http://schemas.openxmlformats.org/officeDocument/2006/relationships/image" Target="../media/image47.png"/><Relationship Id="rId7" Type="http://schemas.openxmlformats.org/officeDocument/2006/relationships/image" Target="../media/image13.sv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11" Type="http://schemas.openxmlformats.org/officeDocument/2006/relationships/image" Target="../media/image7.png"/><Relationship Id="rId5" Type="http://schemas.openxmlformats.org/officeDocument/2006/relationships/image" Target="../media/image11.svg"/><Relationship Id="rId10" Type="http://schemas.openxmlformats.org/officeDocument/2006/relationships/image" Target="../media/image16.svg"/><Relationship Id="rId4" Type="http://schemas.openxmlformats.org/officeDocument/2006/relationships/image" Target="../media/image48.png"/><Relationship Id="rId9" Type="http://schemas.openxmlformats.org/officeDocument/2006/relationships/image" Target="../media/image50.png"/><Relationship Id="rId14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81.png"/><Relationship Id="rId3" Type="http://schemas.openxmlformats.org/officeDocument/2006/relationships/image" Target="../media/image47.png"/><Relationship Id="rId7" Type="http://schemas.openxmlformats.org/officeDocument/2006/relationships/image" Target="../media/image13.sv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png"/><Relationship Id="rId11" Type="http://schemas.openxmlformats.org/officeDocument/2006/relationships/image" Target="../media/image55.png"/><Relationship Id="rId5" Type="http://schemas.openxmlformats.org/officeDocument/2006/relationships/image" Target="../media/image11.svg"/><Relationship Id="rId10" Type="http://schemas.openxmlformats.org/officeDocument/2006/relationships/image" Target="../media/image16.svg"/><Relationship Id="rId4" Type="http://schemas.openxmlformats.org/officeDocument/2006/relationships/image" Target="../media/image52.png"/><Relationship Id="rId9" Type="http://schemas.openxmlformats.org/officeDocument/2006/relationships/image" Target="../media/image54.png"/><Relationship Id="rId14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0.png"/><Relationship Id="rId3" Type="http://schemas.openxmlformats.org/officeDocument/2006/relationships/image" Target="../media/image7.png"/><Relationship Id="rId7" Type="http://schemas.openxmlformats.org/officeDocument/2006/relationships/image" Target="../media/image47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0.png"/><Relationship Id="rId11" Type="http://schemas.openxmlformats.org/officeDocument/2006/relationships/image" Target="../media/image13.svg"/><Relationship Id="rId45" Type="http://schemas.openxmlformats.org/officeDocument/2006/relationships/image" Target="../media/image592.png"/><Relationship Id="rId5" Type="http://schemas.openxmlformats.org/officeDocument/2006/relationships/image" Target="../media/image17.png"/><Relationship Id="rId15" Type="http://schemas.openxmlformats.org/officeDocument/2006/relationships/image" Target="../media/image61.png"/><Relationship Id="rId10" Type="http://schemas.openxmlformats.org/officeDocument/2006/relationships/image" Target="../media/image59.png"/><Relationship Id="rId44" Type="http://schemas.openxmlformats.org/officeDocument/2006/relationships/image" Target="../media/image583.png"/><Relationship Id="rId4" Type="http://schemas.openxmlformats.org/officeDocument/2006/relationships/image" Target="../media/image8.png"/><Relationship Id="rId9" Type="http://schemas.openxmlformats.org/officeDocument/2006/relationships/image" Target="../media/image11.svg"/><Relationship Id="rId14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1D8525-874B-4810-B160-FF6DDC89A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8687" y="2512273"/>
            <a:ext cx="11147174" cy="142888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ysClr val="windowText" lastClr="000000"/>
                </a:solidFill>
              </a:rPr>
              <a:t>Temporal Convolutional Network-Based </a:t>
            </a:r>
            <a:br>
              <a:rPr lang="en-US" sz="4000" dirty="0">
                <a:solidFill>
                  <a:sysClr val="windowText" lastClr="000000"/>
                </a:solidFill>
              </a:rPr>
            </a:br>
            <a:r>
              <a:rPr lang="en-US" sz="4000" dirty="0">
                <a:solidFill>
                  <a:sysClr val="windowText" lastClr="000000"/>
                </a:solidFill>
              </a:rPr>
              <a:t>Time-Series Segmentation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1971CE4-D96B-44BB-8E5F-7DA6906CCE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686" y="3924096"/>
            <a:ext cx="10766563" cy="528059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800" b="1" dirty="0"/>
              <a:t>Hyangsuk Min(presenter)</a:t>
            </a:r>
            <a:r>
              <a:rPr lang="en-US" sz="2800" baseline="30000" dirty="0"/>
              <a:t>1,2</a:t>
            </a:r>
            <a:r>
              <a:rPr lang="en-US" sz="2800" b="1" dirty="0"/>
              <a:t>, </a:t>
            </a:r>
            <a:r>
              <a:rPr lang="en-US" altLang="ko-KR" sz="2800" dirty="0"/>
              <a:t>Jae-Gil Lee</a:t>
            </a:r>
            <a:r>
              <a:rPr lang="en-US" altLang="ko-KR" sz="2800" baseline="30000" dirty="0"/>
              <a:t>1</a:t>
            </a:r>
            <a:r>
              <a:rPr lang="en-US" altLang="ko-KR" sz="2800" dirty="0"/>
              <a:t>*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166A97-0591-4054-8776-4D49E6E300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157" y="5671432"/>
            <a:ext cx="2365897" cy="657193"/>
          </a:xfrm>
          <a:prstGeom prst="rect">
            <a:avLst/>
          </a:prstGeom>
        </p:spPr>
      </p:pic>
      <p:pic>
        <p:nvPicPr>
          <p:cNvPr id="1026" name="Picture 2" descr="https://www.bigcomputing.org/images/bigcomp_logo.png?crc=24104097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44" y="1915419"/>
            <a:ext cx="2338858" cy="66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9189" y="5606116"/>
            <a:ext cx="2532811" cy="617608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A6F73242-2944-435E-93EA-D80DD685AD62}"/>
              </a:ext>
            </a:extLst>
          </p:cNvPr>
          <p:cNvSpPr/>
          <p:nvPr/>
        </p:nvSpPr>
        <p:spPr>
          <a:xfrm>
            <a:off x="876544" y="4843471"/>
            <a:ext cx="477314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aseline="30000" dirty="0">
                <a:latin typeface="Lato" panose="020F0502020204030203"/>
              </a:rPr>
              <a:t>1</a:t>
            </a:r>
            <a:r>
              <a:rPr lang="en-US" dirty="0">
                <a:latin typeface="Lato" panose="020F0502020204030203"/>
              </a:rPr>
              <a:t>Data Mining Lab, KAIST</a:t>
            </a:r>
          </a:p>
          <a:p>
            <a:pPr>
              <a:lnSpc>
                <a:spcPct val="80000"/>
              </a:lnSpc>
            </a:pPr>
            <a:r>
              <a:rPr lang="en-US" baseline="30000" dirty="0">
                <a:latin typeface="Lato" panose="020F0502020204030203"/>
              </a:rPr>
              <a:t>2</a:t>
            </a:r>
            <a:r>
              <a:rPr lang="en-US" dirty="0">
                <a:latin typeface="Lato" panose="020F0502020204030203"/>
              </a:rPr>
              <a:t>M2MCx, HL Mando</a:t>
            </a:r>
          </a:p>
        </p:txBody>
      </p:sp>
    </p:spTree>
    <p:extLst>
      <p:ext uri="{BB962C8B-B14F-4D97-AF65-F5344CB8AC3E}">
        <p14:creationId xmlns:p14="http://schemas.microsoft.com/office/powerpoint/2010/main" val="25935397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47E036-D020-4AFC-8165-832BC33F8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395FC-DA4F-4FE4-AE6B-73BE279DC0A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0541D3-8E36-43D3-9D07-D47759A1A9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Challenges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9E0621D-8345-4DFA-887E-A49AF3393D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i="1" dirty="0">
                <a:ea typeface="Microsoft GothicNeo" panose="020B0503020000020004" pitchFamily="34" charset="-127"/>
              </a:rPr>
              <a:t>Previous approaches </a:t>
            </a:r>
            <a:r>
              <a:rPr lang="en-US" sz="2400" dirty="0">
                <a:ea typeface="Microsoft GothicNeo" panose="020B0503020000020004" pitchFamily="34" charset="-127"/>
              </a:rPr>
              <a:t>do not properly grasp </a:t>
            </a:r>
            <a:r>
              <a:rPr lang="en-US" sz="2400" b="1" i="1" dirty="0">
                <a:ea typeface="Microsoft GothicNeo" panose="020B0503020000020004" pitchFamily="34" charset="-127"/>
              </a:rPr>
              <a:t>varying length patterns</a:t>
            </a:r>
            <a:r>
              <a:rPr lang="en-US" sz="2400" b="1" dirty="0">
                <a:ea typeface="Microsoft GothicNeo" panose="020B0503020000020004" pitchFamily="34" charset="-127"/>
              </a:rPr>
              <a:t> </a:t>
            </a:r>
            <a:r>
              <a:rPr lang="en-US" altLang="ko-KR" sz="2400" dirty="0">
                <a:ea typeface="Microsoft GothicNeo" panose="020B0503020000020004" pitchFamily="34" charset="-127"/>
              </a:rPr>
              <a:t>which cause multiple challenges.</a:t>
            </a:r>
            <a:endParaRPr lang="en-US" sz="2400" dirty="0">
              <a:ea typeface="Microsoft GothicNeo" panose="020B0503020000020004" pitchFamily="34" charset="-12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A80F59-BC44-43D9-A016-8ED349FE4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Introduction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BEFE12-AD3C-4E7C-82D6-B628A7A637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01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17C7EFE-73B4-49E1-A0DD-05341844D407}"/>
              </a:ext>
            </a:extLst>
          </p:cNvPr>
          <p:cNvGrpSpPr/>
          <p:nvPr/>
        </p:nvGrpSpPr>
        <p:grpSpPr>
          <a:xfrm>
            <a:off x="1651810" y="5156700"/>
            <a:ext cx="8888380" cy="830997"/>
            <a:chOff x="1353494" y="4704313"/>
            <a:chExt cx="8888380" cy="830997"/>
          </a:xfrm>
        </p:grpSpPr>
        <p:pic>
          <p:nvPicPr>
            <p:cNvPr id="9" name="Graphic 8" descr="Chevron arrows">
              <a:extLst>
                <a:ext uri="{FF2B5EF4-FFF2-40B4-BE49-F238E27FC236}">
                  <a16:creationId xmlns:a16="http://schemas.microsoft.com/office/drawing/2014/main" id="{831E225D-5066-4FFA-B85B-9FE2629713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53494" y="4705549"/>
              <a:ext cx="858945" cy="829761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3294475-7C9A-4353-AA27-77B88C70064E}"/>
                </a:ext>
              </a:extLst>
            </p:cNvPr>
            <p:cNvSpPr/>
            <p:nvPr/>
          </p:nvSpPr>
          <p:spPr>
            <a:xfrm>
              <a:off x="2212439" y="4704313"/>
              <a:ext cx="802943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dirty="0">
                  <a:latin typeface="Lato" panose="020F0502020204030203" pitchFamily="34" charset="0"/>
                  <a:ea typeface="Microsoft GothicNeo" panose="020B0503020000020004" pitchFamily="34" charset="-127"/>
                  <a:sym typeface="Wingdings" panose="05000000000000000000" pitchFamily="2" charset="2"/>
                </a:rPr>
                <a:t>How to (1) </a:t>
              </a:r>
              <a:r>
                <a:rPr lang="en-US" sz="2200" b="1" i="1" u="sng" dirty="0">
                  <a:latin typeface="Lato" panose="020F0502020204030203" pitchFamily="34" charset="0"/>
                  <a:ea typeface="Microsoft GothicNeo" panose="020B0503020000020004" pitchFamily="34" charset="-127"/>
                  <a:sym typeface="Wingdings" panose="05000000000000000000" pitchFamily="2" charset="2"/>
                </a:rPr>
                <a:t>learn both short and long patterns</a:t>
              </a:r>
              <a:r>
                <a:rPr lang="en-US" sz="2200" dirty="0">
                  <a:latin typeface="Lato" panose="020F0502020204030203" pitchFamily="34" charset="0"/>
                  <a:ea typeface="Microsoft GothicNeo" panose="020B0503020000020004" pitchFamily="34" charset="-127"/>
                  <a:sym typeface="Wingdings" panose="05000000000000000000" pitchFamily="2" charset="2"/>
                </a:rPr>
                <a:t> (2) </a:t>
              </a:r>
              <a:r>
                <a:rPr lang="en-US" sz="2200" b="1" i="1" u="sng" dirty="0">
                  <a:latin typeface="Lato" panose="020F0502020204030203" pitchFamily="34" charset="0"/>
                  <a:ea typeface="Microsoft GothicNeo" panose="020B0503020000020004" pitchFamily="34" charset="-127"/>
                  <a:sym typeface="Wingdings" panose="05000000000000000000" pitchFamily="2" charset="2"/>
                </a:rPr>
                <a:t>efficiently</a:t>
              </a:r>
              <a:r>
                <a:rPr lang="en-US" sz="2200" dirty="0">
                  <a:latin typeface="Lato" panose="020F0502020204030203" pitchFamily="34" charset="0"/>
                  <a:ea typeface="Microsoft GothicNeo" panose="020B0503020000020004" pitchFamily="34" charset="-127"/>
                  <a:sym typeface="Wingdings" panose="05000000000000000000" pitchFamily="2" charset="2"/>
                </a:rPr>
                <a:t> in an unsupervised way for </a:t>
              </a:r>
              <a:r>
                <a:rPr lang="en-US" sz="2200" i="1" dirty="0">
                  <a:latin typeface="Lato" panose="020F0502020204030203" pitchFamily="34" charset="0"/>
                  <a:ea typeface="Microsoft GothicNeo" panose="020B0503020000020004" pitchFamily="34" charset="-127"/>
                  <a:sym typeface="Wingdings" panose="05000000000000000000" pitchFamily="2" charset="2"/>
                </a:rPr>
                <a:t>time-series segmentation</a:t>
              </a:r>
              <a:r>
                <a:rPr lang="en-US" sz="2200" dirty="0">
                  <a:latin typeface="Lato" panose="020F0502020204030203" pitchFamily="34" charset="0"/>
                  <a:ea typeface="Microsoft GothicNeo" panose="020B0503020000020004" pitchFamily="34" charset="-127"/>
                  <a:sym typeface="Wingdings" panose="05000000000000000000" pitchFamily="2" charset="2"/>
                </a:rPr>
                <a:t>?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E811556-4EC3-4E61-BFC0-4350565FD447}"/>
              </a:ext>
            </a:extLst>
          </p:cNvPr>
          <p:cNvGrpSpPr/>
          <p:nvPr/>
        </p:nvGrpSpPr>
        <p:grpSpPr>
          <a:xfrm>
            <a:off x="991403" y="2574369"/>
            <a:ext cx="10347189" cy="1843627"/>
            <a:chOff x="991403" y="2574369"/>
            <a:chExt cx="10347189" cy="184362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A3F4375-83EA-4327-B44C-A61F2B40E0E5}"/>
                </a:ext>
              </a:extLst>
            </p:cNvPr>
            <p:cNvSpPr/>
            <p:nvPr/>
          </p:nvSpPr>
          <p:spPr>
            <a:xfrm>
              <a:off x="991403" y="2781701"/>
              <a:ext cx="4408371" cy="163629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1B6E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Lato" panose="020F0502020204030203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A73EB7C-0F2A-4312-8277-ABAC28CB45F0}"/>
                </a:ext>
              </a:extLst>
            </p:cNvPr>
            <p:cNvSpPr/>
            <p:nvPr/>
          </p:nvSpPr>
          <p:spPr>
            <a:xfrm>
              <a:off x="6631808" y="2781701"/>
              <a:ext cx="4408371" cy="163629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1B6E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67181C9-43B2-4156-BEE8-2609A9D630C2}"/>
                </a:ext>
              </a:extLst>
            </p:cNvPr>
            <p:cNvSpPr/>
            <p:nvPr/>
          </p:nvSpPr>
          <p:spPr>
            <a:xfrm>
              <a:off x="991403" y="3115869"/>
              <a:ext cx="4499107" cy="8717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ysClr val="windowText" lastClr="000000"/>
                  </a:solidFill>
                  <a:latin typeface="Lato" panose="020F0502020204030203" pitchFamily="34" charset="0"/>
                  <a:ea typeface="Microsoft GothicNeo" panose="020B0503020000020004" pitchFamily="34" charset="-127"/>
                </a:rPr>
                <a:t>Causes to </a:t>
              </a:r>
              <a:r>
                <a:rPr lang="en-US" b="1" i="1" dirty="0">
                  <a:solidFill>
                    <a:srgbClr val="FF0000"/>
                  </a:solidFill>
                  <a:latin typeface="Lato" panose="020F0502020204030203" pitchFamily="34" charset="0"/>
                  <a:ea typeface="Microsoft GothicNeo" panose="020B0503020000020004" pitchFamily="34" charset="-127"/>
                </a:rPr>
                <a:t>split</a:t>
              </a:r>
              <a:r>
                <a:rPr lang="en-US" dirty="0">
                  <a:solidFill>
                    <a:sysClr val="windowText" lastClr="000000"/>
                  </a:solidFill>
                  <a:latin typeface="Lato" panose="020F0502020204030203" pitchFamily="34" charset="0"/>
                  <a:ea typeface="Microsoft GothicNeo" panose="020B0503020000020004" pitchFamily="34" charset="-127"/>
                </a:rPr>
                <a:t> a state into </a:t>
              </a:r>
              <a:br>
                <a:rPr lang="en-US" dirty="0">
                  <a:solidFill>
                    <a:sysClr val="windowText" lastClr="000000"/>
                  </a:solidFill>
                  <a:latin typeface="Lato" panose="020F0502020204030203" pitchFamily="34" charset="0"/>
                  <a:ea typeface="Microsoft GothicNeo" panose="020B0503020000020004" pitchFamily="34" charset="-127"/>
                </a:rPr>
              </a:br>
              <a:r>
                <a:rPr lang="en-US" dirty="0">
                  <a:solidFill>
                    <a:sysClr val="windowText" lastClr="000000"/>
                  </a:solidFill>
                  <a:latin typeface="Lato" panose="020F0502020204030203" pitchFamily="34" charset="0"/>
                  <a:ea typeface="Microsoft GothicNeo" panose="020B0503020000020004" pitchFamily="34" charset="-127"/>
                </a:rPr>
                <a:t>multiple </a:t>
              </a:r>
              <a:r>
                <a:rPr lang="en-US" b="1" i="1" dirty="0">
                  <a:solidFill>
                    <a:srgbClr val="FF0000"/>
                  </a:solidFill>
                  <a:latin typeface="Lato" panose="020F0502020204030203" pitchFamily="34" charset="0"/>
                  <a:ea typeface="Microsoft GothicNeo" panose="020B0503020000020004" pitchFamily="34" charset="-127"/>
                </a:rPr>
                <a:t>meaningless fragments</a:t>
              </a:r>
              <a:r>
                <a:rPr lang="en-US" dirty="0">
                  <a:solidFill>
                    <a:srgbClr val="FF0000"/>
                  </a:solidFill>
                  <a:latin typeface="Lato" panose="020F0502020204030203" pitchFamily="34" charset="0"/>
                  <a:ea typeface="Microsoft GothicNeo" panose="020B0503020000020004" pitchFamily="34" charset="-127"/>
                </a:rPr>
                <a:t>.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F1D5720-73ED-4E40-99A0-181FEB47DEF2}"/>
                </a:ext>
              </a:extLst>
            </p:cNvPr>
            <p:cNvSpPr/>
            <p:nvPr/>
          </p:nvSpPr>
          <p:spPr>
            <a:xfrm>
              <a:off x="1889792" y="2574369"/>
              <a:ext cx="266258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2400" b="1" i="1" dirty="0">
                  <a:latin typeface="Lato" panose="020F0502020204030203" pitchFamily="34" charset="0"/>
                </a:rPr>
                <a:t>Short</a:t>
              </a:r>
              <a:r>
                <a:rPr lang="en-US" sz="2400" b="1" dirty="0">
                  <a:latin typeface="Lato" panose="020F0502020204030203" pitchFamily="34" charset="0"/>
                </a:rPr>
                <a:t> subsequence 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B422256-C107-4BAB-8FCE-A756B53B4EE6}"/>
                </a:ext>
              </a:extLst>
            </p:cNvPr>
            <p:cNvSpPr/>
            <p:nvPr/>
          </p:nvSpPr>
          <p:spPr>
            <a:xfrm>
              <a:off x="6631808" y="3105926"/>
              <a:ext cx="4706784" cy="8717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ysClr val="windowText" lastClr="000000"/>
                  </a:solidFill>
                  <a:latin typeface="Lato" panose="020F0502020204030203" pitchFamily="34" charset="0"/>
                  <a:ea typeface="Microsoft GothicNeo" panose="020B0503020000020004" pitchFamily="34" charset="-127"/>
                </a:rPr>
                <a:t>Results in </a:t>
              </a:r>
              <a:r>
                <a:rPr lang="en-US" b="1" i="1" dirty="0">
                  <a:solidFill>
                    <a:srgbClr val="FF0000"/>
                  </a:solidFill>
                  <a:latin typeface="Lato" panose="020F0502020204030203" pitchFamily="34" charset="0"/>
                  <a:ea typeface="Microsoft GothicNeo" panose="020B0503020000020004" pitchFamily="34" charset="-127"/>
                </a:rPr>
                <a:t>missing transition points</a:t>
              </a:r>
              <a:r>
                <a:rPr lang="en-US" dirty="0">
                  <a:solidFill>
                    <a:srgbClr val="FF0000"/>
                  </a:solidFill>
                  <a:latin typeface="Lato" panose="020F0502020204030203" pitchFamily="34" charset="0"/>
                  <a:ea typeface="Microsoft GothicNeo" panose="020B0503020000020004" pitchFamily="34" charset="-127"/>
                </a:rPr>
                <a:t>.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ysClr val="windowText" lastClr="000000"/>
                  </a:solidFill>
                  <a:latin typeface="Lato" panose="020F0502020204030203" pitchFamily="34" charset="0"/>
                  <a:ea typeface="Microsoft GothicNeo" panose="020B0503020000020004" pitchFamily="34" charset="-127"/>
                </a:rPr>
                <a:t>Leads to </a:t>
              </a:r>
              <a:r>
                <a:rPr lang="en-US" b="1" i="1" dirty="0">
                  <a:solidFill>
                    <a:srgbClr val="FF0000"/>
                  </a:solidFill>
                  <a:latin typeface="Lato" panose="020F0502020204030203" pitchFamily="34" charset="0"/>
                  <a:ea typeface="Microsoft GothicNeo" panose="020B0503020000020004" pitchFamily="34" charset="-127"/>
                </a:rPr>
                <a:t>more parameters to learn.</a:t>
              </a:r>
              <a:endParaRPr lang="en-US" sz="1600" dirty="0">
                <a:solidFill>
                  <a:sysClr val="windowText" lastClr="000000"/>
                </a:solidFill>
                <a:latin typeface="Lato" panose="020F0502020204030203" pitchFamily="34" charset="0"/>
                <a:ea typeface="Microsoft GothicNeo" panose="020B0503020000020004" pitchFamily="34" charset="-127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D4BE1A0-6419-47F0-B14B-DADDAE34CA11}"/>
                </a:ext>
              </a:extLst>
            </p:cNvPr>
            <p:cNvSpPr/>
            <p:nvPr/>
          </p:nvSpPr>
          <p:spPr>
            <a:xfrm>
              <a:off x="7553645" y="2574369"/>
              <a:ext cx="257121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2400" b="1" i="1" dirty="0">
                  <a:latin typeface="Lato" panose="020F0502020204030203" pitchFamily="34" charset="0"/>
                </a:rPr>
                <a:t>Long</a:t>
              </a:r>
              <a:r>
                <a:rPr lang="en-US" sz="2400" b="1" dirty="0">
                  <a:latin typeface="Lato" panose="020F0502020204030203" pitchFamily="34" charset="0"/>
                </a:rPr>
                <a:t> subsequence </a:t>
              </a:r>
            </a:p>
          </p:txBody>
        </p:sp>
        <p:sp>
          <p:nvSpPr>
            <p:cNvPr id="18" name="Arrow: Left-Right 17">
              <a:extLst>
                <a:ext uri="{FF2B5EF4-FFF2-40B4-BE49-F238E27FC236}">
                  <a16:creationId xmlns:a16="http://schemas.microsoft.com/office/drawing/2014/main" id="{B35CBA57-E286-4ECB-BECA-79BF6AB54C50}"/>
                </a:ext>
              </a:extLst>
            </p:cNvPr>
            <p:cNvSpPr/>
            <p:nvPr/>
          </p:nvSpPr>
          <p:spPr>
            <a:xfrm>
              <a:off x="5478480" y="3311959"/>
              <a:ext cx="1019142" cy="685131"/>
            </a:xfrm>
            <a:prstGeom prst="leftRightArrow">
              <a:avLst>
                <a:gd name="adj1" fmla="val 50000"/>
                <a:gd name="adj2" fmla="val 37273"/>
              </a:avLst>
            </a:prstGeom>
            <a:solidFill>
              <a:srgbClr val="01B6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160820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>
            <a:extLst>
              <a:ext uri="{FF2B5EF4-FFF2-40B4-BE49-F238E27FC236}">
                <a16:creationId xmlns:a16="http://schemas.microsoft.com/office/drawing/2014/main" id="{23D9ED45-FFDA-45D6-B9D3-E9D50465DA7D}"/>
              </a:ext>
            </a:extLst>
          </p:cNvPr>
          <p:cNvSpPr/>
          <p:nvPr/>
        </p:nvSpPr>
        <p:spPr>
          <a:xfrm>
            <a:off x="1981200" y="1400175"/>
            <a:ext cx="7905750" cy="6858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4C8594-F917-4CF5-B361-9F44521A6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395FC-DA4F-4FE4-AE6B-73BE279DC0A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F1BBA4-3738-4BAF-8AF5-37428FE21B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Problem Definition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BF4DAAF4-8DC8-4005-B968-5A0B4DA5573F}"/>
                  </a:ext>
                </a:extLst>
              </p:cNvPr>
              <p:cNvSpPr>
                <a:spLocks noGrp="1"/>
              </p:cNvSpPr>
              <p:nvPr>
                <p:ph type="body" sz="quarter" idx="17"/>
              </p:nvPr>
            </p:nvSpPr>
            <p:spPr>
              <a:xfrm>
                <a:off x="706920" y="2971800"/>
                <a:ext cx="11160402" cy="3516594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Consider a </a:t>
                </a:r>
                <a:r>
                  <a:rPr lang="en-US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time series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𝑿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sup>
                    </m:sSup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=[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],</m:t>
                      </m:r>
                    </m:oMath>
                  </m:oMathPara>
                </a14:m>
                <a:endParaRPr lang="en-US" sz="20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is the </a:t>
                </a:r>
                <a:r>
                  <a:rPr lang="en-US" sz="2000" i="1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i-th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observation,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0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</m:t>
                    </m:r>
                    <m:sSubSup>
                      <m:sSubSupPr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…,</m:t>
                    </m:r>
                    <m:sSubSup>
                      <m:sSubSupPr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sup>
                    </m:sSubSup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has N features.</a:t>
                </a:r>
                <a:endParaRPr lang="en-US" sz="20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goal is to </a:t>
                </a:r>
                <a:br>
                  <a:rPr lang="en-US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US" sz="2000" u="sng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partition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into non-overlapping segments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𝑺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where the length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is arbitrary, and</a:t>
                </a:r>
                <a:b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US" sz="2000" u="sng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cluster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 </a:t>
                </a:r>
                <a:r>
                  <a:rPr lang="en-US" sz="2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into </a:t>
                </a:r>
                <a:r>
                  <a:rPr lang="en-US" sz="2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K  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states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𝑪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𝑲</m:t>
                            </m:r>
                          </m:sub>
                        </m:sSub>
                      </m:e>
                    </m:d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BF4DAAF4-8DC8-4005-B968-5A0B4DA557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7"/>
              </p:nvPr>
            </p:nvSpPr>
            <p:spPr>
              <a:xfrm>
                <a:off x="706920" y="2971800"/>
                <a:ext cx="11160402" cy="3516594"/>
              </a:xfrm>
              <a:blipFill>
                <a:blip r:embed="rId3"/>
                <a:stretch>
                  <a:fillRect l="-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981AAFAE-F70D-4975-B108-A6216AACC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774" y="1"/>
            <a:ext cx="2465525" cy="386080"/>
          </a:xfrm>
        </p:spPr>
        <p:txBody>
          <a:bodyPr>
            <a:noAutofit/>
          </a:bodyPr>
          <a:lstStyle/>
          <a:p>
            <a:r>
              <a:rPr lang="en-US" dirty="0"/>
              <a:t>Methodology: </a:t>
            </a:r>
            <a:r>
              <a:rPr lang="en-US" i="1" dirty="0"/>
              <a:t>TCTS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08683B-A7FC-4A62-A388-5FF27C9539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02</a:t>
            </a:r>
            <a:endParaRPr lang="en-US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CB0998E-D27B-4C61-87AB-C1EF834F8385}"/>
              </a:ext>
            </a:extLst>
          </p:cNvPr>
          <p:cNvGrpSpPr/>
          <p:nvPr/>
        </p:nvGrpSpPr>
        <p:grpSpPr>
          <a:xfrm>
            <a:off x="2004237" y="2582250"/>
            <a:ext cx="7910475" cy="180000"/>
            <a:chOff x="2924858" y="1101264"/>
            <a:chExt cx="5139345" cy="2520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F9DC5F8-C0AD-4AFE-B132-A30D2B80B0F0}"/>
                </a:ext>
              </a:extLst>
            </p:cNvPr>
            <p:cNvPicPr>
              <a:picLocks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24858" y="1101264"/>
              <a:ext cx="2606728" cy="229383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532C4DC-95E7-4CA9-9579-E621F6A04245}"/>
                </a:ext>
              </a:extLst>
            </p:cNvPr>
            <p:cNvPicPr>
              <a:picLocks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30047" y="1101264"/>
              <a:ext cx="1234156" cy="252000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5DF93A8-AB0A-4F51-B17E-133A7F6E8DB6}"/>
              </a:ext>
            </a:extLst>
          </p:cNvPr>
          <p:cNvGrpSpPr/>
          <p:nvPr/>
        </p:nvGrpSpPr>
        <p:grpSpPr>
          <a:xfrm>
            <a:off x="1994442" y="1387420"/>
            <a:ext cx="7882979" cy="720000"/>
            <a:chOff x="2922270" y="1684656"/>
            <a:chExt cx="5692078" cy="527049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00BF4B4B-BFBC-4D69-BC72-2ACC899C84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22270" y="1684656"/>
              <a:ext cx="2899720" cy="527049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E5AB602F-C072-43D7-8C01-6C5FFC4376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6310" y="1684656"/>
              <a:ext cx="1348038" cy="52704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8A37F42E-0CA4-4D1F-8AFF-A9F9C8A7B1AB}"/>
                  </a:ext>
                </a:extLst>
              </p:cNvPr>
              <p:cNvSpPr/>
              <p:nvPr/>
            </p:nvSpPr>
            <p:spPr>
              <a:xfrm>
                <a:off x="2010308" y="2118909"/>
                <a:ext cx="707951" cy="215444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⋯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8A37F42E-0CA4-4D1F-8AFF-A9F9C8A7B1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0308" y="2118909"/>
                <a:ext cx="707951" cy="215444"/>
              </a:xfrm>
              <a:prstGeom prst="rect">
                <a:avLst/>
              </a:prstGeom>
              <a:blipFill>
                <a:blip r:embed="rId8"/>
                <a:stretch>
                  <a:fillRect l="-3448" r="-86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6BB14E86-EFD8-4974-8558-4D488EDF0988}"/>
                  </a:ext>
                </a:extLst>
              </p:cNvPr>
              <p:cNvSpPr/>
              <p:nvPr/>
            </p:nvSpPr>
            <p:spPr>
              <a:xfrm>
                <a:off x="9436589" y="2118909"/>
                <a:ext cx="484107" cy="215444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⋯,</m:t>
                      </m:r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6BB14E86-EFD8-4974-8558-4D488EDF09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6589" y="2118909"/>
                <a:ext cx="484107" cy="215444"/>
              </a:xfrm>
              <a:prstGeom prst="rect">
                <a:avLst/>
              </a:prstGeom>
              <a:blipFill>
                <a:blip r:embed="rId9"/>
                <a:stretch>
                  <a:fillRect l="-2532" r="-253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40014E5-06DC-4470-9C98-FCE3564E15DE}"/>
              </a:ext>
            </a:extLst>
          </p:cNvPr>
          <p:cNvCxnSpPr/>
          <p:nvPr/>
        </p:nvCxnSpPr>
        <p:spPr>
          <a:xfrm>
            <a:off x="2999060" y="1316037"/>
            <a:ext cx="0" cy="1440000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10A2A00-4D31-4A79-B2C2-CB549E5C1D98}"/>
              </a:ext>
            </a:extLst>
          </p:cNvPr>
          <p:cNvCxnSpPr/>
          <p:nvPr/>
        </p:nvCxnSpPr>
        <p:spPr>
          <a:xfrm>
            <a:off x="3991532" y="1316037"/>
            <a:ext cx="0" cy="1440000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38EEC4E-2B00-4C22-8116-DCCC6A974098}"/>
              </a:ext>
            </a:extLst>
          </p:cNvPr>
          <p:cNvCxnSpPr/>
          <p:nvPr/>
        </p:nvCxnSpPr>
        <p:spPr>
          <a:xfrm>
            <a:off x="6006269" y="1316037"/>
            <a:ext cx="0" cy="1440000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77AFA2C-E21C-4B92-96F3-7721C99CFCA7}"/>
              </a:ext>
            </a:extLst>
          </p:cNvPr>
          <p:cNvCxnSpPr/>
          <p:nvPr/>
        </p:nvCxnSpPr>
        <p:spPr>
          <a:xfrm>
            <a:off x="8006682" y="1335087"/>
            <a:ext cx="0" cy="1440000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FD6C9840-55DB-4939-AB68-3DEC9181C391}"/>
                  </a:ext>
                </a:extLst>
              </p:cNvPr>
              <p:cNvSpPr/>
              <p:nvPr/>
            </p:nvSpPr>
            <p:spPr>
              <a:xfrm>
                <a:off x="3085651" y="2415659"/>
                <a:ext cx="8417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 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FD6C9840-55DB-4939-AB68-3DEC9181C3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651" y="2415659"/>
                <a:ext cx="84176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0E47913A-7262-46BA-ADB7-EB52FA0B0308}"/>
                  </a:ext>
                </a:extLst>
              </p:cNvPr>
              <p:cNvSpPr/>
              <p:nvPr/>
            </p:nvSpPr>
            <p:spPr>
              <a:xfrm>
                <a:off x="2089842" y="2415659"/>
                <a:ext cx="7904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0E47913A-7262-46BA-ADB7-EB52FA0B03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842" y="2415659"/>
                <a:ext cx="790473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B6ED8EB3-BA0C-4A02-9B01-7EC7CFA0191E}"/>
                  </a:ext>
                </a:extLst>
              </p:cNvPr>
              <p:cNvSpPr/>
              <p:nvPr/>
            </p:nvSpPr>
            <p:spPr>
              <a:xfrm>
                <a:off x="4559177" y="2415659"/>
                <a:ext cx="8417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B6ED8EB3-BA0C-4A02-9B01-7EC7CFA019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177" y="2415659"/>
                <a:ext cx="841769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5A07877-2FBD-4E95-BCAD-45E7A05DE2FD}"/>
              </a:ext>
            </a:extLst>
          </p:cNvPr>
          <p:cNvCxnSpPr>
            <a:cxnSpLocks/>
          </p:cNvCxnSpPr>
          <p:nvPr/>
        </p:nvCxnSpPr>
        <p:spPr>
          <a:xfrm flipV="1">
            <a:off x="1990725" y="1316038"/>
            <a:ext cx="0" cy="900000"/>
          </a:xfrm>
          <a:prstGeom prst="line">
            <a:avLst/>
          </a:pr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D2FCF6DA-B548-441C-9609-5A97EADD9873}"/>
              </a:ext>
            </a:extLst>
          </p:cNvPr>
          <p:cNvCxnSpPr>
            <a:cxnSpLocks/>
          </p:cNvCxnSpPr>
          <p:nvPr/>
        </p:nvCxnSpPr>
        <p:spPr>
          <a:xfrm>
            <a:off x="1847850" y="2095500"/>
            <a:ext cx="8172000" cy="0"/>
          </a:xfrm>
          <a:prstGeom prst="line">
            <a:avLst/>
          </a:pr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D372D7AD-4A5A-4D04-AF28-BCACF213D576}"/>
                  </a:ext>
                </a:extLst>
              </p:cNvPr>
              <p:cNvSpPr/>
              <p:nvPr/>
            </p:nvSpPr>
            <p:spPr>
              <a:xfrm>
                <a:off x="8606436" y="2415659"/>
                <a:ext cx="8962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D372D7AD-4A5A-4D04-AF28-BCACF213D5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6436" y="2415659"/>
                <a:ext cx="896271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77C5D83-E239-46E5-9C50-7EB8BA64D659}"/>
                  </a:ext>
                </a:extLst>
              </p:cNvPr>
              <p:cNvSpPr/>
              <p:nvPr/>
            </p:nvSpPr>
            <p:spPr>
              <a:xfrm>
                <a:off x="6735883" y="1434584"/>
                <a:ext cx="57419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77C5D83-E239-46E5-9C50-7EB8BA64D6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5883" y="1434584"/>
                <a:ext cx="574195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88996A5C-E045-489C-B710-B3D299BDACCE}"/>
                  </a:ext>
                </a:extLst>
              </p:cNvPr>
              <p:cNvSpPr/>
              <p:nvPr/>
            </p:nvSpPr>
            <p:spPr>
              <a:xfrm>
                <a:off x="6735883" y="2358509"/>
                <a:ext cx="57419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88996A5C-E045-489C-B710-B3D299BDAC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5883" y="2358509"/>
                <a:ext cx="574195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27238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CC3D011-51C3-4756-BF44-E818155B51B6}"/>
              </a:ext>
            </a:extLst>
          </p:cNvPr>
          <p:cNvSpPr/>
          <p:nvPr/>
        </p:nvSpPr>
        <p:spPr>
          <a:xfrm>
            <a:off x="3759200" y="4073236"/>
            <a:ext cx="6300000" cy="1459346"/>
          </a:xfrm>
          <a:prstGeom prst="roundRect">
            <a:avLst>
              <a:gd name="adj" fmla="val 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D2A36ED-289F-4A0F-BC95-F5F51D27462A}"/>
              </a:ext>
            </a:extLst>
          </p:cNvPr>
          <p:cNvSpPr/>
          <p:nvPr/>
        </p:nvSpPr>
        <p:spPr>
          <a:xfrm>
            <a:off x="3753248" y="1996414"/>
            <a:ext cx="6300000" cy="2015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43657F-E67A-4560-A1AE-8918FFC50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395FC-DA4F-4FE4-AE6B-73BE279DC0A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7E7DD7-DAA0-417C-87C2-9C8A90341F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3A204A-159E-4873-A20F-B6A47BA98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774" y="1"/>
            <a:ext cx="2440125" cy="386080"/>
          </a:xfrm>
        </p:spPr>
        <p:txBody>
          <a:bodyPr>
            <a:noAutofit/>
          </a:bodyPr>
          <a:lstStyle/>
          <a:p>
            <a:r>
              <a:rPr lang="en-US" dirty="0"/>
              <a:t>Methodology: </a:t>
            </a:r>
            <a:r>
              <a:rPr lang="en-US" i="1" dirty="0"/>
              <a:t>TCTS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2F173-15BF-48C4-B738-D67F5460B6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02</a:t>
            </a:r>
            <a:endParaRPr lang="en-US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40B25E9F-5132-4865-933E-E84C698B5E8E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2860" y="2275628"/>
            <a:ext cx="2110715" cy="357372"/>
          </a:xfrm>
          <a:prstGeom prst="rect">
            <a:avLst/>
          </a:prstGeom>
          <a:ln w="15875">
            <a:noFill/>
            <a:prstDash val="sysDot"/>
            <a:tailEnd type="oval"/>
          </a:ln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1234BA6-D763-4F71-89C2-997C00D1E550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4376" y="2715923"/>
            <a:ext cx="2110715" cy="357372"/>
          </a:xfrm>
          <a:prstGeom prst="rect">
            <a:avLst/>
          </a:prstGeom>
          <a:ln w="15875">
            <a:noFill/>
            <a:prstDash val="sysDot"/>
            <a:tailEnd type="oval"/>
          </a:ln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2DACC84-D87A-4260-82A3-0F57DD1B34B8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2860" y="3138783"/>
            <a:ext cx="2110715" cy="357372"/>
          </a:xfrm>
          <a:prstGeom prst="rect">
            <a:avLst/>
          </a:prstGeom>
          <a:ln w="15875">
            <a:noFill/>
            <a:prstDash val="sysDot"/>
            <a:tailEnd type="oval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1BD0076-3F8F-490C-8898-EEF8E0083E53}"/>
                  </a:ext>
                </a:extLst>
              </p:cNvPr>
              <p:cNvSpPr txBox="1"/>
              <p:nvPr/>
            </p:nvSpPr>
            <p:spPr>
              <a:xfrm>
                <a:off x="1040292" y="2288230"/>
                <a:ext cx="499700" cy="332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US" b="1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1BD0076-3F8F-490C-8898-EEF8E0083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292" y="2288230"/>
                <a:ext cx="499700" cy="332168"/>
              </a:xfrm>
              <a:prstGeom prst="rect">
                <a:avLst/>
              </a:prstGeom>
              <a:blipFill>
                <a:blip r:embed="rId6"/>
                <a:stretch>
                  <a:fillRect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BABDDE5-9384-4B6D-9D81-64A2D479C3F5}"/>
                  </a:ext>
                </a:extLst>
              </p:cNvPr>
              <p:cNvSpPr txBox="1"/>
              <p:nvPr/>
            </p:nvSpPr>
            <p:spPr>
              <a:xfrm>
                <a:off x="1040292" y="2720276"/>
                <a:ext cx="499700" cy="332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b="1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BABDDE5-9384-4B6D-9D81-64A2D479C3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292" y="2720276"/>
                <a:ext cx="499700" cy="332168"/>
              </a:xfrm>
              <a:prstGeom prst="rect">
                <a:avLst/>
              </a:prstGeom>
              <a:blipFill>
                <a:blip r:embed="rId7"/>
                <a:stretch>
                  <a:fillRect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9F02B19-C0B0-448E-B25E-10750C0D79C8}"/>
                  </a:ext>
                </a:extLst>
              </p:cNvPr>
              <p:cNvSpPr txBox="1"/>
              <p:nvPr/>
            </p:nvSpPr>
            <p:spPr>
              <a:xfrm>
                <a:off x="1040292" y="3152975"/>
                <a:ext cx="499700" cy="332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b="1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9F02B19-C0B0-448E-B25E-10750C0D79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292" y="3152975"/>
                <a:ext cx="499700" cy="332168"/>
              </a:xfrm>
              <a:prstGeom prst="rect">
                <a:avLst/>
              </a:prstGeom>
              <a:blipFill>
                <a:blip r:embed="rId8"/>
                <a:stretch>
                  <a:fillRect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>
            <a:extLst>
              <a:ext uri="{FF2B5EF4-FFF2-40B4-BE49-F238E27FC236}">
                <a16:creationId xmlns:a16="http://schemas.microsoft.com/office/drawing/2014/main" id="{90F33846-2565-4C09-ABB8-410910F2E011}"/>
              </a:ext>
            </a:extLst>
          </p:cNvPr>
          <p:cNvSpPr/>
          <p:nvPr/>
        </p:nvSpPr>
        <p:spPr>
          <a:xfrm>
            <a:off x="4275258" y="2090729"/>
            <a:ext cx="2367581" cy="15920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9B94BF7-03E9-44CD-908D-229697637A64}"/>
              </a:ext>
            </a:extLst>
          </p:cNvPr>
          <p:cNvSpPr/>
          <p:nvPr/>
        </p:nvSpPr>
        <p:spPr>
          <a:xfrm>
            <a:off x="9185121" y="2090729"/>
            <a:ext cx="594589" cy="1592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i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EECD5F1-723A-476E-AE4F-2E5297680DE0}"/>
              </a:ext>
            </a:extLst>
          </p:cNvPr>
          <p:cNvSpPr/>
          <p:nvPr/>
        </p:nvSpPr>
        <p:spPr>
          <a:xfrm>
            <a:off x="4028076" y="4450404"/>
            <a:ext cx="1985170" cy="452360"/>
          </a:xfrm>
          <a:prstGeom prst="rect">
            <a:avLst/>
          </a:prstGeom>
          <a:solidFill>
            <a:srgbClr val="D5F5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mbria Math" panose="02040503050406030204" pitchFamily="18" charset="0"/>
              </a:rPr>
              <a:t>Clustering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8484317-6DF7-43AE-8A77-B7F826D9749F}"/>
              </a:ext>
            </a:extLst>
          </p:cNvPr>
          <p:cNvSpPr/>
          <p:nvPr/>
        </p:nvSpPr>
        <p:spPr>
          <a:xfrm>
            <a:off x="7501045" y="4450404"/>
            <a:ext cx="1985170" cy="452356"/>
          </a:xfrm>
          <a:prstGeom prst="rect">
            <a:avLst/>
          </a:prstGeom>
          <a:solidFill>
            <a:srgbClr val="D5F5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mbria Math" panose="02040503050406030204" pitchFamily="18" charset="0"/>
              </a:rPr>
              <a:t>Classification</a:t>
            </a:r>
          </a:p>
        </p:txBody>
      </p: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F0817603-FFFE-4034-8949-7B9A2DA962AE}"/>
              </a:ext>
            </a:extLst>
          </p:cNvPr>
          <p:cNvCxnSpPr>
            <a:cxnSpLocks/>
            <a:stCxn id="55" idx="2"/>
            <a:endCxn id="53" idx="0"/>
          </p:cNvCxnSpPr>
          <p:nvPr/>
        </p:nvCxnSpPr>
        <p:spPr>
          <a:xfrm rot="16200000" flipH="1">
            <a:off x="7560486" y="3517259"/>
            <a:ext cx="1286639" cy="57965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9ACAC8CF-6EE2-435B-A56B-3C06EB9C547F}"/>
              </a:ext>
            </a:extLst>
          </p:cNvPr>
          <p:cNvSpPr/>
          <p:nvPr/>
        </p:nvSpPr>
        <p:spPr>
          <a:xfrm>
            <a:off x="7095413" y="2620301"/>
            <a:ext cx="1637133" cy="543464"/>
          </a:xfrm>
          <a:prstGeom prst="roundRect">
            <a:avLst/>
          </a:prstGeom>
          <a:solidFill>
            <a:srgbClr val="EAEAF2"/>
          </a:solidFill>
          <a:ln w="28575">
            <a:noFill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b="1" i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93B36A1-35D8-4CA5-8778-A8B67F3B4558}"/>
              </a:ext>
            </a:extLst>
          </p:cNvPr>
          <p:cNvCxnSpPr>
            <a:cxnSpLocks/>
            <a:stCxn id="50" idx="3"/>
            <a:endCxn id="55" idx="1"/>
          </p:cNvCxnSpPr>
          <p:nvPr/>
        </p:nvCxnSpPr>
        <p:spPr>
          <a:xfrm>
            <a:off x="6642839" y="2886761"/>
            <a:ext cx="452574" cy="5272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id="{D3E5CD44-D364-46DA-9DC7-1EDE8CC4737C}"/>
              </a:ext>
            </a:extLst>
          </p:cNvPr>
          <p:cNvCxnSpPr>
            <a:cxnSpLocks/>
            <a:stCxn id="55" idx="2"/>
            <a:endCxn id="52" idx="0"/>
          </p:cNvCxnSpPr>
          <p:nvPr/>
        </p:nvCxnSpPr>
        <p:spPr>
          <a:xfrm rot="5400000">
            <a:off x="5824002" y="2360425"/>
            <a:ext cx="1286639" cy="2893319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4382E071-7CEB-40DB-859A-E46418CCF962}"/>
              </a:ext>
            </a:extLst>
          </p:cNvPr>
          <p:cNvSpPr/>
          <p:nvPr/>
        </p:nvSpPr>
        <p:spPr>
          <a:xfrm>
            <a:off x="5248576" y="4023165"/>
            <a:ext cx="56240" cy="56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681CFE1-5FCC-45E3-BE10-CC02053636A3}"/>
              </a:ext>
            </a:extLst>
          </p:cNvPr>
          <p:cNvCxnSpPr>
            <a:cxnSpLocks/>
            <a:stCxn id="51" idx="3"/>
            <a:endCxn id="71" idx="1"/>
          </p:cNvCxnSpPr>
          <p:nvPr/>
        </p:nvCxnSpPr>
        <p:spPr>
          <a:xfrm>
            <a:off x="9779710" y="2886761"/>
            <a:ext cx="565066" cy="527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E6742CCC-3608-464E-9E3C-A6BBDD025971}"/>
              </a:ext>
            </a:extLst>
          </p:cNvPr>
          <p:cNvCxnSpPr>
            <a:cxnSpLocks/>
            <a:stCxn id="52" idx="2"/>
            <a:endCxn id="62" idx="1"/>
          </p:cNvCxnSpPr>
          <p:nvPr/>
        </p:nvCxnSpPr>
        <p:spPr>
          <a:xfrm rot="16200000" flipH="1">
            <a:off x="5381427" y="4541998"/>
            <a:ext cx="310800" cy="1032332"/>
          </a:xfrm>
          <a:prstGeom prst="bentConnector2">
            <a:avLst/>
          </a:prstGeom>
          <a:ln w="127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E58B192E-B6F8-4AC3-8913-463E0691BD22}"/>
                  </a:ext>
                </a:extLst>
              </p:cNvPr>
              <p:cNvSpPr/>
              <p:nvPr/>
            </p:nvSpPr>
            <p:spPr>
              <a:xfrm>
                <a:off x="6052993" y="4943564"/>
                <a:ext cx="540000" cy="540000"/>
              </a:xfrm>
              <a:prstGeom prst="roundRect">
                <a:avLst/>
              </a:prstGeom>
              <a:solidFill>
                <a:srgbClr val="EAEA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E58B192E-B6F8-4AC3-8913-463E0691BD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993" y="4943564"/>
                <a:ext cx="540000" cy="540000"/>
              </a:xfrm>
              <a:prstGeom prst="roundRect">
                <a:avLst/>
              </a:prstGeom>
              <a:blipFill>
                <a:blip r:embed="rId9"/>
                <a:stretch>
                  <a:fillRect r="-44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Connector: Elbow 62">
            <a:extLst>
              <a:ext uri="{FF2B5EF4-FFF2-40B4-BE49-F238E27FC236}">
                <a16:creationId xmlns:a16="http://schemas.microsoft.com/office/drawing/2014/main" id="{C03469A7-FC66-4B6D-9925-BFD625E776DA}"/>
              </a:ext>
            </a:extLst>
          </p:cNvPr>
          <p:cNvCxnSpPr>
            <a:cxnSpLocks/>
            <a:stCxn id="53" idx="2"/>
            <a:endCxn id="64" idx="3"/>
          </p:cNvCxnSpPr>
          <p:nvPr/>
        </p:nvCxnSpPr>
        <p:spPr>
          <a:xfrm rot="5400000">
            <a:off x="7815604" y="4535538"/>
            <a:ext cx="310805" cy="1045248"/>
          </a:xfrm>
          <a:prstGeom prst="bentConnector2">
            <a:avLst/>
          </a:prstGeom>
          <a:ln w="127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22A221DB-A813-4F10-9AF7-B19187338DE2}"/>
                  </a:ext>
                </a:extLst>
              </p:cNvPr>
              <p:cNvSpPr/>
              <p:nvPr/>
            </p:nvSpPr>
            <p:spPr>
              <a:xfrm>
                <a:off x="6908382" y="4943565"/>
                <a:ext cx="540000" cy="540000"/>
              </a:xfrm>
              <a:prstGeom prst="roundRect">
                <a:avLst/>
              </a:prstGeom>
              <a:solidFill>
                <a:srgbClr val="EAEA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22A221DB-A813-4F10-9AF7-B19187338D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8382" y="4943565"/>
                <a:ext cx="540000" cy="540000"/>
              </a:xfrm>
              <a:prstGeom prst="roundRect">
                <a:avLst/>
              </a:prstGeom>
              <a:blipFill>
                <a:blip r:embed="rId10"/>
                <a:stretch>
                  <a:fillRect r="-56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23A18A4E-768F-46B3-A62E-E077EEAD63A9}"/>
              </a:ext>
            </a:extLst>
          </p:cNvPr>
          <p:cNvCxnSpPr>
            <a:cxnSpLocks/>
            <a:stCxn id="55" idx="3"/>
            <a:endCxn id="51" idx="1"/>
          </p:cNvCxnSpPr>
          <p:nvPr/>
        </p:nvCxnSpPr>
        <p:spPr>
          <a:xfrm flipV="1">
            <a:off x="8732546" y="2886761"/>
            <a:ext cx="452575" cy="5272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F36D909D-3026-493C-B164-65EB6635425F}"/>
              </a:ext>
            </a:extLst>
          </p:cNvPr>
          <p:cNvSpPr txBox="1"/>
          <p:nvPr/>
        </p:nvSpPr>
        <p:spPr>
          <a:xfrm>
            <a:off x="3745082" y="1464820"/>
            <a:ext cx="5774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accent6"/>
                </a:solidFill>
                <a:latin typeface="Lato" panose="020F0502020204030203" pitchFamily="34" charset="0"/>
              </a:rPr>
              <a:t>Module 1</a:t>
            </a:r>
            <a:r>
              <a:rPr lang="en-US" sz="2400" b="1" i="1" dirty="0">
                <a:latin typeface="Lato" panose="020F0502020204030203" pitchFamily="34" charset="0"/>
              </a:rPr>
              <a:t>: TCN-Based Pattern Learning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2FC9230-112B-420F-A7CC-D69586BE8838}"/>
              </a:ext>
            </a:extLst>
          </p:cNvPr>
          <p:cNvGrpSpPr/>
          <p:nvPr/>
        </p:nvGrpSpPr>
        <p:grpSpPr>
          <a:xfrm>
            <a:off x="10344776" y="2278390"/>
            <a:ext cx="510861" cy="1227290"/>
            <a:chOff x="10828208" y="3304038"/>
            <a:chExt cx="507847" cy="1236317"/>
          </a:xfrm>
          <a:solidFill>
            <a:srgbClr val="EAEAF2"/>
          </a:solidFill>
        </p:grpSpPr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1A7CA97B-F732-442F-BFA9-CF7771F21D7E}"/>
                </a:ext>
              </a:extLst>
            </p:cNvPr>
            <p:cNvSpPr/>
            <p:nvPr/>
          </p:nvSpPr>
          <p:spPr>
            <a:xfrm>
              <a:off x="10828208" y="3304038"/>
              <a:ext cx="507847" cy="1236317"/>
            </a:xfrm>
            <a:prstGeom prst="roundRect">
              <a:avLst/>
            </a:prstGeom>
            <a:grpFill/>
            <a:ln w="28575">
              <a:noFill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b="1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6B206EBA-BB0C-4647-99C7-095AAA46E1C5}"/>
                    </a:ext>
                  </a:extLst>
                </p:cNvPr>
                <p:cNvSpPr txBox="1"/>
                <p:nvPr/>
              </p:nvSpPr>
              <p:spPr>
                <a:xfrm>
                  <a:off x="10942959" y="3337986"/>
                  <a:ext cx="311510" cy="25234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  <m:sup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p>
                            </m:sSup>
                          </m:e>
                          <m:sup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1600" b="1" dirty="0">
                    <a:latin typeface="Lato" panose="020F0502020204030203" pitchFamily="34" charset="0"/>
                  </a:endParaRPr>
                </a:p>
              </p:txBody>
            </p:sp>
          </mc:Choice>
          <mc:Fallback xmlns="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6B206EBA-BB0C-4647-99C7-095AAA46E1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42959" y="3337986"/>
                  <a:ext cx="311510" cy="252344"/>
                </a:xfrm>
                <a:prstGeom prst="rect">
                  <a:avLst/>
                </a:prstGeom>
                <a:blipFill>
                  <a:blip r:embed="rId11"/>
                  <a:stretch>
                    <a:fillRect l="-21569" r="-7843" b="-2439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3D4E989C-795D-4574-A9A0-1BF1F6BEFC73}"/>
                    </a:ext>
                  </a:extLst>
                </p:cNvPr>
                <p:cNvSpPr txBox="1"/>
                <p:nvPr/>
              </p:nvSpPr>
              <p:spPr>
                <a:xfrm>
                  <a:off x="10942973" y="3772739"/>
                  <a:ext cx="311510" cy="25234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  <m:sup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  <m:sup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1600" b="1" dirty="0">
                    <a:latin typeface="Lato" panose="020F0502020204030203" pitchFamily="34" charset="0"/>
                  </a:endParaRPr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3D4E989C-795D-4574-A9A0-1BF1F6BEFC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42973" y="3772739"/>
                  <a:ext cx="311510" cy="252344"/>
                </a:xfrm>
                <a:prstGeom prst="rect">
                  <a:avLst/>
                </a:prstGeom>
                <a:blipFill>
                  <a:blip r:embed="rId12"/>
                  <a:stretch>
                    <a:fillRect l="-21569" r="-7843" b="-2439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14123217-8F8E-461F-986E-B5C42A42F21B}"/>
                    </a:ext>
                  </a:extLst>
                </p:cNvPr>
                <p:cNvSpPr txBox="1"/>
                <p:nvPr/>
              </p:nvSpPr>
              <p:spPr>
                <a:xfrm>
                  <a:off x="10942984" y="4207485"/>
                  <a:ext cx="311510" cy="25234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  <m:sup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</m:e>
                          <m:sup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1600" b="1" dirty="0">
                    <a:latin typeface="Lato" panose="020F0502020204030203" pitchFamily="34" charset="0"/>
                  </a:endParaRPr>
                </a:p>
              </p:txBody>
            </p:sp>
          </mc:Choice>
          <mc:Fallback xmlns="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14123217-8F8E-461F-986E-B5C42A42F2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42984" y="4207485"/>
                  <a:ext cx="311510" cy="252344"/>
                </a:xfrm>
                <a:prstGeom prst="rect">
                  <a:avLst/>
                </a:prstGeom>
                <a:blipFill>
                  <a:blip r:embed="rId13"/>
                  <a:stretch>
                    <a:fillRect l="-21569" r="-7843" b="-2195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35293606-883F-43B6-BE7C-17A48A934C47}"/>
              </a:ext>
            </a:extLst>
          </p:cNvPr>
          <p:cNvSpPr/>
          <p:nvPr/>
        </p:nvSpPr>
        <p:spPr>
          <a:xfrm>
            <a:off x="1074698" y="2224612"/>
            <a:ext cx="2553827" cy="1329465"/>
          </a:xfrm>
          <a:prstGeom prst="roundRect">
            <a:avLst>
              <a:gd name="adj" fmla="val 5551"/>
            </a:avLst>
          </a:prstGeom>
          <a:noFill/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556129B-11B8-4868-A1B1-55F8897B54AF}"/>
              </a:ext>
            </a:extLst>
          </p:cNvPr>
          <p:cNvSpPr/>
          <p:nvPr/>
        </p:nvSpPr>
        <p:spPr>
          <a:xfrm>
            <a:off x="4822509" y="2709296"/>
            <a:ext cx="10983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Cambria Math" panose="02040503050406030204" pitchFamily="18" charset="0"/>
              </a:rPr>
              <a:t>Encoder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5159A38-3C15-4E85-98DA-D5889F6956FF}"/>
              </a:ext>
            </a:extLst>
          </p:cNvPr>
          <p:cNvSpPr/>
          <p:nvPr/>
        </p:nvSpPr>
        <p:spPr>
          <a:xfrm rot="5400000">
            <a:off x="8949793" y="2694556"/>
            <a:ext cx="11031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Cambria Math" panose="02040503050406030204" pitchFamily="18" charset="0"/>
              </a:rPr>
              <a:t>Decoder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6F59AD7-E959-47BD-B7F7-F53F2BF9D23A}"/>
              </a:ext>
            </a:extLst>
          </p:cNvPr>
          <p:cNvCxnSpPr>
            <a:cxnSpLocks/>
            <a:stCxn id="75" idx="3"/>
            <a:endCxn id="50" idx="1"/>
          </p:cNvCxnSpPr>
          <p:nvPr/>
        </p:nvCxnSpPr>
        <p:spPr>
          <a:xfrm flipV="1">
            <a:off x="3628525" y="2886761"/>
            <a:ext cx="646733" cy="258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809A2AE-AD3E-40F1-BC74-C5B16787B5D7}"/>
              </a:ext>
            </a:extLst>
          </p:cNvPr>
          <p:cNvSpPr/>
          <p:nvPr/>
        </p:nvSpPr>
        <p:spPr>
          <a:xfrm>
            <a:off x="3761079" y="5577959"/>
            <a:ext cx="61822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chemeClr val="accent1"/>
                </a:solidFill>
                <a:latin typeface="Lato" panose="020F0502020204030203" pitchFamily="34" charset="0"/>
              </a:rPr>
              <a:t>Module 2</a:t>
            </a:r>
            <a:r>
              <a:rPr lang="en-US" sz="2400" b="1" i="1" dirty="0">
                <a:latin typeface="Lato" panose="020F0502020204030203" pitchFamily="34" charset="0"/>
              </a:rPr>
              <a:t>: Clustering-Based Classification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DBC4F8A-CF86-468C-9E28-C41C5A583E8F}"/>
                  </a:ext>
                </a:extLst>
              </p:cNvPr>
              <p:cNvSpPr/>
              <p:nvPr/>
            </p:nvSpPr>
            <p:spPr>
              <a:xfrm>
                <a:off x="7333339" y="2606159"/>
                <a:ext cx="125912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𝒍𝒂𝒕𝒆𝒏𝒕</m:t>
                          </m:r>
                        </m:sub>
                      </m:sSub>
                    </m:oMath>
                  </m:oMathPara>
                </a14:m>
                <a:endParaRPr lang="en-US" sz="28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DBC4F8A-CF86-468C-9E28-C41C5A583E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339" y="2606159"/>
                <a:ext cx="1259126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56">
            <a:hlinkClick r:id="" action="ppaction://noaction"/>
            <a:extLst>
              <a:ext uri="{FF2B5EF4-FFF2-40B4-BE49-F238E27FC236}">
                <a16:creationId xmlns:a16="http://schemas.microsoft.com/office/drawing/2014/main" id="{F418CDAB-DE6A-4835-8612-4CDBB75DA65B}"/>
              </a:ext>
            </a:extLst>
          </p:cNvPr>
          <p:cNvSpPr/>
          <p:nvPr/>
        </p:nvSpPr>
        <p:spPr>
          <a:xfrm>
            <a:off x="11868150" y="-9525"/>
            <a:ext cx="333375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5164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1BB4FD-7745-46E2-804E-B9DF08B42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0772" y="6492875"/>
            <a:ext cx="695325" cy="365125"/>
          </a:xfrm>
        </p:spPr>
        <p:txBody>
          <a:bodyPr/>
          <a:lstStyle/>
          <a:p>
            <a:fld id="{A86395FC-DA4F-4FE4-AE6B-73BE279DC0A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D61314-6600-4006-B4BA-FD9E69C056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Module 1: TCN-Based Pattern Learning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CEC9C92C-81EB-404F-AF36-F2CE416D1B0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6920" y="1277938"/>
            <a:ext cx="10789755" cy="517806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b="1" i="1" u="sng" dirty="0"/>
              <a:t>Module 1</a:t>
            </a:r>
            <a:r>
              <a:rPr lang="en-US" sz="2200" b="1" i="1" dirty="0"/>
              <a:t> </a:t>
            </a:r>
            <a:r>
              <a:rPr lang="en-US" sz="2200" dirty="0"/>
              <a:t>learns varying length patterns using </a:t>
            </a:r>
            <a:r>
              <a:rPr lang="en-US" sz="2200" b="1" i="1" dirty="0"/>
              <a:t>TCN</a:t>
            </a:r>
            <a:r>
              <a:rPr lang="en-US" sz="2200" dirty="0"/>
              <a:t> with a pooling network.</a:t>
            </a:r>
          </a:p>
        </p:txBody>
      </p:sp>
      <p:sp>
        <p:nvSpPr>
          <p:cNvPr id="367" name="Title 366">
            <a:extLst>
              <a:ext uri="{FF2B5EF4-FFF2-40B4-BE49-F238E27FC236}">
                <a16:creationId xmlns:a16="http://schemas.microsoft.com/office/drawing/2014/main" id="{8090FA9C-902C-463C-A798-86B9EE6C4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774" y="1"/>
            <a:ext cx="2490925" cy="386080"/>
          </a:xfrm>
        </p:spPr>
        <p:txBody>
          <a:bodyPr>
            <a:noAutofit/>
          </a:bodyPr>
          <a:lstStyle/>
          <a:p>
            <a:r>
              <a:rPr lang="en-US" dirty="0"/>
              <a:t>Methodology: </a:t>
            </a:r>
            <a:r>
              <a:rPr lang="en-US" i="1" dirty="0"/>
              <a:t>TCTS</a:t>
            </a:r>
            <a:endParaRPr lang="en-US" dirty="0"/>
          </a:p>
        </p:txBody>
      </p:sp>
      <p:sp>
        <p:nvSpPr>
          <p:cNvPr id="369" name="Text Placeholder 368">
            <a:extLst>
              <a:ext uri="{FF2B5EF4-FFF2-40B4-BE49-F238E27FC236}">
                <a16:creationId xmlns:a16="http://schemas.microsoft.com/office/drawing/2014/main" id="{1EAF842F-045C-4BC4-89CF-30769FC208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02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8C59FE2-2EFF-4074-BFD6-493D8A9788BC}"/>
              </a:ext>
            </a:extLst>
          </p:cNvPr>
          <p:cNvGrpSpPr/>
          <p:nvPr/>
        </p:nvGrpSpPr>
        <p:grpSpPr>
          <a:xfrm>
            <a:off x="1341869" y="4511713"/>
            <a:ext cx="2716007" cy="1183885"/>
            <a:chOff x="1179665" y="2476048"/>
            <a:chExt cx="2716007" cy="1183885"/>
          </a:xfrm>
        </p:grpSpPr>
        <p:pic>
          <p:nvPicPr>
            <p:cNvPr id="443" name="Picture 442">
              <a:extLst>
                <a:ext uri="{FF2B5EF4-FFF2-40B4-BE49-F238E27FC236}">
                  <a16:creationId xmlns:a16="http://schemas.microsoft.com/office/drawing/2014/main" id="{CC8F96E3-6AFA-4658-8AEE-2D404A3DC99C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58368" y="2538441"/>
              <a:ext cx="2322875" cy="318237"/>
            </a:xfrm>
            <a:prstGeom prst="rect">
              <a:avLst/>
            </a:prstGeom>
            <a:ln w="15875">
              <a:noFill/>
              <a:prstDash val="sysDot"/>
              <a:tailEnd type="oval"/>
            </a:ln>
          </p:spPr>
        </p:pic>
        <p:pic>
          <p:nvPicPr>
            <p:cNvPr id="444" name="Picture 443">
              <a:extLst>
                <a:ext uri="{FF2B5EF4-FFF2-40B4-BE49-F238E27FC236}">
                  <a16:creationId xmlns:a16="http://schemas.microsoft.com/office/drawing/2014/main" id="{610A1AC8-AB1B-448A-9CA2-06C2F9E248CB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50812" y="2930523"/>
              <a:ext cx="2322875" cy="318237"/>
            </a:xfrm>
            <a:prstGeom prst="rect">
              <a:avLst/>
            </a:prstGeom>
            <a:ln w="15875">
              <a:noFill/>
              <a:prstDash val="sysDot"/>
              <a:tailEnd type="oval"/>
            </a:ln>
          </p:spPr>
        </p:pic>
        <p:pic>
          <p:nvPicPr>
            <p:cNvPr id="445" name="Picture 444">
              <a:extLst>
                <a:ext uri="{FF2B5EF4-FFF2-40B4-BE49-F238E27FC236}">
                  <a16:creationId xmlns:a16="http://schemas.microsoft.com/office/drawing/2014/main" id="{5CD0463B-2303-403A-8016-34151119AA17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58368" y="3307078"/>
              <a:ext cx="2322875" cy="318237"/>
            </a:xfrm>
            <a:prstGeom prst="rect">
              <a:avLst/>
            </a:prstGeom>
            <a:ln w="15875">
              <a:noFill/>
              <a:prstDash val="sysDot"/>
              <a:tailEnd type="oval"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6" name="TextBox 445">
                  <a:extLst>
                    <a:ext uri="{FF2B5EF4-FFF2-40B4-BE49-F238E27FC236}">
                      <a16:creationId xmlns:a16="http://schemas.microsoft.com/office/drawing/2014/main" id="{04343611-7E14-48AD-BF3B-FA1A615C0294}"/>
                    </a:ext>
                  </a:extLst>
                </p:cNvPr>
                <p:cNvSpPr txBox="1"/>
                <p:nvPr/>
              </p:nvSpPr>
              <p:spPr>
                <a:xfrm>
                  <a:off x="1181463" y="2538441"/>
                  <a:ext cx="430951" cy="3125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p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en-US" sz="1400" b="1" dirty="0">
                    <a:latin typeface="Lato" panose="020F0502020204030203" pitchFamily="34" charset="0"/>
                  </a:endParaRPr>
                </a:p>
              </p:txBody>
            </p:sp>
          </mc:Choice>
          <mc:Fallback xmlns="">
            <p:sp>
              <p:nvSpPr>
                <p:cNvPr id="446" name="TextBox 445">
                  <a:extLst>
                    <a:ext uri="{FF2B5EF4-FFF2-40B4-BE49-F238E27FC236}">
                      <a16:creationId xmlns:a16="http://schemas.microsoft.com/office/drawing/2014/main" id="{04343611-7E14-48AD-BF3B-FA1A615C02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1463" y="2538441"/>
                  <a:ext cx="430951" cy="31258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8" name="TextBox 447">
                  <a:extLst>
                    <a:ext uri="{FF2B5EF4-FFF2-40B4-BE49-F238E27FC236}">
                      <a16:creationId xmlns:a16="http://schemas.microsoft.com/office/drawing/2014/main" id="{42162A01-AF29-4252-91D5-4DEBAF9D04E6}"/>
                    </a:ext>
                  </a:extLst>
                </p:cNvPr>
                <p:cNvSpPr txBox="1"/>
                <p:nvPr/>
              </p:nvSpPr>
              <p:spPr>
                <a:xfrm>
                  <a:off x="1181463" y="2923648"/>
                  <a:ext cx="430951" cy="3125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p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1400" b="1" dirty="0">
                    <a:latin typeface="Lato" panose="020F0502020204030203" pitchFamily="34" charset="0"/>
                  </a:endParaRPr>
                </a:p>
              </p:txBody>
            </p:sp>
          </mc:Choice>
          <mc:Fallback xmlns="">
            <p:sp>
              <p:nvSpPr>
                <p:cNvPr id="448" name="TextBox 447">
                  <a:extLst>
                    <a:ext uri="{FF2B5EF4-FFF2-40B4-BE49-F238E27FC236}">
                      <a16:creationId xmlns:a16="http://schemas.microsoft.com/office/drawing/2014/main" id="{42162A01-AF29-4252-91D5-4DEBAF9D04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1463" y="2923648"/>
                  <a:ext cx="430951" cy="31258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9" name="TextBox 448">
                  <a:extLst>
                    <a:ext uri="{FF2B5EF4-FFF2-40B4-BE49-F238E27FC236}">
                      <a16:creationId xmlns:a16="http://schemas.microsoft.com/office/drawing/2014/main" id="{1F3F9338-AAB5-4E1B-8007-2F98C1426E19}"/>
                    </a:ext>
                  </a:extLst>
                </p:cNvPr>
                <p:cNvSpPr txBox="1"/>
                <p:nvPr/>
              </p:nvSpPr>
              <p:spPr>
                <a:xfrm>
                  <a:off x="1181463" y="3307080"/>
                  <a:ext cx="430951" cy="3125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p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oMath>
                    </m:oMathPara>
                  </a14:m>
                  <a:endParaRPr lang="en-US" sz="1400" b="1" dirty="0">
                    <a:latin typeface="Lato" panose="020F0502020204030203" pitchFamily="34" charset="0"/>
                  </a:endParaRPr>
                </a:p>
              </p:txBody>
            </p:sp>
          </mc:Choice>
          <mc:Fallback xmlns="">
            <p:sp>
              <p:nvSpPr>
                <p:cNvPr id="449" name="TextBox 448">
                  <a:extLst>
                    <a:ext uri="{FF2B5EF4-FFF2-40B4-BE49-F238E27FC236}">
                      <a16:creationId xmlns:a16="http://schemas.microsoft.com/office/drawing/2014/main" id="{1F3F9338-AAB5-4E1B-8007-2F98C1426E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1463" y="3307080"/>
                  <a:ext cx="430951" cy="31258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4" name="Rectangle: Rounded Corners 453">
              <a:extLst>
                <a:ext uri="{FF2B5EF4-FFF2-40B4-BE49-F238E27FC236}">
                  <a16:creationId xmlns:a16="http://schemas.microsoft.com/office/drawing/2014/main" id="{FAD47D02-38B6-4742-928A-5FEFABABE0E0}"/>
                </a:ext>
              </a:extLst>
            </p:cNvPr>
            <p:cNvSpPr/>
            <p:nvPr/>
          </p:nvSpPr>
          <p:spPr>
            <a:xfrm>
              <a:off x="1179665" y="2476048"/>
              <a:ext cx="2716007" cy="1183885"/>
            </a:xfrm>
            <a:prstGeom prst="roundRect">
              <a:avLst>
                <a:gd name="adj" fmla="val 7012"/>
              </a:avLst>
            </a:prstGeom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/>
            </a:p>
          </p:txBody>
        </p:sp>
        <p:sp>
          <p:nvSpPr>
            <p:cNvPr id="462" name="Rectangle: Rounded Corners 461">
              <a:extLst>
                <a:ext uri="{FF2B5EF4-FFF2-40B4-BE49-F238E27FC236}">
                  <a16:creationId xmlns:a16="http://schemas.microsoft.com/office/drawing/2014/main" id="{E32914A6-702E-4766-9BDF-A7D8FB60C766}"/>
                </a:ext>
              </a:extLst>
            </p:cNvPr>
            <p:cNvSpPr/>
            <p:nvPr/>
          </p:nvSpPr>
          <p:spPr>
            <a:xfrm>
              <a:off x="1244660" y="2531372"/>
              <a:ext cx="2552542" cy="288499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/>
            </a:p>
          </p:txBody>
        </p:sp>
        <p:sp>
          <p:nvSpPr>
            <p:cNvPr id="463" name="Rectangle: Rounded Corners 462">
              <a:extLst>
                <a:ext uri="{FF2B5EF4-FFF2-40B4-BE49-F238E27FC236}">
                  <a16:creationId xmlns:a16="http://schemas.microsoft.com/office/drawing/2014/main" id="{C664A9ED-7518-4F1B-9D77-F041ED5E5EBA}"/>
                </a:ext>
              </a:extLst>
            </p:cNvPr>
            <p:cNvSpPr/>
            <p:nvPr/>
          </p:nvSpPr>
          <p:spPr>
            <a:xfrm>
              <a:off x="1244660" y="2929459"/>
              <a:ext cx="2552542" cy="288499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 dirty="0"/>
            </a:p>
          </p:txBody>
        </p:sp>
        <p:sp>
          <p:nvSpPr>
            <p:cNvPr id="464" name="Rectangle: Rounded Corners 463">
              <a:extLst>
                <a:ext uri="{FF2B5EF4-FFF2-40B4-BE49-F238E27FC236}">
                  <a16:creationId xmlns:a16="http://schemas.microsoft.com/office/drawing/2014/main" id="{6602751E-BAD5-4EA5-BD8B-72BF47965125}"/>
                </a:ext>
              </a:extLst>
            </p:cNvPr>
            <p:cNvSpPr/>
            <p:nvPr/>
          </p:nvSpPr>
          <p:spPr>
            <a:xfrm>
              <a:off x="1244660" y="3309573"/>
              <a:ext cx="2552542" cy="288499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/>
            </a:p>
          </p:txBody>
        </p:sp>
      </p:grpSp>
      <p:cxnSp>
        <p:nvCxnSpPr>
          <p:cNvPr id="467" name="Connector: Elbow 466">
            <a:extLst>
              <a:ext uri="{FF2B5EF4-FFF2-40B4-BE49-F238E27FC236}">
                <a16:creationId xmlns:a16="http://schemas.microsoft.com/office/drawing/2014/main" id="{3B767499-CE41-4D20-9336-8D430556EACF}"/>
              </a:ext>
            </a:extLst>
          </p:cNvPr>
          <p:cNvCxnSpPr>
            <a:cxnSpLocks/>
            <a:stCxn id="454" idx="0"/>
            <a:endCxn id="432" idx="1"/>
          </p:cNvCxnSpPr>
          <p:nvPr/>
        </p:nvCxnSpPr>
        <p:spPr>
          <a:xfrm rot="5400000" flipH="1" flipV="1">
            <a:off x="3193558" y="3097318"/>
            <a:ext cx="920710" cy="1908080"/>
          </a:xfrm>
          <a:prstGeom prst="bentConnector2">
            <a:avLst/>
          </a:prstGeom>
          <a:ln w="1587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9" name="Rectangle 468">
            <a:extLst>
              <a:ext uri="{FF2B5EF4-FFF2-40B4-BE49-F238E27FC236}">
                <a16:creationId xmlns:a16="http://schemas.microsoft.com/office/drawing/2014/main" id="{3194D776-9836-436B-879D-E42AE403B422}"/>
              </a:ext>
            </a:extLst>
          </p:cNvPr>
          <p:cNvSpPr/>
          <p:nvPr/>
        </p:nvSpPr>
        <p:spPr>
          <a:xfrm>
            <a:off x="6604479" y="2063408"/>
            <a:ext cx="96257" cy="404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488" name="Connector: Elbow 487">
            <a:extLst>
              <a:ext uri="{FF2B5EF4-FFF2-40B4-BE49-F238E27FC236}">
                <a16:creationId xmlns:a16="http://schemas.microsoft.com/office/drawing/2014/main" id="{03470D0E-43BA-4AFB-BB65-C04045E7AD7B}"/>
              </a:ext>
            </a:extLst>
          </p:cNvPr>
          <p:cNvCxnSpPr>
            <a:cxnSpLocks/>
            <a:stCxn id="448" idx="1"/>
            <a:endCxn id="489" idx="1"/>
          </p:cNvCxnSpPr>
          <p:nvPr/>
        </p:nvCxnSpPr>
        <p:spPr>
          <a:xfrm rot="10800000">
            <a:off x="1242487" y="2186492"/>
            <a:ext cx="101181" cy="2929114"/>
          </a:xfrm>
          <a:prstGeom prst="bentConnector3">
            <a:avLst>
              <a:gd name="adj1" fmla="val 325932"/>
            </a:avLst>
          </a:prstGeom>
          <a:ln w="1587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9" name="TextBox 488">
                <a:extLst>
                  <a:ext uri="{FF2B5EF4-FFF2-40B4-BE49-F238E27FC236}">
                    <a16:creationId xmlns:a16="http://schemas.microsoft.com/office/drawing/2014/main" id="{520C1470-A349-411C-B5DF-DB7507C76805}"/>
                  </a:ext>
                </a:extLst>
              </p:cNvPr>
              <p:cNvSpPr txBox="1"/>
              <p:nvPr/>
            </p:nvSpPr>
            <p:spPr>
              <a:xfrm>
                <a:off x="1242486" y="1868488"/>
                <a:ext cx="3090234" cy="6360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𝒓𝒆𝒄𝒐𝒏</m:t>
                          </m:r>
                        </m:sub>
                      </m:sSub>
                      <m:r>
                        <a:rPr lang="en-US" sz="2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000" b="1" i="1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</m:sub>
                                  </m:sSub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</m:sub>
                                    <m:sup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  <m:r>
                        <m:rPr>
                          <m:nor/>
                        </m:rPr>
                        <a:rPr lang="en-US" sz="2000" b="1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89" name="TextBox 488">
                <a:extLst>
                  <a:ext uri="{FF2B5EF4-FFF2-40B4-BE49-F238E27FC236}">
                    <a16:creationId xmlns:a16="http://schemas.microsoft.com/office/drawing/2014/main" id="{520C1470-A349-411C-B5DF-DB7507C76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486" y="1868488"/>
                <a:ext cx="3090234" cy="63600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5" name="Connector: Elbow 524">
            <a:extLst>
              <a:ext uri="{FF2B5EF4-FFF2-40B4-BE49-F238E27FC236}">
                <a16:creationId xmlns:a16="http://schemas.microsoft.com/office/drawing/2014/main" id="{0B003590-1231-4148-87A6-3E02BE442D51}"/>
              </a:ext>
            </a:extLst>
          </p:cNvPr>
          <p:cNvCxnSpPr>
            <a:cxnSpLocks/>
            <a:stCxn id="76" idx="0"/>
            <a:endCxn id="489" idx="3"/>
          </p:cNvCxnSpPr>
          <p:nvPr/>
        </p:nvCxnSpPr>
        <p:spPr>
          <a:xfrm rot="16200000" flipV="1">
            <a:off x="7397069" y="-877856"/>
            <a:ext cx="91899" cy="6220595"/>
          </a:xfrm>
          <a:prstGeom prst="bentConnector2">
            <a:avLst/>
          </a:prstGeom>
          <a:ln w="1587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2" name="TextBox 501">
            <a:extLst>
              <a:ext uri="{FF2B5EF4-FFF2-40B4-BE49-F238E27FC236}">
                <a16:creationId xmlns:a16="http://schemas.microsoft.com/office/drawing/2014/main" id="{786F263E-D030-4454-B981-E5A5DA6295BB}"/>
              </a:ext>
            </a:extLst>
          </p:cNvPr>
          <p:cNvSpPr txBox="1"/>
          <p:nvPr/>
        </p:nvSpPr>
        <p:spPr>
          <a:xfrm>
            <a:off x="1833620" y="5648676"/>
            <a:ext cx="15273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latin typeface="Lato" panose="020F0502020204030203" pitchFamily="34" charset="0"/>
              </a:rPr>
              <a:t>Time series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EEA4058-EB9F-467C-B5BC-31EAAD002F34}"/>
              </a:ext>
            </a:extLst>
          </p:cNvPr>
          <p:cNvSpPr/>
          <p:nvPr/>
        </p:nvSpPr>
        <p:spPr>
          <a:xfrm>
            <a:off x="4279720" y="2347396"/>
            <a:ext cx="7347597" cy="38317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9DBD5323-3238-4FF0-8EDE-6552F70A9B13}"/>
              </a:ext>
            </a:extLst>
          </p:cNvPr>
          <p:cNvSpPr/>
          <p:nvPr/>
        </p:nvSpPr>
        <p:spPr>
          <a:xfrm>
            <a:off x="9550139" y="3486149"/>
            <a:ext cx="1988483" cy="26283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820708E6-7007-44AC-AA69-1F306EA32D49}"/>
              </a:ext>
            </a:extLst>
          </p:cNvPr>
          <p:cNvSpPr/>
          <p:nvPr/>
        </p:nvSpPr>
        <p:spPr>
          <a:xfrm>
            <a:off x="4376223" y="2438443"/>
            <a:ext cx="4439867" cy="36575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/>
          </a:p>
        </p:txBody>
      </p:sp>
      <p:sp>
        <p:nvSpPr>
          <p:cNvPr id="527" name="TextBox 526">
            <a:extLst>
              <a:ext uri="{FF2B5EF4-FFF2-40B4-BE49-F238E27FC236}">
                <a16:creationId xmlns:a16="http://schemas.microsoft.com/office/drawing/2014/main" id="{DF9D371B-A5FB-435E-A08D-1BD320A9ACA4}"/>
              </a:ext>
            </a:extLst>
          </p:cNvPr>
          <p:cNvSpPr txBox="1"/>
          <p:nvPr/>
        </p:nvSpPr>
        <p:spPr>
          <a:xfrm>
            <a:off x="5490105" y="6121623"/>
            <a:ext cx="1890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Encoder network</a:t>
            </a:r>
          </a:p>
        </p:txBody>
      </p:sp>
      <p:sp>
        <p:nvSpPr>
          <p:cNvPr id="708" name="TextBox 707">
            <a:extLst>
              <a:ext uri="{FF2B5EF4-FFF2-40B4-BE49-F238E27FC236}">
                <a16:creationId xmlns:a16="http://schemas.microsoft.com/office/drawing/2014/main" id="{76220381-E258-400E-8B90-8D82DB0FFDE1}"/>
              </a:ext>
            </a:extLst>
          </p:cNvPr>
          <p:cNvSpPr txBox="1"/>
          <p:nvPr/>
        </p:nvSpPr>
        <p:spPr>
          <a:xfrm>
            <a:off x="9565743" y="6121623"/>
            <a:ext cx="1894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Decoder network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A42C15A7-8BA1-4DC2-8BE5-455139D50B89}"/>
              </a:ext>
            </a:extLst>
          </p:cNvPr>
          <p:cNvSpPr txBox="1"/>
          <p:nvPr/>
        </p:nvSpPr>
        <p:spPr>
          <a:xfrm>
            <a:off x="5132500" y="5709638"/>
            <a:ext cx="1753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Lato" panose="020F0502020204030203" pitchFamily="34" charset="0"/>
              </a:rPr>
              <a:t>Pooling network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52779FC-A0D3-4965-B1B3-08A08FA51B45}"/>
              </a:ext>
            </a:extLst>
          </p:cNvPr>
          <p:cNvGrpSpPr/>
          <p:nvPr/>
        </p:nvGrpSpPr>
        <p:grpSpPr>
          <a:xfrm>
            <a:off x="4770677" y="4194774"/>
            <a:ext cx="3742638" cy="1506867"/>
            <a:chOff x="4770677" y="4194774"/>
            <a:chExt cx="3742638" cy="1506867"/>
          </a:xfrm>
        </p:grpSpPr>
        <p:grpSp>
          <p:nvGrpSpPr>
            <p:cNvPr id="4" name="Pooling netowrk">
              <a:extLst>
                <a:ext uri="{FF2B5EF4-FFF2-40B4-BE49-F238E27FC236}">
                  <a16:creationId xmlns:a16="http://schemas.microsoft.com/office/drawing/2014/main" id="{04CF0A2C-5459-4933-874F-D2F984D06BCB}"/>
                </a:ext>
              </a:extLst>
            </p:cNvPr>
            <p:cNvGrpSpPr/>
            <p:nvPr/>
          </p:nvGrpSpPr>
          <p:grpSpPr>
            <a:xfrm>
              <a:off x="4770677" y="4528488"/>
              <a:ext cx="2476883" cy="1173153"/>
              <a:chOff x="4770677" y="4528488"/>
              <a:chExt cx="2476883" cy="1173153"/>
            </a:xfrm>
          </p:grpSpPr>
          <p:sp>
            <p:nvSpPr>
              <p:cNvPr id="465" name="Rectangle 464">
                <a:extLst>
                  <a:ext uri="{FF2B5EF4-FFF2-40B4-BE49-F238E27FC236}">
                    <a16:creationId xmlns:a16="http://schemas.microsoft.com/office/drawing/2014/main" id="{C32FEA0C-6962-420B-ABEE-8B354F8E3E7D}"/>
                  </a:ext>
                </a:extLst>
              </p:cNvPr>
              <p:cNvSpPr/>
              <p:nvPr/>
            </p:nvSpPr>
            <p:spPr>
              <a:xfrm>
                <a:off x="4770677" y="4528488"/>
                <a:ext cx="2476883" cy="117315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8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72" name="Rectangle 371">
                <a:extLst>
                  <a:ext uri="{FF2B5EF4-FFF2-40B4-BE49-F238E27FC236}">
                    <a16:creationId xmlns:a16="http://schemas.microsoft.com/office/drawing/2014/main" id="{162F1F25-0679-4170-966D-D370E37EB334}"/>
                  </a:ext>
                </a:extLst>
              </p:cNvPr>
              <p:cNvSpPr/>
              <p:nvPr/>
            </p:nvSpPr>
            <p:spPr>
              <a:xfrm>
                <a:off x="4894823" y="4589725"/>
                <a:ext cx="2228591" cy="30824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Pooling &amp; Up-sampling</a:t>
                </a:r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871C8CC4-08A7-4AB4-BC3A-150810AECA3F}"/>
                  </a:ext>
                </a:extLst>
              </p:cNvPr>
              <p:cNvSpPr/>
              <p:nvPr/>
            </p:nvSpPr>
            <p:spPr>
              <a:xfrm>
                <a:off x="4894823" y="5320658"/>
                <a:ext cx="2228591" cy="30824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Pooling &amp; Up-sampling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2" name="TextBox 131">
                    <a:extLst>
                      <a:ext uri="{FF2B5EF4-FFF2-40B4-BE49-F238E27FC236}">
                        <a16:creationId xmlns:a16="http://schemas.microsoft.com/office/drawing/2014/main" id="{59FFC16D-4617-4A11-8057-57EB7F6551B5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5674713" y="4823152"/>
                    <a:ext cx="66881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132" name="TextBox 131">
                    <a:extLst>
                      <a:ext uri="{FF2B5EF4-FFF2-40B4-BE49-F238E27FC236}">
                        <a16:creationId xmlns:a16="http://schemas.microsoft.com/office/drawing/2014/main" id="{59FFC16D-4617-4A11-8057-57EB7F6551B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5400000">
                    <a:off x="5674713" y="4823152"/>
                    <a:ext cx="668810" cy="58477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" name="Pooling network connection">
              <a:extLst>
                <a:ext uri="{FF2B5EF4-FFF2-40B4-BE49-F238E27FC236}">
                  <a16:creationId xmlns:a16="http://schemas.microsoft.com/office/drawing/2014/main" id="{C8D74D4E-7F44-4CF9-B9B8-3D6A50A1DC3D}"/>
                </a:ext>
              </a:extLst>
            </p:cNvPr>
            <p:cNvGrpSpPr/>
            <p:nvPr/>
          </p:nvGrpSpPr>
          <p:grpSpPr>
            <a:xfrm>
              <a:off x="7123414" y="4194774"/>
              <a:ext cx="1389901" cy="1280007"/>
              <a:chOff x="7123414" y="4194774"/>
              <a:chExt cx="1389901" cy="128000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6" name="Rectangle: Rounded Corners 465">
                    <a:extLst>
                      <a:ext uri="{FF2B5EF4-FFF2-40B4-BE49-F238E27FC236}">
                        <a16:creationId xmlns:a16="http://schemas.microsoft.com/office/drawing/2014/main" id="{F44420E5-2319-44A7-AA3D-0D00232B3085}"/>
                      </a:ext>
                    </a:extLst>
                  </p:cNvPr>
                  <p:cNvSpPr/>
                  <p:nvPr/>
                </p:nvSpPr>
                <p:spPr>
                  <a:xfrm>
                    <a:off x="7822436" y="4194774"/>
                    <a:ext cx="690879" cy="311960"/>
                  </a:xfrm>
                  <a:prstGeom prst="roundRect">
                    <a:avLst/>
                  </a:prstGeom>
                  <a:solidFill>
                    <a:srgbClr val="EAEAF2"/>
                  </a:solidFill>
                  <a:ln w="28575">
                    <a:noFill/>
                    <a:headEnd type="none" w="med" len="med"/>
                    <a:tailEnd type="triangl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𝒔𝒖𝒃</m:t>
                              </m:r>
                            </m:sub>
                          </m:sSub>
                        </m:oMath>
                      </m:oMathPara>
                    </a14:m>
                    <a:endParaRPr lang="en-US" b="1" i="1" dirty="0">
                      <a:solidFill>
                        <a:schemeClr val="tx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66" name="Rectangle: Rounded Corners 465">
                    <a:extLst>
                      <a:ext uri="{FF2B5EF4-FFF2-40B4-BE49-F238E27FC236}">
                        <a16:creationId xmlns:a16="http://schemas.microsoft.com/office/drawing/2014/main" id="{F44420E5-2319-44A7-AA3D-0D00232B308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22436" y="4194774"/>
                    <a:ext cx="690879" cy="311960"/>
                  </a:xfrm>
                  <a:prstGeom prst="roundRect">
                    <a:avLst/>
                  </a:prstGeom>
                  <a:blipFill>
                    <a:blip r:embed="rId18"/>
                    <a:stretch>
                      <a:fillRect b="-13725"/>
                    </a:stretch>
                  </a:blipFill>
                  <a:ln w="28575">
                    <a:noFill/>
                    <a:headEnd type="none" w="med" len="med"/>
                    <a:tailEnd type="triangl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26" name="Connector: Elbow 525">
                <a:extLst>
                  <a:ext uri="{FF2B5EF4-FFF2-40B4-BE49-F238E27FC236}">
                    <a16:creationId xmlns:a16="http://schemas.microsoft.com/office/drawing/2014/main" id="{C9F837EF-DD4C-419E-AA97-711A21329CE0}"/>
                  </a:ext>
                </a:extLst>
              </p:cNvPr>
              <p:cNvCxnSpPr>
                <a:cxnSpLocks/>
                <a:stCxn id="174" idx="6"/>
                <a:endCxn id="466" idx="2"/>
              </p:cNvCxnSpPr>
              <p:nvPr/>
            </p:nvCxnSpPr>
            <p:spPr>
              <a:xfrm flipV="1">
                <a:off x="7748327" y="4506734"/>
                <a:ext cx="419549" cy="612812"/>
              </a:xfrm>
              <a:prstGeom prst="bentConnector2">
                <a:avLst/>
              </a:prstGeom>
              <a:ln w="15875">
                <a:solidFill>
                  <a:schemeClr val="tx1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19679814-A5DE-4D1D-BE04-186EA0F1F18F}"/>
                  </a:ext>
                </a:extLst>
              </p:cNvPr>
              <p:cNvSpPr/>
              <p:nvPr/>
            </p:nvSpPr>
            <p:spPr>
              <a:xfrm>
                <a:off x="7388327" y="4939546"/>
                <a:ext cx="360000" cy="36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en-US" sz="1400" i="1" dirty="0"/>
              </a:p>
            </p:txBody>
          </p:sp>
          <p:cxnSp>
            <p:nvCxnSpPr>
              <p:cNvPr id="557" name="Connector: Elbow 556">
                <a:extLst>
                  <a:ext uri="{FF2B5EF4-FFF2-40B4-BE49-F238E27FC236}">
                    <a16:creationId xmlns:a16="http://schemas.microsoft.com/office/drawing/2014/main" id="{D0A17B7C-281D-403A-A42E-C089B13C3092}"/>
                  </a:ext>
                </a:extLst>
              </p:cNvPr>
              <p:cNvCxnSpPr>
                <a:cxnSpLocks/>
                <a:stCxn id="372" idx="3"/>
                <a:endCxn id="174" idx="0"/>
              </p:cNvCxnSpPr>
              <p:nvPr/>
            </p:nvCxnSpPr>
            <p:spPr>
              <a:xfrm>
                <a:off x="7123414" y="4743848"/>
                <a:ext cx="444913" cy="195698"/>
              </a:xfrm>
              <a:prstGeom prst="bentConnector2">
                <a:avLst/>
              </a:prstGeom>
              <a:solidFill>
                <a:schemeClr val="bg1">
                  <a:lumMod val="9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61" name="Connector: Elbow 560">
                <a:extLst>
                  <a:ext uri="{FF2B5EF4-FFF2-40B4-BE49-F238E27FC236}">
                    <a16:creationId xmlns:a16="http://schemas.microsoft.com/office/drawing/2014/main" id="{14299E2F-3122-40E2-9025-DB85E2EB5EA3}"/>
                  </a:ext>
                </a:extLst>
              </p:cNvPr>
              <p:cNvCxnSpPr>
                <a:cxnSpLocks/>
                <a:stCxn id="130" idx="3"/>
                <a:endCxn id="174" idx="4"/>
              </p:cNvCxnSpPr>
              <p:nvPr/>
            </p:nvCxnSpPr>
            <p:spPr>
              <a:xfrm flipV="1">
                <a:off x="7123414" y="5299546"/>
                <a:ext cx="444913" cy="175235"/>
              </a:xfrm>
              <a:prstGeom prst="bentConnector2">
                <a:avLst/>
              </a:prstGeom>
              <a:solidFill>
                <a:schemeClr val="bg1">
                  <a:lumMod val="9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6" name="Rectangle 245">
                    <a:extLst>
                      <a:ext uri="{FF2B5EF4-FFF2-40B4-BE49-F238E27FC236}">
                        <a16:creationId xmlns:a16="http://schemas.microsoft.com/office/drawing/2014/main" id="{AB06AE45-6B9D-4CD0-A667-A55DB1F1EF06}"/>
                      </a:ext>
                    </a:extLst>
                  </p:cNvPr>
                  <p:cNvSpPr/>
                  <p:nvPr/>
                </p:nvSpPr>
                <p:spPr>
                  <a:xfrm>
                    <a:off x="7469444" y="4845145"/>
                    <a:ext cx="261162" cy="492443"/>
                  </a:xfrm>
                  <a:prstGeom prst="rect">
                    <a:avLst/>
                  </a:prstGeom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en-US" sz="3200" b="1" dirty="0">
                      <a:latin typeface="Lato" panose="020F050202020403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46" name="Rectangle 245">
                    <a:extLst>
                      <a:ext uri="{FF2B5EF4-FFF2-40B4-BE49-F238E27FC236}">
                        <a16:creationId xmlns:a16="http://schemas.microsoft.com/office/drawing/2014/main" id="{AB06AE45-6B9D-4CD0-A667-A55DB1F1EF0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69444" y="4845145"/>
                    <a:ext cx="261162" cy="492443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l="-1162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D9D97E4-3BA3-468C-BCB4-B0A2413C69A0}"/>
              </a:ext>
            </a:extLst>
          </p:cNvPr>
          <p:cNvGrpSpPr/>
          <p:nvPr/>
        </p:nvGrpSpPr>
        <p:grpSpPr>
          <a:xfrm>
            <a:off x="4352254" y="2445165"/>
            <a:ext cx="4171464" cy="1933339"/>
            <a:chOff x="4352254" y="2445165"/>
            <a:chExt cx="4171464" cy="193333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ECF456F-C697-4C2E-9374-9459102CBBB7}"/>
                </a:ext>
              </a:extLst>
            </p:cNvPr>
            <p:cNvSpPr txBox="1"/>
            <p:nvPr/>
          </p:nvSpPr>
          <p:spPr>
            <a:xfrm>
              <a:off x="4352254" y="2445165"/>
              <a:ext cx="39132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solidFill>
                    <a:srgbClr val="FF0000"/>
                  </a:solidFill>
                  <a:latin typeface="Lato" panose="020F0502020204030203" pitchFamily="34" charset="0"/>
                </a:rPr>
                <a:t>Temporal convolutional network (TCN)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0C59663-B002-4468-8C18-B9E4A0EF6112}"/>
                </a:ext>
              </a:extLst>
            </p:cNvPr>
            <p:cNvGrpSpPr/>
            <p:nvPr/>
          </p:nvGrpSpPr>
          <p:grpSpPr>
            <a:xfrm>
              <a:off x="4607953" y="2803501"/>
              <a:ext cx="3915765" cy="1575003"/>
              <a:chOff x="4607953" y="2803501"/>
              <a:chExt cx="3915765" cy="1575003"/>
            </a:xfrm>
          </p:grpSpPr>
          <p:grpSp>
            <p:nvGrpSpPr>
              <p:cNvPr id="198" name="TCN">
                <a:extLst>
                  <a:ext uri="{FF2B5EF4-FFF2-40B4-BE49-F238E27FC236}">
                    <a16:creationId xmlns:a16="http://schemas.microsoft.com/office/drawing/2014/main" id="{CBAEC765-22C9-478D-ACF0-5E6C28360558}"/>
                  </a:ext>
                </a:extLst>
              </p:cNvPr>
              <p:cNvGrpSpPr/>
              <p:nvPr/>
            </p:nvGrpSpPr>
            <p:grpSpPr>
              <a:xfrm>
                <a:off x="4607953" y="2803501"/>
                <a:ext cx="2802330" cy="1575003"/>
                <a:chOff x="4204182" y="3919688"/>
                <a:chExt cx="2802330" cy="1480540"/>
              </a:xfrm>
            </p:grpSpPr>
            <p:sp>
              <p:nvSpPr>
                <p:cNvPr id="432" name="Rectangle 431">
                  <a:extLst>
                    <a:ext uri="{FF2B5EF4-FFF2-40B4-BE49-F238E27FC236}">
                      <a16:creationId xmlns:a16="http://schemas.microsoft.com/office/drawing/2014/main" id="{3400CC5D-DF20-41C4-9D2A-5BC7099B99FE}"/>
                    </a:ext>
                  </a:extLst>
                </p:cNvPr>
                <p:cNvSpPr/>
                <p:nvPr/>
              </p:nvSpPr>
              <p:spPr>
                <a:xfrm>
                  <a:off x="4204182" y="3919688"/>
                  <a:ext cx="2802330" cy="148054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900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BE0DC625-8D35-485E-8716-750F3FD297FD}"/>
                    </a:ext>
                  </a:extLst>
                </p:cNvPr>
                <p:cNvSpPr/>
                <p:nvPr/>
              </p:nvSpPr>
              <p:spPr>
                <a:xfrm>
                  <a:off x="4281572" y="3997984"/>
                  <a:ext cx="2642914" cy="33840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Dilated Convolutional Layer</a:t>
                  </a:r>
                </a:p>
              </p:txBody>
            </p:sp>
            <p:sp>
              <p:nvSpPr>
                <p:cNvPr id="346" name="Rectangle 345">
                  <a:extLst>
                    <a:ext uri="{FF2B5EF4-FFF2-40B4-BE49-F238E27FC236}">
                      <a16:creationId xmlns:a16="http://schemas.microsoft.com/office/drawing/2014/main" id="{A3DA19D3-1528-4AD8-BA82-63F3F3BAAA77}"/>
                    </a:ext>
                  </a:extLst>
                </p:cNvPr>
                <p:cNvSpPr/>
                <p:nvPr/>
              </p:nvSpPr>
              <p:spPr>
                <a:xfrm>
                  <a:off x="4281572" y="4987095"/>
                  <a:ext cx="2642914" cy="33840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Dilated Convolutional Layer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7" name="TextBox 196">
                      <a:extLst>
                        <a:ext uri="{FF2B5EF4-FFF2-40B4-BE49-F238E27FC236}">
                          <a16:creationId xmlns:a16="http://schemas.microsoft.com/office/drawing/2014/main" id="{24136AA9-0E4B-4093-879E-6280A6F1FE76}"/>
                        </a:ext>
                      </a:extLst>
                    </p:cNvPr>
                    <p:cNvSpPr txBox="1"/>
                    <p:nvPr/>
                  </p:nvSpPr>
                  <p:spPr>
                    <a:xfrm rot="5400000">
                      <a:off x="5290998" y="4373974"/>
                      <a:ext cx="628697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 anchor="ctr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oMath>
                        </m:oMathPara>
                      </a14:m>
                      <a:endParaRPr lang="en-US" sz="3200" dirty="0"/>
                    </a:p>
                  </p:txBody>
                </p:sp>
              </mc:Choice>
              <mc:Fallback xmlns="">
                <p:sp>
                  <p:nvSpPr>
                    <p:cNvPr id="197" name="TextBox 196">
                      <a:extLst>
                        <a:ext uri="{FF2B5EF4-FFF2-40B4-BE49-F238E27FC236}">
                          <a16:creationId xmlns:a16="http://schemas.microsoft.com/office/drawing/2014/main" id="{24136AA9-0E4B-4093-879E-6280A6F1FE7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5400000">
                      <a:off x="5290998" y="4373974"/>
                      <a:ext cx="628697" cy="584775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3" name="TCN connection">
                <a:extLst>
                  <a:ext uri="{FF2B5EF4-FFF2-40B4-BE49-F238E27FC236}">
                    <a16:creationId xmlns:a16="http://schemas.microsoft.com/office/drawing/2014/main" id="{03EAB228-6750-435F-8BC1-53E33D2B80FD}"/>
                  </a:ext>
                </a:extLst>
              </p:cNvPr>
              <p:cNvGrpSpPr/>
              <p:nvPr/>
            </p:nvGrpSpPr>
            <p:grpSpPr>
              <a:xfrm>
                <a:off x="7328257" y="3066793"/>
                <a:ext cx="1195461" cy="1052219"/>
                <a:chOff x="7328257" y="3066793"/>
                <a:chExt cx="1195461" cy="1052219"/>
              </a:xfrm>
            </p:grpSpPr>
            <p:cxnSp>
              <p:nvCxnSpPr>
                <p:cNvPr id="450" name="Connector: Elbow 449">
                  <a:extLst>
                    <a:ext uri="{FF2B5EF4-FFF2-40B4-BE49-F238E27FC236}">
                      <a16:creationId xmlns:a16="http://schemas.microsoft.com/office/drawing/2014/main" id="{2FEB8E7F-8303-4B37-8667-024FFA9918AE}"/>
                    </a:ext>
                  </a:extLst>
                </p:cNvPr>
                <p:cNvCxnSpPr>
                  <a:cxnSpLocks/>
                  <a:stCxn id="457" idx="6"/>
                  <a:endCxn id="455" idx="0"/>
                </p:cNvCxnSpPr>
                <p:nvPr/>
              </p:nvCxnSpPr>
              <p:spPr>
                <a:xfrm>
                  <a:off x="7839925" y="3587120"/>
                  <a:ext cx="326669" cy="209856"/>
                </a:xfrm>
                <a:prstGeom prst="bentConnector2">
                  <a:avLst/>
                </a:prstGeom>
                <a:ln w="15875">
                  <a:solidFill>
                    <a:schemeClr val="tx1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55" name="Rectangle: Rounded Corners 454">
                      <a:extLst>
                        <a:ext uri="{FF2B5EF4-FFF2-40B4-BE49-F238E27FC236}">
                          <a16:creationId xmlns:a16="http://schemas.microsoft.com/office/drawing/2014/main" id="{9CC303FA-302E-4F6F-848A-E090C00361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09469" y="3796976"/>
                      <a:ext cx="714249" cy="311960"/>
                    </a:xfrm>
                    <a:prstGeom prst="roundRect">
                      <a:avLst/>
                    </a:prstGeom>
                    <a:solidFill>
                      <a:srgbClr val="EAEAF2"/>
                    </a:solidFill>
                    <a:ln w="28575">
                      <a:noFill/>
                      <a:headEnd type="none" w="med" len="med"/>
                      <a:tailEnd type="triangl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𝒎𝒂𝒊𝒏</m:t>
                                </m:r>
                              </m:sub>
                            </m:sSub>
                          </m:oMath>
                        </m:oMathPara>
                      </a14:m>
                      <a:endPara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55" name="Rectangle: Rounded Corners 454">
                      <a:extLst>
                        <a:ext uri="{FF2B5EF4-FFF2-40B4-BE49-F238E27FC236}">
                          <a16:creationId xmlns:a16="http://schemas.microsoft.com/office/drawing/2014/main" id="{9CC303FA-302E-4F6F-848A-E090C0036149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809469" y="3796976"/>
                      <a:ext cx="714249" cy="311960"/>
                    </a:xfrm>
                    <a:prstGeom prst="roundRect">
                      <a:avLst/>
                    </a:prstGeom>
                    <a:blipFill>
                      <a:blip r:embed="rId24"/>
                      <a:stretch>
                        <a:fillRect l="-855" b="-11765"/>
                      </a:stretch>
                    </a:blipFill>
                    <a:ln w="28575">
                      <a:noFill/>
                      <a:headEnd type="none" w="med" len="med"/>
                      <a:tailEnd type="triangle" w="med" len="med"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57" name="Oval 456">
                  <a:extLst>
                    <a:ext uri="{FF2B5EF4-FFF2-40B4-BE49-F238E27FC236}">
                      <a16:creationId xmlns:a16="http://schemas.microsoft.com/office/drawing/2014/main" id="{3EEF6A89-626A-492A-B9F1-9FDCB08AE4F0}"/>
                    </a:ext>
                  </a:extLst>
                </p:cNvPr>
                <p:cNvSpPr/>
                <p:nvPr/>
              </p:nvSpPr>
              <p:spPr>
                <a:xfrm>
                  <a:off x="7479925" y="3407120"/>
                  <a:ext cx="360000" cy="3600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endParaRPr lang="en-US" sz="1400" i="1" dirty="0"/>
                </a:p>
              </p:txBody>
            </p:sp>
            <p:cxnSp>
              <p:nvCxnSpPr>
                <p:cNvPr id="570" name="Connector: Elbow 569">
                  <a:extLst>
                    <a:ext uri="{FF2B5EF4-FFF2-40B4-BE49-F238E27FC236}">
                      <a16:creationId xmlns:a16="http://schemas.microsoft.com/office/drawing/2014/main" id="{4F778393-F302-4E33-8825-B444B4817876}"/>
                    </a:ext>
                  </a:extLst>
                </p:cNvPr>
                <p:cNvCxnSpPr>
                  <a:stCxn id="195" idx="3"/>
                  <a:endCxn id="457" idx="0"/>
                </p:cNvCxnSpPr>
                <p:nvPr/>
              </p:nvCxnSpPr>
              <p:spPr>
                <a:xfrm>
                  <a:off x="7328257" y="3066793"/>
                  <a:ext cx="331668" cy="340327"/>
                </a:xfrm>
                <a:prstGeom prst="bentConnector2">
                  <a:avLst/>
                </a:prstGeom>
                <a:noFill/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572" name="Connector: Elbow 571">
                  <a:extLst>
                    <a:ext uri="{FF2B5EF4-FFF2-40B4-BE49-F238E27FC236}">
                      <a16:creationId xmlns:a16="http://schemas.microsoft.com/office/drawing/2014/main" id="{1DD754A5-1193-4BB6-B1E7-A1AFC956A398}"/>
                    </a:ext>
                  </a:extLst>
                </p:cNvPr>
                <p:cNvCxnSpPr>
                  <a:stCxn id="346" idx="3"/>
                  <a:endCxn id="457" idx="4"/>
                </p:cNvCxnSpPr>
                <p:nvPr/>
              </p:nvCxnSpPr>
              <p:spPr>
                <a:xfrm flipV="1">
                  <a:off x="7328257" y="3767120"/>
                  <a:ext cx="331668" cy="351892"/>
                </a:xfrm>
                <a:prstGeom prst="bentConnector2">
                  <a:avLst/>
                </a:prstGeom>
                <a:noFill/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05" name="Rectangle 304">
                      <a:extLst>
                        <a:ext uri="{FF2B5EF4-FFF2-40B4-BE49-F238E27FC236}">
                          <a16:creationId xmlns:a16="http://schemas.microsoft.com/office/drawing/2014/main" id="{4B8EF11A-80D1-49AD-A94A-DD130A9CF0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66730" y="3316256"/>
                      <a:ext cx="261162" cy="492443"/>
                    </a:xfrm>
                    <a:prstGeom prst="rect">
                      <a:avLst/>
                    </a:prstGeom>
                  </p:spPr>
                  <p:txBody>
                    <a:bodyPr wrap="square" lIns="0" tIns="0" rIns="0" bIns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en-US" sz="3200" b="1" dirty="0">
                        <a:latin typeface="Lato" panose="020F050202020403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305" name="Rectangle 304">
                      <a:extLst>
                        <a:ext uri="{FF2B5EF4-FFF2-40B4-BE49-F238E27FC236}">
                          <a16:creationId xmlns:a16="http://schemas.microsoft.com/office/drawing/2014/main" id="{4B8EF11A-80D1-49AD-A94A-DD130A9CF07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66730" y="3316256"/>
                      <a:ext cx="261162" cy="492443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 l="-1162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C42BC27E-C29A-4564-BC7C-AB766E9E6CFD}"/>
              </a:ext>
            </a:extLst>
          </p:cNvPr>
          <p:cNvCxnSpPr>
            <a:cxnSpLocks/>
            <a:stCxn id="470" idx="3"/>
            <a:endCxn id="481" idx="1"/>
          </p:cNvCxnSpPr>
          <p:nvPr/>
        </p:nvCxnSpPr>
        <p:spPr>
          <a:xfrm>
            <a:off x="9436100" y="4143817"/>
            <a:ext cx="206299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0" name="Rectangle: Rounded Corners 469">
            <a:extLst>
              <a:ext uri="{FF2B5EF4-FFF2-40B4-BE49-F238E27FC236}">
                <a16:creationId xmlns:a16="http://schemas.microsoft.com/office/drawing/2014/main" id="{66A3A409-9AA0-4DC8-97F4-28D77F076D35}"/>
              </a:ext>
            </a:extLst>
          </p:cNvPr>
          <p:cNvSpPr/>
          <p:nvPr/>
        </p:nvSpPr>
        <p:spPr>
          <a:xfrm>
            <a:off x="8685643" y="3947238"/>
            <a:ext cx="750457" cy="393158"/>
          </a:xfrm>
          <a:prstGeom prst="roundRect">
            <a:avLst/>
          </a:prstGeom>
          <a:solidFill>
            <a:srgbClr val="EAEAF2"/>
          </a:solidFill>
          <a:ln w="28575">
            <a:noFill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b="1" i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B9BB9A45-3FAC-4BC5-AB06-59440B781A6C}"/>
              </a:ext>
            </a:extLst>
          </p:cNvPr>
          <p:cNvCxnSpPr>
            <a:cxnSpLocks/>
            <a:stCxn id="466" idx="3"/>
            <a:endCxn id="470" idx="1"/>
          </p:cNvCxnSpPr>
          <p:nvPr/>
        </p:nvCxnSpPr>
        <p:spPr>
          <a:xfrm flipV="1">
            <a:off x="8513315" y="4143817"/>
            <a:ext cx="172328" cy="206937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AB55EA77-C5D3-4162-BB26-93EB557A3D16}"/>
              </a:ext>
            </a:extLst>
          </p:cNvPr>
          <p:cNvCxnSpPr>
            <a:cxnSpLocks/>
            <a:stCxn id="455" idx="3"/>
            <a:endCxn id="470" idx="1"/>
          </p:cNvCxnSpPr>
          <p:nvPr/>
        </p:nvCxnSpPr>
        <p:spPr>
          <a:xfrm>
            <a:off x="8523718" y="3952956"/>
            <a:ext cx="161925" cy="190861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009DAC8A-B6DB-4781-96E7-78B8160083D5}"/>
                  </a:ext>
                </a:extLst>
              </p:cNvPr>
              <p:cNvSpPr/>
              <p:nvPr/>
            </p:nvSpPr>
            <p:spPr>
              <a:xfrm>
                <a:off x="8669756" y="3958709"/>
                <a:ext cx="84735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𝒍𝒂𝒕𝒆𝒏𝒕</m:t>
                          </m:r>
                        </m:sub>
                      </m:sSub>
                    </m:oMath>
                  </m:oMathPara>
                </a14:m>
                <a:endParaRPr lang="en-US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009DAC8A-B6DB-4781-96E7-78B8160083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9756" y="3958709"/>
                <a:ext cx="847350" cy="369332"/>
              </a:xfrm>
              <a:prstGeom prst="rect">
                <a:avLst/>
              </a:prstGeom>
              <a:blipFill>
                <a:blip r:embed="rId26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9" name="Straight Arrow Connector 458">
            <a:extLst>
              <a:ext uri="{FF2B5EF4-FFF2-40B4-BE49-F238E27FC236}">
                <a16:creationId xmlns:a16="http://schemas.microsoft.com/office/drawing/2014/main" id="{FE3B66DF-18C8-47F7-955E-82851F62E54E}"/>
              </a:ext>
            </a:extLst>
          </p:cNvPr>
          <p:cNvCxnSpPr>
            <a:cxnSpLocks/>
            <a:stCxn id="462" idx="3"/>
            <a:endCxn id="465" idx="1"/>
          </p:cNvCxnSpPr>
          <p:nvPr/>
        </p:nvCxnSpPr>
        <p:spPr>
          <a:xfrm>
            <a:off x="3959406" y="4711287"/>
            <a:ext cx="811271" cy="403778"/>
          </a:xfrm>
          <a:prstGeom prst="straightConnector1">
            <a:avLst/>
          </a:pr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60" name="Straight Arrow Connector 459">
            <a:extLst>
              <a:ext uri="{FF2B5EF4-FFF2-40B4-BE49-F238E27FC236}">
                <a16:creationId xmlns:a16="http://schemas.microsoft.com/office/drawing/2014/main" id="{924BEC76-9C1F-40EA-AC6B-6928AC2AFF0E}"/>
              </a:ext>
            </a:extLst>
          </p:cNvPr>
          <p:cNvCxnSpPr>
            <a:cxnSpLocks/>
            <a:stCxn id="463" idx="3"/>
            <a:endCxn id="465" idx="1"/>
          </p:cNvCxnSpPr>
          <p:nvPr/>
        </p:nvCxnSpPr>
        <p:spPr>
          <a:xfrm>
            <a:off x="3959406" y="5109374"/>
            <a:ext cx="811271" cy="5691"/>
          </a:xfrm>
          <a:prstGeom prst="straightConnector1">
            <a:avLst/>
          </a:pr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61" name="Straight Arrow Connector 460">
            <a:extLst>
              <a:ext uri="{FF2B5EF4-FFF2-40B4-BE49-F238E27FC236}">
                <a16:creationId xmlns:a16="http://schemas.microsoft.com/office/drawing/2014/main" id="{55F6AF7D-6AAA-4C56-BECD-9A0749B0545F}"/>
              </a:ext>
            </a:extLst>
          </p:cNvPr>
          <p:cNvCxnSpPr>
            <a:cxnSpLocks/>
            <a:stCxn id="464" idx="3"/>
            <a:endCxn id="465" idx="1"/>
          </p:cNvCxnSpPr>
          <p:nvPr/>
        </p:nvCxnSpPr>
        <p:spPr>
          <a:xfrm flipV="1">
            <a:off x="3959406" y="5115065"/>
            <a:ext cx="811271" cy="374423"/>
          </a:xfrm>
          <a:prstGeom prst="straightConnector1">
            <a:avLst/>
          </a:pr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480" name="Decoder">
            <a:extLst>
              <a:ext uri="{FF2B5EF4-FFF2-40B4-BE49-F238E27FC236}">
                <a16:creationId xmlns:a16="http://schemas.microsoft.com/office/drawing/2014/main" id="{C99062BA-48EE-42A1-98FC-3F385C58B6B6}"/>
              </a:ext>
            </a:extLst>
          </p:cNvPr>
          <p:cNvGrpSpPr/>
          <p:nvPr/>
        </p:nvGrpSpPr>
        <p:grpSpPr>
          <a:xfrm>
            <a:off x="9642399" y="3575855"/>
            <a:ext cx="1825402" cy="1135924"/>
            <a:chOff x="9748636" y="3523154"/>
            <a:chExt cx="1260547" cy="1177587"/>
          </a:xfrm>
        </p:grpSpPr>
        <p:sp>
          <p:nvSpPr>
            <p:cNvPr id="481" name="Rectangle 480">
              <a:extLst>
                <a:ext uri="{FF2B5EF4-FFF2-40B4-BE49-F238E27FC236}">
                  <a16:creationId xmlns:a16="http://schemas.microsoft.com/office/drawing/2014/main" id="{A9B2806E-BB1C-45B1-B132-392947433F22}"/>
                </a:ext>
              </a:extLst>
            </p:cNvPr>
            <p:cNvSpPr/>
            <p:nvPr/>
          </p:nvSpPr>
          <p:spPr>
            <a:xfrm>
              <a:off x="9748636" y="3523154"/>
              <a:ext cx="1260547" cy="117758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800" dirty="0">
                <a:latin typeface="Lato" panose="020F0502020204030203" pitchFamily="34" charset="0"/>
              </a:endParaRPr>
            </a:p>
          </p:txBody>
        </p:sp>
        <p:grpSp>
          <p:nvGrpSpPr>
            <p:cNvPr id="482" name="Group 481">
              <a:extLst>
                <a:ext uri="{FF2B5EF4-FFF2-40B4-BE49-F238E27FC236}">
                  <a16:creationId xmlns:a16="http://schemas.microsoft.com/office/drawing/2014/main" id="{68D5DCCB-5B95-4839-ABCC-FC89DC96E881}"/>
                </a:ext>
              </a:extLst>
            </p:cNvPr>
            <p:cNvGrpSpPr/>
            <p:nvPr/>
          </p:nvGrpSpPr>
          <p:grpSpPr>
            <a:xfrm rot="16200000">
              <a:off x="9870509" y="3537395"/>
              <a:ext cx="1010733" cy="1134214"/>
              <a:chOff x="9693385" y="3338215"/>
              <a:chExt cx="1010733" cy="113421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3" name="Rectangle 482">
                    <a:extLst>
                      <a:ext uri="{FF2B5EF4-FFF2-40B4-BE49-F238E27FC236}">
                        <a16:creationId xmlns:a16="http://schemas.microsoft.com/office/drawing/2014/main" id="{5905052F-2D42-48EA-B2F7-5808125DA11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269279" y="3762321"/>
                    <a:ext cx="1134212" cy="286000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Convolutional</m:t>
                          </m:r>
                          <m: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Layer</m:t>
                          </m:r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3" name="Rectangle 482">
                    <a:extLst>
                      <a:ext uri="{FF2B5EF4-FFF2-40B4-BE49-F238E27FC236}">
                        <a16:creationId xmlns:a16="http://schemas.microsoft.com/office/drawing/2014/main" id="{5905052F-2D42-48EA-B2F7-5808125DA11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5400000">
                    <a:off x="9269279" y="3762321"/>
                    <a:ext cx="1134212" cy="286000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 l="-1476" b="-10417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4" name="Rectangle 483">
                    <a:extLst>
                      <a:ext uri="{FF2B5EF4-FFF2-40B4-BE49-F238E27FC236}">
                        <a16:creationId xmlns:a16="http://schemas.microsoft.com/office/drawing/2014/main" id="{C06D186F-47FB-4B04-95AD-9C7DCCF12DB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627662" y="3762322"/>
                    <a:ext cx="1134212" cy="286000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Convolutional</m:t>
                          </m:r>
                          <m: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Layer</m:t>
                          </m:r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4" name="Rectangle 483">
                    <a:extLst>
                      <a:ext uri="{FF2B5EF4-FFF2-40B4-BE49-F238E27FC236}">
                        <a16:creationId xmlns:a16="http://schemas.microsoft.com/office/drawing/2014/main" id="{C06D186F-47FB-4B04-95AD-9C7DCCF12DB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5400000">
                    <a:off x="9627662" y="3762322"/>
                    <a:ext cx="1134212" cy="286000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 l="-1476" b="-12766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5" name="Rectangle 484">
                    <a:extLst>
                      <a:ext uri="{FF2B5EF4-FFF2-40B4-BE49-F238E27FC236}">
                        <a16:creationId xmlns:a16="http://schemas.microsoft.com/office/drawing/2014/main" id="{E2021572-A4BE-4373-AE20-7044321771F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994012" y="3762323"/>
                    <a:ext cx="1134212" cy="286000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Convolutional</m:t>
                          </m:r>
                          <m:r>
                            <a:rPr lang="en-US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Layer</m:t>
                          </m:r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5" name="Rectangle 484">
                    <a:extLst>
                      <a:ext uri="{FF2B5EF4-FFF2-40B4-BE49-F238E27FC236}">
                        <a16:creationId xmlns:a16="http://schemas.microsoft.com/office/drawing/2014/main" id="{E2021572-A4BE-4373-AE20-7044321771F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5400000">
                    <a:off x="9994012" y="3762323"/>
                    <a:ext cx="1134212" cy="286000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 l="-1476" b="-12766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cxnSp>
        <p:nvCxnSpPr>
          <p:cNvPr id="487" name="Straight Arrow Connector 486">
            <a:extLst>
              <a:ext uri="{FF2B5EF4-FFF2-40B4-BE49-F238E27FC236}">
                <a16:creationId xmlns:a16="http://schemas.microsoft.com/office/drawing/2014/main" id="{14880BEE-8E09-4383-99B3-753D05BF7E0C}"/>
              </a:ext>
            </a:extLst>
          </p:cNvPr>
          <p:cNvCxnSpPr>
            <a:cxnSpLocks/>
            <a:stCxn id="481" idx="0"/>
            <a:endCxn id="76" idx="2"/>
          </p:cNvCxnSpPr>
          <p:nvPr/>
        </p:nvCxnSpPr>
        <p:spPr>
          <a:xfrm flipH="1" flipV="1">
            <a:off x="10553315" y="3423139"/>
            <a:ext cx="1785" cy="152716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242CE1BE-E83A-4C49-AE42-D0753B60F6DB}"/>
              </a:ext>
            </a:extLst>
          </p:cNvPr>
          <p:cNvGrpSpPr/>
          <p:nvPr/>
        </p:nvGrpSpPr>
        <p:grpSpPr>
          <a:xfrm>
            <a:off x="10297884" y="2278391"/>
            <a:ext cx="510861" cy="1144748"/>
            <a:chOff x="10828208" y="3304038"/>
            <a:chExt cx="507847" cy="1236317"/>
          </a:xfrm>
          <a:solidFill>
            <a:srgbClr val="EAEAF2"/>
          </a:solidFill>
        </p:grpSpPr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7A89C4C4-084D-4E42-866B-F6050F8DFFC5}"/>
                </a:ext>
              </a:extLst>
            </p:cNvPr>
            <p:cNvSpPr/>
            <p:nvPr/>
          </p:nvSpPr>
          <p:spPr>
            <a:xfrm>
              <a:off x="10828208" y="3304038"/>
              <a:ext cx="507847" cy="1236317"/>
            </a:xfrm>
            <a:prstGeom prst="roundRect">
              <a:avLst/>
            </a:prstGeom>
            <a:grpFill/>
            <a:ln w="28575">
              <a:noFill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b="1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4C172750-37B3-487D-BE05-6C3B0685E070}"/>
                    </a:ext>
                  </a:extLst>
                </p:cNvPr>
                <p:cNvSpPr txBox="1"/>
                <p:nvPr/>
              </p:nvSpPr>
              <p:spPr>
                <a:xfrm>
                  <a:off x="10942959" y="3337986"/>
                  <a:ext cx="311510" cy="25234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  <m:sup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p>
                            </m:sSup>
                          </m:e>
                          <m:sup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1600" b="1" dirty="0">
                    <a:latin typeface="Lato" panose="020F0502020204030203" pitchFamily="34" charset="0"/>
                  </a:endParaRPr>
                </a:p>
              </p:txBody>
            </p:sp>
          </mc:Choice>
          <mc:Fallback xmlns="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6B206EBA-BB0C-4647-99C7-095AAA46E1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42959" y="3337986"/>
                  <a:ext cx="311510" cy="252344"/>
                </a:xfrm>
                <a:prstGeom prst="rect">
                  <a:avLst/>
                </a:prstGeom>
                <a:blipFill>
                  <a:blip r:embed="rId9"/>
                  <a:stretch>
                    <a:fillRect l="-21569" r="-7843" b="-2439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2911E570-AAEA-4EE4-8BD0-F1BDFD1681A1}"/>
                    </a:ext>
                  </a:extLst>
                </p:cNvPr>
                <p:cNvSpPr txBox="1"/>
                <p:nvPr/>
              </p:nvSpPr>
              <p:spPr>
                <a:xfrm>
                  <a:off x="10942973" y="3772739"/>
                  <a:ext cx="311510" cy="25234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  <m:sup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  <m:sup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1600" b="1" dirty="0">
                    <a:latin typeface="Lato" panose="020F0502020204030203" pitchFamily="34" charset="0"/>
                  </a:endParaRPr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3D4E989C-795D-4574-A9A0-1BF1F6BEFC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42973" y="3772739"/>
                  <a:ext cx="311510" cy="252344"/>
                </a:xfrm>
                <a:prstGeom prst="rect">
                  <a:avLst/>
                </a:prstGeom>
                <a:blipFill>
                  <a:blip r:embed="rId10"/>
                  <a:stretch>
                    <a:fillRect l="-21569" r="-7843" b="-2439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8DB798E9-85C9-45D6-999F-24DC54B9DBED}"/>
                    </a:ext>
                  </a:extLst>
                </p:cNvPr>
                <p:cNvSpPr txBox="1"/>
                <p:nvPr/>
              </p:nvSpPr>
              <p:spPr>
                <a:xfrm>
                  <a:off x="10942984" y="4207485"/>
                  <a:ext cx="311510" cy="25234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  <m:sup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</m:e>
                          <m:sup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1600" b="1" dirty="0">
                    <a:latin typeface="Lato" panose="020F0502020204030203" pitchFamily="34" charset="0"/>
                  </a:endParaRPr>
                </a:p>
              </p:txBody>
            </p:sp>
          </mc:Choice>
          <mc:Fallback xmlns="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14123217-8F8E-461F-986E-B5C42A42F2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42984" y="4207485"/>
                  <a:ext cx="311510" cy="252344"/>
                </a:xfrm>
                <a:prstGeom prst="rect">
                  <a:avLst/>
                </a:prstGeom>
                <a:blipFill>
                  <a:blip r:embed="rId11"/>
                  <a:stretch>
                    <a:fillRect l="-21569" r="-7843" b="-2195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057975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287BC8-CEAE-4ECE-9E77-1921D272F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395FC-DA4F-4FE4-AE6B-73BE279DC0A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430CC8-8754-410F-B933-97D4BABD49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3882" y="453837"/>
            <a:ext cx="11536198" cy="487363"/>
          </a:xfrm>
        </p:spPr>
        <p:txBody>
          <a:bodyPr/>
          <a:lstStyle/>
          <a:p>
            <a:r>
              <a:rPr lang="en-US" dirty="0"/>
              <a:t>Detail of Module 1: Encoder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00C8BF-83F3-4209-A3E2-EEC0C0437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Methodology: </a:t>
            </a:r>
            <a:r>
              <a:rPr lang="en-US" i="1" dirty="0"/>
              <a:t>TCTS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A9A2056-21A3-45A8-A690-971F35E4CE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02</a:t>
            </a:r>
          </a:p>
        </p:txBody>
      </p:sp>
      <p:sp>
        <p:nvSpPr>
          <p:cNvPr id="320" name="Text Placeholder 319">
            <a:extLst>
              <a:ext uri="{FF2B5EF4-FFF2-40B4-BE49-F238E27FC236}">
                <a16:creationId xmlns:a16="http://schemas.microsoft.com/office/drawing/2014/main" id="{748C5550-E1D4-41FD-A46A-8FC8281F39D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5325" y="6529920"/>
            <a:ext cx="10709275" cy="169333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n-US" i="0" dirty="0">
                <a:cs typeface="Times New Roman" panose="02020603050405020304" pitchFamily="18" charset="0"/>
              </a:rPr>
              <a:t>Lea et al., 2017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001331DA-161E-490C-9AF1-BD70637373CE}"/>
              </a:ext>
            </a:extLst>
          </p:cNvPr>
          <p:cNvSpPr txBox="1"/>
          <p:nvPr/>
        </p:nvSpPr>
        <p:spPr>
          <a:xfrm>
            <a:off x="699323" y="1278038"/>
            <a:ext cx="56430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b="1" i="1" dirty="0">
                <a:latin typeface="Lato" panose="020F0502020204030203" pitchFamily="34" charset="0"/>
              </a:rPr>
              <a:t>Temporal convolutional network (TCN)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25DF117-C640-451F-B884-92B955E94BA2}"/>
              </a:ext>
            </a:extLst>
          </p:cNvPr>
          <p:cNvGrpSpPr/>
          <p:nvPr/>
        </p:nvGrpSpPr>
        <p:grpSpPr>
          <a:xfrm>
            <a:off x="695325" y="2051020"/>
            <a:ext cx="3646370" cy="2407266"/>
            <a:chOff x="695325" y="2051020"/>
            <a:chExt cx="3646370" cy="2407266"/>
          </a:xfrm>
        </p:grpSpPr>
        <p:sp>
          <p:nvSpPr>
            <p:cNvPr id="255" name="Rectangle: Rounded Corners 254">
              <a:extLst>
                <a:ext uri="{FF2B5EF4-FFF2-40B4-BE49-F238E27FC236}">
                  <a16:creationId xmlns:a16="http://schemas.microsoft.com/office/drawing/2014/main" id="{C57C67D2-F548-487A-8FAD-6A690AD049EF}"/>
                </a:ext>
              </a:extLst>
            </p:cNvPr>
            <p:cNvSpPr/>
            <p:nvPr/>
          </p:nvSpPr>
          <p:spPr>
            <a:xfrm>
              <a:off x="695325" y="2091689"/>
              <a:ext cx="3628724" cy="2366597"/>
            </a:xfrm>
            <a:prstGeom prst="roundRect">
              <a:avLst>
                <a:gd name="adj" fmla="val 3843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4" name="Straight Arrow Connector 213">
              <a:extLst>
                <a:ext uri="{FF2B5EF4-FFF2-40B4-BE49-F238E27FC236}">
                  <a16:creationId xmlns:a16="http://schemas.microsoft.com/office/drawing/2014/main" id="{06BE81E0-9AD4-48C4-8001-3B9B25E23D38}"/>
                </a:ext>
              </a:extLst>
            </p:cNvPr>
            <p:cNvCxnSpPr>
              <a:cxnSpLocks/>
              <a:stCxn id="230" idx="2"/>
              <a:endCxn id="217" idx="0"/>
            </p:cNvCxnSpPr>
            <p:nvPr/>
          </p:nvCxnSpPr>
          <p:spPr>
            <a:xfrm>
              <a:off x="2466524" y="2530245"/>
              <a:ext cx="0" cy="149952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40D5B925-A308-4E00-8595-AE4A543A9D68}"/>
                </a:ext>
              </a:extLst>
            </p:cNvPr>
            <p:cNvSpPr/>
            <p:nvPr/>
          </p:nvSpPr>
          <p:spPr>
            <a:xfrm>
              <a:off x="1206524" y="2649357"/>
              <a:ext cx="2520000" cy="30715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2063FC58-949A-4DB4-ABD8-7DC608E4EF00}"/>
                </a:ext>
              </a:extLst>
            </p:cNvPr>
            <p:cNvSpPr/>
            <p:nvPr/>
          </p:nvSpPr>
          <p:spPr>
            <a:xfrm>
              <a:off x="1206524" y="2996421"/>
              <a:ext cx="2520000" cy="2079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BF02C7AB-2C4E-4829-907C-3980BE2A8AAC}"/>
                </a:ext>
              </a:extLst>
            </p:cNvPr>
            <p:cNvSpPr/>
            <p:nvPr/>
          </p:nvSpPr>
          <p:spPr>
            <a:xfrm>
              <a:off x="1206524" y="3243164"/>
              <a:ext cx="2520000" cy="2079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C157160B-09CE-455C-AE59-8C04B1FF54AC}"/>
                </a:ext>
              </a:extLst>
            </p:cNvPr>
            <p:cNvSpPr/>
            <p:nvPr/>
          </p:nvSpPr>
          <p:spPr>
            <a:xfrm>
              <a:off x="1206524" y="3489906"/>
              <a:ext cx="2520000" cy="2079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7D26BC6C-7C5D-4FF8-A2D8-47F52BD413B0}"/>
                </a:ext>
              </a:extLst>
            </p:cNvPr>
            <p:cNvSpPr txBox="1"/>
            <p:nvPr/>
          </p:nvSpPr>
          <p:spPr>
            <a:xfrm>
              <a:off x="1564675" y="2940952"/>
              <a:ext cx="180369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Lato" panose="020F0502020204030203" pitchFamily="34" charset="0"/>
                </a:rPr>
                <a:t>Batch Normalization</a:t>
              </a: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6379ECDD-E8EA-4275-AE44-9815888F96C5}"/>
                </a:ext>
              </a:extLst>
            </p:cNvPr>
            <p:cNvSpPr txBox="1"/>
            <p:nvPr/>
          </p:nvSpPr>
          <p:spPr>
            <a:xfrm>
              <a:off x="2038362" y="3193394"/>
              <a:ext cx="85632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Lato" panose="020F0502020204030203" pitchFamily="34" charset="0"/>
                </a:rPr>
                <a:t>Dropout</a:t>
              </a:r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DCF3BB59-A388-4AF3-8AFF-9E490009E7A1}"/>
                </a:ext>
              </a:extLst>
            </p:cNvPr>
            <p:cNvSpPr txBox="1"/>
            <p:nvPr/>
          </p:nvSpPr>
          <p:spPr>
            <a:xfrm>
              <a:off x="2156984" y="3441350"/>
              <a:ext cx="61908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latin typeface="Lato" panose="020F0502020204030203" pitchFamily="34" charset="0"/>
                </a:rPr>
                <a:t>ReLU</a:t>
              </a:r>
              <a:endParaRPr lang="en-US" sz="1400" dirty="0">
                <a:latin typeface="Lato" panose="020F0502020204030203" pitchFamily="34" charset="0"/>
              </a:endParaRPr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85E5C777-D625-4936-A011-BAB3D311DF28}"/>
                </a:ext>
              </a:extLst>
            </p:cNvPr>
            <p:cNvSpPr/>
            <p:nvPr/>
          </p:nvSpPr>
          <p:spPr>
            <a:xfrm>
              <a:off x="1026524" y="4029772"/>
              <a:ext cx="2880000" cy="30715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id="{534AB333-DABE-4BDC-8B1E-C02525EE5DA3}"/>
                </a:ext>
              </a:extLst>
            </p:cNvPr>
            <p:cNvSpPr txBox="1"/>
            <p:nvPr/>
          </p:nvSpPr>
          <p:spPr>
            <a:xfrm>
              <a:off x="1120580" y="2643179"/>
              <a:ext cx="269188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1D Dilated Convolutional Layer</a:t>
              </a:r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902A1F14-3790-417D-BC70-EE8005907431}"/>
                </a:ext>
              </a:extLst>
            </p:cNvPr>
            <p:cNvSpPr/>
            <p:nvPr/>
          </p:nvSpPr>
          <p:spPr>
            <a:xfrm>
              <a:off x="2394336" y="3756261"/>
              <a:ext cx="86627" cy="962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9" name="Connector: Elbow 228">
              <a:extLst>
                <a:ext uri="{FF2B5EF4-FFF2-40B4-BE49-F238E27FC236}">
                  <a16:creationId xmlns:a16="http://schemas.microsoft.com/office/drawing/2014/main" id="{E690AA84-22EA-438C-ACB2-A4C874DF3F1C}"/>
                </a:ext>
              </a:extLst>
            </p:cNvPr>
            <p:cNvCxnSpPr>
              <a:cxnSpLocks/>
              <a:stCxn id="230" idx="3"/>
              <a:endCxn id="227" idx="3"/>
            </p:cNvCxnSpPr>
            <p:nvPr/>
          </p:nvCxnSpPr>
          <p:spPr>
            <a:xfrm flipH="1">
              <a:off x="2480963" y="2376667"/>
              <a:ext cx="1425561" cy="1427720"/>
            </a:xfrm>
            <a:prstGeom prst="bentConnector3">
              <a:avLst>
                <a:gd name="adj1" fmla="val -16036"/>
              </a:avLst>
            </a:prstGeom>
            <a:ln w="1905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27B4AF20-D08D-4017-BC5F-33C16AF712B0}"/>
                </a:ext>
              </a:extLst>
            </p:cNvPr>
            <p:cNvSpPr/>
            <p:nvPr/>
          </p:nvSpPr>
          <p:spPr>
            <a:xfrm>
              <a:off x="1026524" y="2223089"/>
              <a:ext cx="2880000" cy="3071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16BB8232-6C75-49A1-8D7E-0397F265CB40}"/>
                </a:ext>
              </a:extLst>
            </p:cNvPr>
            <p:cNvSpPr txBox="1"/>
            <p:nvPr/>
          </p:nvSpPr>
          <p:spPr>
            <a:xfrm>
              <a:off x="1443648" y="3978728"/>
              <a:ext cx="204575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Output</a:t>
              </a:r>
            </a:p>
          </p:txBody>
        </p:sp>
        <p:sp>
          <p:nvSpPr>
            <p:cNvPr id="247" name="TextBox 246">
              <a:extLst>
                <a:ext uri="{FF2B5EF4-FFF2-40B4-BE49-F238E27FC236}">
                  <a16:creationId xmlns:a16="http://schemas.microsoft.com/office/drawing/2014/main" id="{D6439205-B525-4EDA-ADFC-15C0478ADD4E}"/>
                </a:ext>
              </a:extLst>
            </p:cNvPr>
            <p:cNvSpPr txBox="1"/>
            <p:nvPr/>
          </p:nvSpPr>
          <p:spPr>
            <a:xfrm>
              <a:off x="1443648" y="2193592"/>
              <a:ext cx="204575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Input</a:t>
              </a:r>
            </a:p>
          </p:txBody>
        </p:sp>
        <p:sp>
          <p:nvSpPr>
            <p:cNvPr id="257" name="Rectangle 256">
              <a:extLst>
                <a:ext uri="{FF2B5EF4-FFF2-40B4-BE49-F238E27FC236}">
                  <a16:creationId xmlns:a16="http://schemas.microsoft.com/office/drawing/2014/main" id="{35A5C3FB-6510-4BF4-8489-AA15ABD9D54B}"/>
                </a:ext>
              </a:extLst>
            </p:cNvPr>
            <p:cNvSpPr/>
            <p:nvPr/>
          </p:nvSpPr>
          <p:spPr>
            <a:xfrm>
              <a:off x="4245443" y="4351658"/>
              <a:ext cx="96252" cy="770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id="{27396FAB-74D3-47AF-B89E-B80F7FD6EB64}"/>
                </a:ext>
              </a:extLst>
            </p:cNvPr>
            <p:cNvSpPr/>
            <p:nvPr/>
          </p:nvSpPr>
          <p:spPr>
            <a:xfrm>
              <a:off x="4225992" y="2051020"/>
              <a:ext cx="96252" cy="770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8" name="Rectangle 277">
            <a:extLst>
              <a:ext uri="{FF2B5EF4-FFF2-40B4-BE49-F238E27FC236}">
                <a16:creationId xmlns:a16="http://schemas.microsoft.com/office/drawing/2014/main" id="{0150236A-C611-407D-A66D-9852E446A4FB}"/>
              </a:ext>
            </a:extLst>
          </p:cNvPr>
          <p:cNvSpPr/>
          <p:nvPr/>
        </p:nvSpPr>
        <p:spPr>
          <a:xfrm>
            <a:off x="4850229" y="2355218"/>
            <a:ext cx="105512" cy="77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" name="TextBox 316">
                <a:extLst>
                  <a:ext uri="{FF2B5EF4-FFF2-40B4-BE49-F238E27FC236}">
                    <a16:creationId xmlns:a16="http://schemas.microsoft.com/office/drawing/2014/main" id="{D2A88424-FB96-4FEE-B46D-2BCD95B9CEAE}"/>
                  </a:ext>
                </a:extLst>
              </p:cNvPr>
              <p:cNvSpPr txBox="1"/>
              <p:nvPr/>
            </p:nvSpPr>
            <p:spPr>
              <a:xfrm>
                <a:off x="704950" y="4928136"/>
                <a:ext cx="10791725" cy="1272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Lato" panose="020F0502020204030203" pitchFamily="34" charset="0"/>
                  </a:rPr>
                  <a:t>The receptive field of the dilated convolutional layer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000" dirty="0">
                    <a:latin typeface="Lato" panose="020F0502020204030203" pitchFamily="34" charset="0"/>
                  </a:rPr>
                  <a:t>. </a:t>
                </a:r>
                <a:br>
                  <a:rPr lang="en-US" sz="2000" dirty="0">
                    <a:latin typeface="Lato" panose="020F0502020204030203" pitchFamily="34" charset="0"/>
                  </a:rPr>
                </a:br>
                <a:r>
                  <a:rPr lang="en-US" sz="1600" dirty="0">
                    <a:latin typeface="Lato" panose="020F0502020204030203" pitchFamily="34" charset="0"/>
                  </a:rPr>
                  <a:t>(when the kernel size is 3 and the dilation rate is doubled.)</a:t>
                </a:r>
                <a:endParaRPr lang="en-US" sz="2000" dirty="0">
                  <a:latin typeface="Lato" panose="020F0502020204030203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Lato" panose="020F0502020204030203" pitchFamily="34" charset="0"/>
                  </a:rPr>
                  <a:t>The results of the layers are </a:t>
                </a:r>
                <a:r>
                  <a:rPr lang="en-US" sz="2000" b="1" i="1" dirty="0">
                    <a:latin typeface="Lato" panose="020F0502020204030203" pitchFamily="34" charset="0"/>
                  </a:rPr>
                  <a:t>transformed</a:t>
                </a:r>
                <a:r>
                  <a:rPr lang="en-US" sz="2000" dirty="0">
                    <a:latin typeface="Lato" panose="020F0502020204030203" pitchFamily="34" charset="0"/>
                  </a:rPr>
                  <a:t> by a 1D convolutional layer.</a:t>
                </a:r>
                <a:br>
                  <a:rPr lang="en-US" sz="2000" dirty="0">
                    <a:latin typeface="Lato" panose="020F0502020204030203" pitchFamily="34" charset="0"/>
                  </a:rPr>
                </a:b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000" dirty="0">
                    <a:latin typeface="Lato" panose="020F0502020204030203" pitchFamily="34" charset="0"/>
                  </a:rPr>
                  <a:t> A diverse length </a:t>
                </a:r>
                <a:r>
                  <a:rPr lang="en-US" sz="2000" b="1" i="1" dirty="0">
                    <a:latin typeface="Lato" panose="020F0502020204030203" pitchFamily="34" charset="0"/>
                  </a:rPr>
                  <a:t>receptive field </a:t>
                </a:r>
                <a:r>
                  <a:rPr lang="en-US" sz="2000" dirty="0">
                    <a:latin typeface="Lato" panose="020F0502020204030203" pitchFamily="34" charset="0"/>
                  </a:rPr>
                  <a:t>allows learning </a:t>
                </a:r>
                <a:r>
                  <a:rPr lang="en-US" sz="2000" b="1" i="1" dirty="0">
                    <a:latin typeface="Lato" panose="020F0502020204030203" pitchFamily="34" charset="0"/>
                  </a:rPr>
                  <a:t>varying length patterns</a:t>
                </a:r>
                <a:r>
                  <a:rPr lang="en-US" sz="2000" dirty="0">
                    <a:latin typeface="Lato" panose="020F050202020403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17" name="TextBox 316">
                <a:extLst>
                  <a:ext uri="{FF2B5EF4-FFF2-40B4-BE49-F238E27FC236}">
                    <a16:creationId xmlns:a16="http://schemas.microsoft.com/office/drawing/2014/main" id="{D2A88424-FB96-4FEE-B46D-2BCD95B9CE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950" y="4928136"/>
                <a:ext cx="10791725" cy="1272913"/>
              </a:xfrm>
              <a:prstGeom prst="rect">
                <a:avLst/>
              </a:prstGeom>
              <a:blipFill>
                <a:blip r:embed="rId3"/>
                <a:stretch>
                  <a:fillRect l="-508" t="-1435" b="-7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F26DC686-27C2-4887-89AB-2819E91F5C0B}"/>
              </a:ext>
            </a:extLst>
          </p:cNvPr>
          <p:cNvGrpSpPr/>
          <p:nvPr/>
        </p:nvGrpSpPr>
        <p:grpSpPr>
          <a:xfrm>
            <a:off x="4225992" y="2068065"/>
            <a:ext cx="3394336" cy="2515232"/>
            <a:chOff x="4225992" y="2068065"/>
            <a:chExt cx="3394336" cy="2515232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B59020E-D2FB-4A6D-BF62-64E3CE64F6D6}"/>
                </a:ext>
              </a:extLst>
            </p:cNvPr>
            <p:cNvCxnSpPr>
              <a:stCxn id="270" idx="2"/>
              <a:endCxn id="286" idx="0"/>
            </p:cNvCxnSpPr>
            <p:nvPr/>
          </p:nvCxnSpPr>
          <p:spPr>
            <a:xfrm>
              <a:off x="6223434" y="2427239"/>
              <a:ext cx="1" cy="181750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" name="Rectangle 265">
              <a:extLst>
                <a:ext uri="{FF2B5EF4-FFF2-40B4-BE49-F238E27FC236}">
                  <a16:creationId xmlns:a16="http://schemas.microsoft.com/office/drawing/2014/main" id="{6F16F9DC-0A7D-4233-BF62-F4B968CFB874}"/>
                </a:ext>
              </a:extLst>
            </p:cNvPr>
            <p:cNvSpPr/>
            <p:nvPr/>
          </p:nvSpPr>
          <p:spPr>
            <a:xfrm>
              <a:off x="4845177" y="2101267"/>
              <a:ext cx="2762451" cy="30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67" name="Rectangle 266">
              <a:extLst>
                <a:ext uri="{FF2B5EF4-FFF2-40B4-BE49-F238E27FC236}">
                  <a16:creationId xmlns:a16="http://schemas.microsoft.com/office/drawing/2014/main" id="{268010AD-9346-45D1-B814-01FFAC569163}"/>
                </a:ext>
              </a:extLst>
            </p:cNvPr>
            <p:cNvSpPr/>
            <p:nvPr/>
          </p:nvSpPr>
          <p:spPr>
            <a:xfrm>
              <a:off x="4845177" y="2467028"/>
              <a:ext cx="2762451" cy="30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8F876448-FEF1-4C44-B2D4-FA92EECCB6B8}"/>
                </a:ext>
              </a:extLst>
            </p:cNvPr>
            <p:cNvSpPr/>
            <p:nvPr/>
          </p:nvSpPr>
          <p:spPr>
            <a:xfrm>
              <a:off x="4845177" y="3314050"/>
              <a:ext cx="2762451" cy="30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783B14B6-62EA-4E56-8CE7-0A9641632F0F}"/>
                </a:ext>
              </a:extLst>
            </p:cNvPr>
            <p:cNvSpPr/>
            <p:nvPr/>
          </p:nvSpPr>
          <p:spPr>
            <a:xfrm>
              <a:off x="4845177" y="4259528"/>
              <a:ext cx="2762451" cy="30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70" name="Rectangle 269">
              <a:extLst>
                <a:ext uri="{FF2B5EF4-FFF2-40B4-BE49-F238E27FC236}">
                  <a16:creationId xmlns:a16="http://schemas.microsoft.com/office/drawing/2014/main" id="{6735ACE6-7972-4414-9C46-D50CD5B7FA5F}"/>
                </a:ext>
              </a:extLst>
            </p:cNvPr>
            <p:cNvSpPr/>
            <p:nvPr/>
          </p:nvSpPr>
          <p:spPr>
            <a:xfrm>
              <a:off x="4835233" y="2088685"/>
              <a:ext cx="277640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Dilated Convolutional Layer 1</a:t>
              </a:r>
            </a:p>
          </p:txBody>
        </p: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763E2A6D-EC61-4F9D-81AB-06B29CDFB3D4}"/>
                </a:ext>
              </a:extLst>
            </p:cNvPr>
            <p:cNvCxnSpPr>
              <a:cxnSpLocks/>
              <a:stCxn id="277" idx="1"/>
              <a:endCxn id="256" idx="1"/>
            </p:cNvCxnSpPr>
            <p:nvPr/>
          </p:nvCxnSpPr>
          <p:spPr>
            <a:xfrm flipH="1" flipV="1">
              <a:off x="4225992" y="2089521"/>
              <a:ext cx="616216" cy="17045"/>
            </a:xfrm>
            <a:prstGeom prst="lin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ED2B381D-D5BE-4B73-A5F1-20E8E77028D8}"/>
                </a:ext>
              </a:extLst>
            </p:cNvPr>
            <p:cNvCxnSpPr>
              <a:cxnSpLocks/>
              <a:stCxn id="278" idx="1"/>
              <a:endCxn id="257" idx="2"/>
            </p:cNvCxnSpPr>
            <p:nvPr/>
          </p:nvCxnSpPr>
          <p:spPr>
            <a:xfrm flipH="1">
              <a:off x="4293569" y="2393719"/>
              <a:ext cx="556660" cy="2034941"/>
            </a:xfrm>
            <a:prstGeom prst="lin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77" name="Rectangle 276">
              <a:extLst>
                <a:ext uri="{FF2B5EF4-FFF2-40B4-BE49-F238E27FC236}">
                  <a16:creationId xmlns:a16="http://schemas.microsoft.com/office/drawing/2014/main" id="{23E81B10-5413-4BC0-B780-61040FDF8A50}"/>
                </a:ext>
              </a:extLst>
            </p:cNvPr>
            <p:cNvSpPr/>
            <p:nvPr/>
          </p:nvSpPr>
          <p:spPr>
            <a:xfrm>
              <a:off x="4842208" y="2068065"/>
              <a:ext cx="105512" cy="770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Rectangle 283">
              <a:extLst>
                <a:ext uri="{FF2B5EF4-FFF2-40B4-BE49-F238E27FC236}">
                  <a16:creationId xmlns:a16="http://schemas.microsoft.com/office/drawing/2014/main" id="{28B7B90B-58B4-43CD-B42D-9C4AF2A0C5B9}"/>
                </a:ext>
              </a:extLst>
            </p:cNvPr>
            <p:cNvSpPr/>
            <p:nvPr/>
          </p:nvSpPr>
          <p:spPr>
            <a:xfrm>
              <a:off x="4835233" y="2454445"/>
              <a:ext cx="277640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Dilated Convolutional Layer 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5" name="Rectangle 284">
                  <a:extLst>
                    <a:ext uri="{FF2B5EF4-FFF2-40B4-BE49-F238E27FC236}">
                      <a16:creationId xmlns:a16="http://schemas.microsoft.com/office/drawing/2014/main" id="{D212AA7B-3747-4B5E-A36F-5B6D0A71753B}"/>
                    </a:ext>
                  </a:extLst>
                </p:cNvPr>
                <p:cNvSpPr/>
                <p:nvPr/>
              </p:nvSpPr>
              <p:spPr>
                <a:xfrm>
                  <a:off x="4835233" y="3291843"/>
                  <a:ext cx="277640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Dilated Convolutional Layer </a:t>
                  </a:r>
                  <a14:m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</m:oMath>
                  </a14:m>
                  <a:endPara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85" name="Rectangle 284">
                  <a:extLst>
                    <a:ext uri="{FF2B5EF4-FFF2-40B4-BE49-F238E27FC236}">
                      <a16:creationId xmlns:a16="http://schemas.microsoft.com/office/drawing/2014/main" id="{D212AA7B-3747-4B5E-A36F-5B6D0A7175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5233" y="3291843"/>
                  <a:ext cx="2776402" cy="338554"/>
                </a:xfrm>
                <a:prstGeom prst="rect">
                  <a:avLst/>
                </a:prstGeom>
                <a:blipFill>
                  <a:blip r:embed="rId18"/>
                  <a:stretch>
                    <a:fillRect l="-658" t="-7143" b="-196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6" name="Rectangle 285">
              <a:extLst>
                <a:ext uri="{FF2B5EF4-FFF2-40B4-BE49-F238E27FC236}">
                  <a16:creationId xmlns:a16="http://schemas.microsoft.com/office/drawing/2014/main" id="{E6E9D195-69C5-43D3-B720-AFC1F1B81478}"/>
                </a:ext>
              </a:extLst>
            </p:cNvPr>
            <p:cNvSpPr/>
            <p:nvPr/>
          </p:nvSpPr>
          <p:spPr>
            <a:xfrm>
              <a:off x="4839241" y="4244743"/>
              <a:ext cx="276838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Dilated Convolutional Layer </a:t>
              </a:r>
              <a:r>
                <a:rPr lang="en-US" sz="1600" b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L</a:t>
              </a:r>
            </a:p>
          </p:txBody>
        </p:sp>
        <p:cxnSp>
          <p:nvCxnSpPr>
            <p:cNvPr id="293" name="Connector: Elbow 292">
              <a:extLst>
                <a:ext uri="{FF2B5EF4-FFF2-40B4-BE49-F238E27FC236}">
                  <a16:creationId xmlns:a16="http://schemas.microsoft.com/office/drawing/2014/main" id="{0A344EF9-940C-49CE-81A7-27EAD4D26C2F}"/>
                </a:ext>
              </a:extLst>
            </p:cNvPr>
            <p:cNvCxnSpPr>
              <a:stCxn id="266" idx="3"/>
              <a:endCxn id="286" idx="3"/>
            </p:cNvCxnSpPr>
            <p:nvPr/>
          </p:nvCxnSpPr>
          <p:spPr>
            <a:xfrm>
              <a:off x="7607628" y="2254267"/>
              <a:ext cx="12700" cy="2159753"/>
            </a:xfrm>
            <a:prstGeom prst="bentConnector3">
              <a:avLst>
                <a:gd name="adj1" fmla="val 180000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B4FDEBC-347C-46AF-B84C-53D0363A5A55}"/>
                </a:ext>
              </a:extLst>
            </p:cNvPr>
            <p:cNvSpPr/>
            <p:nvPr/>
          </p:nvSpPr>
          <p:spPr>
            <a:xfrm>
              <a:off x="6006164" y="2791326"/>
              <a:ext cx="433137" cy="5005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3A55C60C-F04D-43B2-8F5C-B084BF9C4AAD}"/>
                    </a:ext>
                  </a:extLst>
                </p:cNvPr>
                <p:cNvSpPr txBox="1"/>
                <p:nvPr/>
              </p:nvSpPr>
              <p:spPr>
                <a:xfrm rot="5400000">
                  <a:off x="5943632" y="3628128"/>
                  <a:ext cx="628697" cy="58477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3A55C60C-F04D-43B2-8F5C-B084BF9C4A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5943632" y="3628128"/>
                  <a:ext cx="628697" cy="584775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903772C8-4C4A-4463-B0FE-8AA4FD348E79}"/>
                </a:ext>
              </a:extLst>
            </p:cNvPr>
            <p:cNvSpPr/>
            <p:nvPr/>
          </p:nvSpPr>
          <p:spPr>
            <a:xfrm>
              <a:off x="6006164" y="3686476"/>
              <a:ext cx="433137" cy="3657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2966381D-F109-4392-875C-7CF8005C5754}"/>
                    </a:ext>
                  </a:extLst>
                </p:cNvPr>
                <p:cNvSpPr txBox="1"/>
                <p:nvPr/>
              </p:nvSpPr>
              <p:spPr>
                <a:xfrm rot="5400000">
                  <a:off x="5920153" y="2739861"/>
                  <a:ext cx="628697" cy="58477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2966381D-F109-4392-875C-7CF8005C57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5920153" y="2739861"/>
                  <a:ext cx="628697" cy="584775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EE0AE245-5451-45C7-ADB9-88BFB3AB755B}"/>
                    </a:ext>
                  </a:extLst>
                </p:cNvPr>
                <p:cNvSpPr txBox="1"/>
                <p:nvPr/>
              </p:nvSpPr>
              <p:spPr>
                <a:xfrm rot="5400000">
                  <a:off x="5920153" y="3577259"/>
                  <a:ext cx="628697" cy="58477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EE0AE245-5451-45C7-ADB9-88BFB3AB75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5920153" y="3577259"/>
                  <a:ext cx="628697" cy="584775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D4FB88D-0012-4BB0-BE21-053CB69C6997}"/>
              </a:ext>
            </a:extLst>
          </p:cNvPr>
          <p:cNvGrpSpPr/>
          <p:nvPr/>
        </p:nvGrpSpPr>
        <p:grpSpPr>
          <a:xfrm>
            <a:off x="7675774" y="3172128"/>
            <a:ext cx="3073825" cy="1042269"/>
            <a:chOff x="7675774" y="3172128"/>
            <a:chExt cx="3073825" cy="1042269"/>
          </a:xfrm>
        </p:grpSpPr>
        <p:grpSp>
          <p:nvGrpSpPr>
            <p:cNvPr id="303" name="Group 302">
              <a:extLst>
                <a:ext uri="{FF2B5EF4-FFF2-40B4-BE49-F238E27FC236}">
                  <a16:creationId xmlns:a16="http://schemas.microsoft.com/office/drawing/2014/main" id="{A7249EF8-902A-421C-88E8-7AEA155A4058}"/>
                </a:ext>
              </a:extLst>
            </p:cNvPr>
            <p:cNvGrpSpPr/>
            <p:nvPr/>
          </p:nvGrpSpPr>
          <p:grpSpPr>
            <a:xfrm>
              <a:off x="7675774" y="3172128"/>
              <a:ext cx="395583" cy="388479"/>
              <a:chOff x="8224413" y="3407340"/>
              <a:chExt cx="395583" cy="388479"/>
            </a:xfrm>
          </p:grpSpPr>
          <p:sp>
            <p:nvSpPr>
              <p:cNvPr id="295" name="Oval 294">
                <a:extLst>
                  <a:ext uri="{FF2B5EF4-FFF2-40B4-BE49-F238E27FC236}">
                    <a16:creationId xmlns:a16="http://schemas.microsoft.com/office/drawing/2014/main" id="{A242233A-1D12-48BA-9524-B5AF74EBA10D}"/>
                  </a:ext>
                </a:extLst>
              </p:cNvPr>
              <p:cNvSpPr/>
              <p:nvPr/>
            </p:nvSpPr>
            <p:spPr>
              <a:xfrm>
                <a:off x="8224413" y="3435819"/>
                <a:ext cx="360000" cy="36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en-US" sz="800" i="1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6" name="Rectangle 295">
                    <a:extLst>
                      <a:ext uri="{FF2B5EF4-FFF2-40B4-BE49-F238E27FC236}">
                        <a16:creationId xmlns:a16="http://schemas.microsoft.com/office/drawing/2014/main" id="{8C55F67E-A2C2-4077-8A02-3FBD08C75C08}"/>
                      </a:ext>
                    </a:extLst>
                  </p:cNvPr>
                  <p:cNvSpPr/>
                  <p:nvPr/>
                </p:nvSpPr>
                <p:spPr>
                  <a:xfrm>
                    <a:off x="8259996" y="3407340"/>
                    <a:ext cx="360000" cy="369332"/>
                  </a:xfrm>
                  <a:prstGeom prst="rect">
                    <a:avLst/>
                  </a:prstGeom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en-US" sz="2400" b="1" dirty="0">
                      <a:latin typeface="Lato" panose="020F050202020403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6" name="Rectangle 295">
                    <a:extLst>
                      <a:ext uri="{FF2B5EF4-FFF2-40B4-BE49-F238E27FC236}">
                        <a16:creationId xmlns:a16="http://schemas.microsoft.com/office/drawing/2014/main" id="{8C55F67E-A2C2-4077-8A02-3FBD08C75C0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59996" y="3407340"/>
                    <a:ext cx="360000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16949" b="-819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6B4D9282-EDC5-4AC6-9FC9-5406E5136871}"/>
                </a:ext>
              </a:extLst>
            </p:cNvPr>
            <p:cNvSpPr/>
            <p:nvPr/>
          </p:nvSpPr>
          <p:spPr>
            <a:xfrm>
              <a:off x="8229599" y="3224461"/>
              <a:ext cx="2520000" cy="306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300" name="Rectangle 299">
              <a:extLst>
                <a:ext uri="{FF2B5EF4-FFF2-40B4-BE49-F238E27FC236}">
                  <a16:creationId xmlns:a16="http://schemas.microsoft.com/office/drawing/2014/main" id="{9F00E611-7657-4639-BA48-E24C5D3EEC4F}"/>
                </a:ext>
              </a:extLst>
            </p:cNvPr>
            <p:cNvSpPr/>
            <p:nvPr/>
          </p:nvSpPr>
          <p:spPr>
            <a:xfrm>
              <a:off x="8240162" y="3185113"/>
              <a:ext cx="248786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1D Convolutional Layer</a:t>
              </a:r>
            </a:p>
          </p:txBody>
        </p: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F7B45352-BB32-476B-85F5-76DED1DEC98F}"/>
                </a:ext>
              </a:extLst>
            </p:cNvPr>
            <p:cNvCxnSpPr>
              <a:stCxn id="295" idx="6"/>
              <a:endCxn id="299" idx="1"/>
            </p:cNvCxnSpPr>
            <p:nvPr/>
          </p:nvCxnSpPr>
          <p:spPr>
            <a:xfrm flipV="1">
              <a:off x="8035774" y="3377461"/>
              <a:ext cx="193825" cy="3146"/>
            </a:xfrm>
            <a:prstGeom prst="lin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9" name="Rectangle: Rounded Corners 308">
                  <a:extLst>
                    <a:ext uri="{FF2B5EF4-FFF2-40B4-BE49-F238E27FC236}">
                      <a16:creationId xmlns:a16="http://schemas.microsoft.com/office/drawing/2014/main" id="{9B9E3753-7E67-47AD-9377-A41A97D093C7}"/>
                    </a:ext>
                  </a:extLst>
                </p:cNvPr>
                <p:cNvSpPr/>
                <p:nvPr/>
              </p:nvSpPr>
              <p:spPr>
                <a:xfrm>
                  <a:off x="8976597" y="3790887"/>
                  <a:ext cx="1043302" cy="423510"/>
                </a:xfrm>
                <a:prstGeom prst="roundRect">
                  <a:avLst/>
                </a:prstGeom>
                <a:solidFill>
                  <a:srgbClr val="EAEAF2"/>
                </a:solidFill>
                <a:ln w="28575">
                  <a:noFill/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2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𝒎𝒂𝒊𝒏</m:t>
                            </m:r>
                          </m:sub>
                        </m:sSub>
                      </m:oMath>
                    </m:oMathPara>
                  </a14:m>
                  <a:endParaRPr lang="en-US" sz="2200" b="1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09" name="Rectangle: Rounded Corners 308">
                  <a:extLst>
                    <a:ext uri="{FF2B5EF4-FFF2-40B4-BE49-F238E27FC236}">
                      <a16:creationId xmlns:a16="http://schemas.microsoft.com/office/drawing/2014/main" id="{9B9E3753-7E67-47AD-9377-A41A97D093C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76597" y="3790887"/>
                  <a:ext cx="1043302" cy="423510"/>
                </a:xfrm>
                <a:prstGeom prst="roundRect">
                  <a:avLst/>
                </a:prstGeom>
                <a:blipFill>
                  <a:blip r:embed="rId22"/>
                  <a:stretch>
                    <a:fillRect b="-5797"/>
                  </a:stretch>
                </a:blipFill>
                <a:ln w="28575">
                  <a:noFill/>
                  <a:headEnd type="none" w="med" len="med"/>
                  <a:tailEnd type="triangl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1" name="Straight Arrow Connector 310">
              <a:extLst>
                <a:ext uri="{FF2B5EF4-FFF2-40B4-BE49-F238E27FC236}">
                  <a16:creationId xmlns:a16="http://schemas.microsoft.com/office/drawing/2014/main" id="{19139284-1858-42AC-8185-4143F89A7C60}"/>
                </a:ext>
              </a:extLst>
            </p:cNvPr>
            <p:cNvCxnSpPr>
              <a:stCxn id="299" idx="2"/>
              <a:endCxn id="309" idx="0"/>
            </p:cNvCxnSpPr>
            <p:nvPr/>
          </p:nvCxnSpPr>
          <p:spPr>
            <a:xfrm>
              <a:off x="9489599" y="3530461"/>
              <a:ext cx="8649" cy="260426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1" name="Rectangle 260">
            <a:extLst>
              <a:ext uri="{FF2B5EF4-FFF2-40B4-BE49-F238E27FC236}">
                <a16:creationId xmlns:a16="http://schemas.microsoft.com/office/drawing/2014/main" id="{67A84CFF-D5B3-4321-A37E-EA5B5BB29305}"/>
              </a:ext>
            </a:extLst>
          </p:cNvPr>
          <p:cNvSpPr/>
          <p:nvPr/>
        </p:nvSpPr>
        <p:spPr>
          <a:xfrm>
            <a:off x="8041386" y="442072"/>
            <a:ext cx="4127168" cy="21522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A04641A9-931F-4EFE-AC13-92E55E11F072}"/>
              </a:ext>
            </a:extLst>
          </p:cNvPr>
          <p:cNvSpPr/>
          <p:nvPr/>
        </p:nvSpPr>
        <p:spPr>
          <a:xfrm>
            <a:off x="11001797" y="1081713"/>
            <a:ext cx="1116937" cy="14763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00"/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DE098463-42AE-452E-B089-F61A64B74C13}"/>
              </a:ext>
            </a:extLst>
          </p:cNvPr>
          <p:cNvSpPr/>
          <p:nvPr/>
        </p:nvSpPr>
        <p:spPr>
          <a:xfrm>
            <a:off x="8095592" y="493213"/>
            <a:ext cx="2493887" cy="2054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dirty="0"/>
          </a:p>
        </p:txBody>
      </p:sp>
      <p:sp>
        <p:nvSpPr>
          <p:cNvPr id="265" name="TextBox encoder">
            <a:extLst>
              <a:ext uri="{FF2B5EF4-FFF2-40B4-BE49-F238E27FC236}">
                <a16:creationId xmlns:a16="http://schemas.microsoft.com/office/drawing/2014/main" id="{9E2C5C7D-FDDE-4D47-BDDB-21599D272264}"/>
              </a:ext>
            </a:extLst>
          </p:cNvPr>
          <p:cNvSpPr txBox="1"/>
          <p:nvPr/>
        </p:nvSpPr>
        <p:spPr>
          <a:xfrm>
            <a:off x="8721263" y="2562069"/>
            <a:ext cx="11336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mbria Math" panose="02040503050406030204" pitchFamily="18" charset="0"/>
                <a:ea typeface="Cambria Math" panose="02040503050406030204" pitchFamily="18" charset="0"/>
              </a:rPr>
              <a:t>Encoder network</a:t>
            </a:r>
          </a:p>
        </p:txBody>
      </p:sp>
      <p:sp>
        <p:nvSpPr>
          <p:cNvPr id="271" name="TextBox decoder">
            <a:extLst>
              <a:ext uri="{FF2B5EF4-FFF2-40B4-BE49-F238E27FC236}">
                <a16:creationId xmlns:a16="http://schemas.microsoft.com/office/drawing/2014/main" id="{B988938A-CAE1-4D14-A97E-DFE99C5403E6}"/>
              </a:ext>
            </a:extLst>
          </p:cNvPr>
          <p:cNvSpPr txBox="1"/>
          <p:nvPr/>
        </p:nvSpPr>
        <p:spPr>
          <a:xfrm>
            <a:off x="11010561" y="2562069"/>
            <a:ext cx="11352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mbria Math" panose="02040503050406030204" pitchFamily="18" charset="0"/>
                <a:ea typeface="Cambria Math" panose="02040503050406030204" pitchFamily="18" charset="0"/>
              </a:rPr>
              <a:t>Decoder network</a:t>
            </a:r>
          </a:p>
        </p:txBody>
      </p:sp>
      <p:sp>
        <p:nvSpPr>
          <p:cNvPr id="273" name="TextBox pooling network">
            <a:extLst>
              <a:ext uri="{FF2B5EF4-FFF2-40B4-BE49-F238E27FC236}">
                <a16:creationId xmlns:a16="http://schemas.microsoft.com/office/drawing/2014/main" id="{5ADFBFAE-3645-4F90-B41E-CBE75B1F94C9}"/>
              </a:ext>
            </a:extLst>
          </p:cNvPr>
          <p:cNvSpPr txBox="1"/>
          <p:nvPr/>
        </p:nvSpPr>
        <p:spPr>
          <a:xfrm>
            <a:off x="8520395" y="2330654"/>
            <a:ext cx="9847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1" dirty="0">
                <a:latin typeface="Lato" panose="020F0502020204030203" pitchFamily="34" charset="0"/>
              </a:rPr>
              <a:t>Pooling network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FA8D83B-451F-4567-9369-8A6030E72E95}"/>
              </a:ext>
            </a:extLst>
          </p:cNvPr>
          <p:cNvGrpSpPr/>
          <p:nvPr/>
        </p:nvGrpSpPr>
        <p:grpSpPr>
          <a:xfrm>
            <a:off x="8317158" y="1479751"/>
            <a:ext cx="2102252" cy="846412"/>
            <a:chOff x="8317158" y="1479751"/>
            <a:chExt cx="2102252" cy="846412"/>
          </a:xfrm>
        </p:grpSpPr>
        <p:grpSp>
          <p:nvGrpSpPr>
            <p:cNvPr id="275" name="Pooling netowrk">
              <a:extLst>
                <a:ext uri="{FF2B5EF4-FFF2-40B4-BE49-F238E27FC236}">
                  <a16:creationId xmlns:a16="http://schemas.microsoft.com/office/drawing/2014/main" id="{1782D7EC-7C48-4744-AFF3-BA768FF57CD4}"/>
                </a:ext>
              </a:extLst>
            </p:cNvPr>
            <p:cNvGrpSpPr/>
            <p:nvPr/>
          </p:nvGrpSpPr>
          <p:grpSpPr>
            <a:xfrm>
              <a:off x="8317158" y="1667199"/>
              <a:ext cx="1391273" cy="658964"/>
              <a:chOff x="4770677" y="4528488"/>
              <a:chExt cx="2476883" cy="1173153"/>
            </a:xfrm>
          </p:grpSpPr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9520B2FD-B1C8-47EC-8C1B-F123C6DA74FC}"/>
                  </a:ext>
                </a:extLst>
              </p:cNvPr>
              <p:cNvSpPr/>
              <p:nvPr/>
            </p:nvSpPr>
            <p:spPr>
              <a:xfrm>
                <a:off x="4770677" y="4528488"/>
                <a:ext cx="2476883" cy="117315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70B130DC-9D06-4AC8-8297-FF90D0846E93}"/>
                  </a:ext>
                </a:extLst>
              </p:cNvPr>
              <p:cNvSpPr/>
              <p:nvPr/>
            </p:nvSpPr>
            <p:spPr>
              <a:xfrm>
                <a:off x="4894823" y="4589725"/>
                <a:ext cx="2228591" cy="30824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Pooling &amp; Up-sampling</a:t>
                </a:r>
              </a:p>
            </p:txBody>
          </p:sp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id="{76F0295D-76B8-42A7-894F-14E8737D1A03}"/>
                  </a:ext>
                </a:extLst>
              </p:cNvPr>
              <p:cNvSpPr/>
              <p:nvPr/>
            </p:nvSpPr>
            <p:spPr>
              <a:xfrm>
                <a:off x="4894823" y="5320658"/>
                <a:ext cx="2228591" cy="30824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Pooling &amp; Up-sampling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1" name="TextBox 280">
                    <a:extLst>
                      <a:ext uri="{FF2B5EF4-FFF2-40B4-BE49-F238E27FC236}">
                        <a16:creationId xmlns:a16="http://schemas.microsoft.com/office/drawing/2014/main" id="{6EA0542C-EC9C-41FD-8F65-DA34A285A9AA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5696339" y="4868970"/>
                    <a:ext cx="625558" cy="493141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281" name="TextBox 280">
                    <a:extLst>
                      <a:ext uri="{FF2B5EF4-FFF2-40B4-BE49-F238E27FC236}">
                        <a16:creationId xmlns:a16="http://schemas.microsoft.com/office/drawing/2014/main" id="{6EA0542C-EC9C-41FD-8F65-DA34A285A9A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5400000">
                    <a:off x="5696339" y="4868970"/>
                    <a:ext cx="625558" cy="493141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82" name="Pooling network connection">
              <a:extLst>
                <a:ext uri="{FF2B5EF4-FFF2-40B4-BE49-F238E27FC236}">
                  <a16:creationId xmlns:a16="http://schemas.microsoft.com/office/drawing/2014/main" id="{E707C3E2-12C4-4118-95D6-0060485219DB}"/>
                </a:ext>
              </a:extLst>
            </p:cNvPr>
            <p:cNvGrpSpPr/>
            <p:nvPr/>
          </p:nvGrpSpPr>
          <p:grpSpPr>
            <a:xfrm>
              <a:off x="9638698" y="1479751"/>
              <a:ext cx="780712" cy="718984"/>
              <a:chOff x="7123414" y="4194774"/>
              <a:chExt cx="1389901" cy="128000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3" name="Rectangle: Rounded Corners 282">
                    <a:extLst>
                      <a:ext uri="{FF2B5EF4-FFF2-40B4-BE49-F238E27FC236}">
                        <a16:creationId xmlns:a16="http://schemas.microsoft.com/office/drawing/2014/main" id="{581C6BA3-B86B-4FC5-AEBF-E6878492E814}"/>
                      </a:ext>
                    </a:extLst>
                  </p:cNvPr>
                  <p:cNvSpPr/>
                  <p:nvPr/>
                </p:nvSpPr>
                <p:spPr>
                  <a:xfrm>
                    <a:off x="7822436" y="4194774"/>
                    <a:ext cx="690879" cy="311960"/>
                  </a:xfrm>
                  <a:prstGeom prst="roundRect">
                    <a:avLst/>
                  </a:prstGeom>
                  <a:solidFill>
                    <a:srgbClr val="EAEAF2"/>
                  </a:solidFill>
                  <a:ln w="28575">
                    <a:noFill/>
                    <a:headEnd type="none" w="med" len="med"/>
                    <a:tailEnd type="triangl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9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9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9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𝒔𝒖𝒃</m:t>
                              </m:r>
                            </m:sub>
                          </m:sSub>
                        </m:oMath>
                      </m:oMathPara>
                    </a14:m>
                    <a:endParaRPr lang="en-US" sz="900" b="1" i="1" dirty="0">
                      <a:solidFill>
                        <a:schemeClr val="tx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83" name="Rectangle: Rounded Corners 282">
                    <a:extLst>
                      <a:ext uri="{FF2B5EF4-FFF2-40B4-BE49-F238E27FC236}">
                        <a16:creationId xmlns:a16="http://schemas.microsoft.com/office/drawing/2014/main" id="{581C6BA3-B86B-4FC5-AEBF-E6878492E81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22436" y="4194774"/>
                    <a:ext cx="690879" cy="311960"/>
                  </a:xfrm>
                  <a:prstGeom prst="roundRect">
                    <a:avLst/>
                  </a:prstGeom>
                  <a:blipFill>
                    <a:blip r:embed="rId24"/>
                    <a:stretch>
                      <a:fillRect b="-10714"/>
                    </a:stretch>
                  </a:blipFill>
                  <a:ln w="28575">
                    <a:noFill/>
                    <a:headEnd type="none" w="med" len="med"/>
                    <a:tailEnd type="triangl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87" name="Connector: Elbow 286">
                <a:extLst>
                  <a:ext uri="{FF2B5EF4-FFF2-40B4-BE49-F238E27FC236}">
                    <a16:creationId xmlns:a16="http://schemas.microsoft.com/office/drawing/2014/main" id="{7E5E5D48-73A4-4319-84CC-10BCFCC55500}"/>
                  </a:ext>
                </a:extLst>
              </p:cNvPr>
              <p:cNvCxnSpPr>
                <a:cxnSpLocks/>
                <a:stCxn id="288" idx="6"/>
                <a:endCxn id="283" idx="2"/>
              </p:cNvCxnSpPr>
              <p:nvPr/>
            </p:nvCxnSpPr>
            <p:spPr>
              <a:xfrm flipV="1">
                <a:off x="7769198" y="4506734"/>
                <a:ext cx="398678" cy="552316"/>
              </a:xfrm>
              <a:prstGeom prst="bentConnector2">
                <a:avLst/>
              </a:prstGeom>
              <a:ln w="15875">
                <a:solidFill>
                  <a:schemeClr val="tx1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8" name="Oval 287">
                <a:extLst>
                  <a:ext uri="{FF2B5EF4-FFF2-40B4-BE49-F238E27FC236}">
                    <a16:creationId xmlns:a16="http://schemas.microsoft.com/office/drawing/2014/main" id="{64F83BBA-AB01-4DD4-8DBD-E86D6C5C4F39}"/>
                  </a:ext>
                </a:extLst>
              </p:cNvPr>
              <p:cNvSpPr/>
              <p:nvPr/>
            </p:nvSpPr>
            <p:spPr>
              <a:xfrm>
                <a:off x="7409197" y="4898823"/>
                <a:ext cx="360001" cy="32045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en-US" sz="700" i="1" dirty="0"/>
              </a:p>
            </p:txBody>
          </p:sp>
          <p:cxnSp>
            <p:nvCxnSpPr>
              <p:cNvPr id="289" name="Connector: Elbow 288">
                <a:extLst>
                  <a:ext uri="{FF2B5EF4-FFF2-40B4-BE49-F238E27FC236}">
                    <a16:creationId xmlns:a16="http://schemas.microsoft.com/office/drawing/2014/main" id="{A05676A7-18F2-4B33-A1EB-4333B562C6D5}"/>
                  </a:ext>
                </a:extLst>
              </p:cNvPr>
              <p:cNvCxnSpPr>
                <a:cxnSpLocks/>
                <a:stCxn id="279" idx="3"/>
                <a:endCxn id="288" idx="0"/>
              </p:cNvCxnSpPr>
              <p:nvPr/>
            </p:nvCxnSpPr>
            <p:spPr>
              <a:xfrm>
                <a:off x="7123414" y="4743846"/>
                <a:ext cx="465783" cy="154977"/>
              </a:xfrm>
              <a:prstGeom prst="bentConnector2">
                <a:avLst/>
              </a:prstGeom>
              <a:solidFill>
                <a:schemeClr val="bg1">
                  <a:lumMod val="9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90" name="Connector: Elbow 289">
                <a:extLst>
                  <a:ext uri="{FF2B5EF4-FFF2-40B4-BE49-F238E27FC236}">
                    <a16:creationId xmlns:a16="http://schemas.microsoft.com/office/drawing/2014/main" id="{C93B4807-1664-45BE-B1E5-779287473E33}"/>
                  </a:ext>
                </a:extLst>
              </p:cNvPr>
              <p:cNvCxnSpPr>
                <a:cxnSpLocks/>
                <a:stCxn id="280" idx="3"/>
                <a:endCxn id="288" idx="4"/>
              </p:cNvCxnSpPr>
              <p:nvPr/>
            </p:nvCxnSpPr>
            <p:spPr>
              <a:xfrm flipV="1">
                <a:off x="7123414" y="5219276"/>
                <a:ext cx="465783" cy="255503"/>
              </a:xfrm>
              <a:prstGeom prst="bentConnector2">
                <a:avLst/>
              </a:prstGeom>
              <a:solidFill>
                <a:schemeClr val="bg1">
                  <a:lumMod val="9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1" name="Rectangle 290">
                    <a:extLst>
                      <a:ext uri="{FF2B5EF4-FFF2-40B4-BE49-F238E27FC236}">
                        <a16:creationId xmlns:a16="http://schemas.microsoft.com/office/drawing/2014/main" id="{8FEB1613-CBCD-4D8B-B95A-8AC60860A543}"/>
                      </a:ext>
                    </a:extLst>
                  </p:cNvPr>
                  <p:cNvSpPr/>
                  <p:nvPr/>
                </p:nvSpPr>
                <p:spPr>
                  <a:xfrm>
                    <a:off x="7481167" y="4875163"/>
                    <a:ext cx="261163" cy="328760"/>
                  </a:xfrm>
                  <a:prstGeom prst="rect">
                    <a:avLst/>
                  </a:prstGeom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en-US" sz="1200" b="1" dirty="0">
                      <a:latin typeface="Lato" panose="020F050202020403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1" name="Rectangle 290">
                    <a:extLst>
                      <a:ext uri="{FF2B5EF4-FFF2-40B4-BE49-F238E27FC236}">
                        <a16:creationId xmlns:a16="http://schemas.microsoft.com/office/drawing/2014/main" id="{8FEB1613-CBCD-4D8B-B95A-8AC60860A54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81167" y="4875163"/>
                    <a:ext cx="261163" cy="328760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l="-33333" r="-16667" b="-96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64" name="Rectangle: Rounded Corners 263">
            <a:extLst>
              <a:ext uri="{FF2B5EF4-FFF2-40B4-BE49-F238E27FC236}">
                <a16:creationId xmlns:a16="http://schemas.microsoft.com/office/drawing/2014/main" id="{B1506236-5D93-439C-AFF6-ECE24DC540E7}"/>
              </a:ext>
            </a:extLst>
          </p:cNvPr>
          <p:cNvSpPr/>
          <p:nvPr/>
        </p:nvSpPr>
        <p:spPr>
          <a:xfrm>
            <a:off x="10516207" y="1338932"/>
            <a:ext cx="433941" cy="224391"/>
          </a:xfrm>
          <a:prstGeom prst="roundRect">
            <a:avLst/>
          </a:prstGeom>
          <a:solidFill>
            <a:srgbClr val="EAEAF2"/>
          </a:solidFill>
          <a:ln w="28575">
            <a:noFill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b="1" i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292" name="Straight Arrow Connector 291">
            <a:extLst>
              <a:ext uri="{FF2B5EF4-FFF2-40B4-BE49-F238E27FC236}">
                <a16:creationId xmlns:a16="http://schemas.microsoft.com/office/drawing/2014/main" id="{98847BF7-9FA0-4409-8203-67529ADD8C33}"/>
              </a:ext>
            </a:extLst>
          </p:cNvPr>
          <p:cNvCxnSpPr>
            <a:cxnSpLocks/>
            <a:stCxn id="264" idx="3"/>
            <a:endCxn id="328" idx="1"/>
          </p:cNvCxnSpPr>
          <p:nvPr/>
        </p:nvCxnSpPr>
        <p:spPr>
          <a:xfrm>
            <a:off x="10950148" y="1451128"/>
            <a:ext cx="103471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93">
            <a:extLst>
              <a:ext uri="{FF2B5EF4-FFF2-40B4-BE49-F238E27FC236}">
                <a16:creationId xmlns:a16="http://schemas.microsoft.com/office/drawing/2014/main" id="{860B2B1A-5623-4E4E-B1DF-5CA2ECB07F86}"/>
              </a:ext>
            </a:extLst>
          </p:cNvPr>
          <p:cNvCxnSpPr>
            <a:cxnSpLocks/>
            <a:stCxn id="283" idx="3"/>
            <a:endCxn id="264" idx="1"/>
          </p:cNvCxnSpPr>
          <p:nvPr/>
        </p:nvCxnSpPr>
        <p:spPr>
          <a:xfrm flipV="1">
            <a:off x="10419410" y="1451128"/>
            <a:ext cx="96797" cy="116238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Arrow Connector 296">
            <a:extLst>
              <a:ext uri="{FF2B5EF4-FFF2-40B4-BE49-F238E27FC236}">
                <a16:creationId xmlns:a16="http://schemas.microsoft.com/office/drawing/2014/main" id="{BAA422AD-0F82-45E4-AE35-3420B1E1273B}"/>
              </a:ext>
            </a:extLst>
          </p:cNvPr>
          <p:cNvCxnSpPr>
            <a:cxnSpLocks/>
            <a:stCxn id="342" idx="3"/>
            <a:endCxn id="264" idx="1"/>
          </p:cNvCxnSpPr>
          <p:nvPr/>
        </p:nvCxnSpPr>
        <p:spPr>
          <a:xfrm>
            <a:off x="10414000" y="1322718"/>
            <a:ext cx="102207" cy="128410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1378F08F-CAFF-48D1-8810-41019AC78B39}"/>
                  </a:ext>
                </a:extLst>
              </p:cNvPr>
              <p:cNvSpPr/>
              <p:nvPr/>
            </p:nvSpPr>
            <p:spPr>
              <a:xfrm>
                <a:off x="10487611" y="1328102"/>
                <a:ext cx="459789" cy="230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900" b="1" i="1">
                              <a:latin typeface="Cambria Math" panose="02040503050406030204" pitchFamily="18" charset="0"/>
                            </a:rPr>
                            <m:t>𝒍𝒂𝒕𝒆𝒏𝒕</m:t>
                          </m:r>
                        </m:sub>
                      </m:sSub>
                    </m:oMath>
                  </m:oMathPara>
                </a14:m>
                <a:endParaRPr lang="en-US" sz="9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1378F08F-CAFF-48D1-8810-41019AC78B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7611" y="1328102"/>
                <a:ext cx="459789" cy="2308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1" name="Decoder">
            <a:extLst>
              <a:ext uri="{FF2B5EF4-FFF2-40B4-BE49-F238E27FC236}">
                <a16:creationId xmlns:a16="http://schemas.microsoft.com/office/drawing/2014/main" id="{0CE3C2E4-355F-4987-BC4F-E32375890337}"/>
              </a:ext>
            </a:extLst>
          </p:cNvPr>
          <p:cNvGrpSpPr/>
          <p:nvPr/>
        </p:nvGrpSpPr>
        <p:grpSpPr>
          <a:xfrm>
            <a:off x="11053619" y="1132102"/>
            <a:ext cx="1025334" cy="638052"/>
            <a:chOff x="9748636" y="3523154"/>
            <a:chExt cx="1260547" cy="1177587"/>
          </a:xfrm>
        </p:grpSpPr>
        <p:sp>
          <p:nvSpPr>
            <p:cNvPr id="328" name="Rectangle 327">
              <a:extLst>
                <a:ext uri="{FF2B5EF4-FFF2-40B4-BE49-F238E27FC236}">
                  <a16:creationId xmlns:a16="http://schemas.microsoft.com/office/drawing/2014/main" id="{17EE69C7-FE14-4BF8-B7C1-DC720CD1DF72}"/>
                </a:ext>
              </a:extLst>
            </p:cNvPr>
            <p:cNvSpPr/>
            <p:nvPr/>
          </p:nvSpPr>
          <p:spPr>
            <a:xfrm>
              <a:off x="9748636" y="3523154"/>
              <a:ext cx="1260547" cy="117758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0" dirty="0">
                <a:latin typeface="Lato" panose="020F0502020204030203" pitchFamily="34" charset="0"/>
              </a:endParaRPr>
            </a:p>
          </p:txBody>
        </p:sp>
        <p:grpSp>
          <p:nvGrpSpPr>
            <p:cNvPr id="336" name="Group 335">
              <a:extLst>
                <a:ext uri="{FF2B5EF4-FFF2-40B4-BE49-F238E27FC236}">
                  <a16:creationId xmlns:a16="http://schemas.microsoft.com/office/drawing/2014/main" id="{B9C0B7D0-487F-4F39-A14B-456B50CF9731}"/>
                </a:ext>
              </a:extLst>
            </p:cNvPr>
            <p:cNvGrpSpPr/>
            <p:nvPr/>
          </p:nvGrpSpPr>
          <p:grpSpPr>
            <a:xfrm rot="16200000">
              <a:off x="9870509" y="3537395"/>
              <a:ext cx="1010733" cy="1134214"/>
              <a:chOff x="9693385" y="3338215"/>
              <a:chExt cx="1010733" cy="113421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7" name="Rectangle 336">
                    <a:extLst>
                      <a:ext uri="{FF2B5EF4-FFF2-40B4-BE49-F238E27FC236}">
                        <a16:creationId xmlns:a16="http://schemas.microsoft.com/office/drawing/2014/main" id="{BD2C7A47-FEE0-4613-9A6B-7A7B73BF171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269279" y="3762321"/>
                    <a:ext cx="1134212" cy="286000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7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Convolutional</m:t>
                          </m:r>
                          <m:r>
                            <a:rPr lang="en-US" sz="7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7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Layer</m:t>
                          </m:r>
                        </m:oMath>
                      </m:oMathPara>
                    </a14:m>
                    <a:endParaRPr lang="en-US" sz="700" dirty="0">
                      <a:solidFill>
                        <a:schemeClr val="tx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3" name="Rectangle 482">
                    <a:extLst>
                      <a:ext uri="{FF2B5EF4-FFF2-40B4-BE49-F238E27FC236}">
                        <a16:creationId xmlns:a16="http://schemas.microsoft.com/office/drawing/2014/main" id="{5905052F-2D42-48EA-B2F7-5808125DA11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5400000">
                    <a:off x="9269279" y="3762321"/>
                    <a:ext cx="1134212" cy="286000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 l="-1476" b="-10417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8" name="Rectangle 337">
                    <a:extLst>
                      <a:ext uri="{FF2B5EF4-FFF2-40B4-BE49-F238E27FC236}">
                        <a16:creationId xmlns:a16="http://schemas.microsoft.com/office/drawing/2014/main" id="{E2431560-1BCC-4BFF-B54E-E3D07C12C7D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627662" y="3762322"/>
                    <a:ext cx="1134212" cy="286000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7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Convolutional</m:t>
                          </m:r>
                          <m:r>
                            <a:rPr lang="en-US" sz="7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7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Layer</m:t>
                          </m:r>
                        </m:oMath>
                      </m:oMathPara>
                    </a14:m>
                    <a:endParaRPr lang="en-US" sz="700" dirty="0">
                      <a:solidFill>
                        <a:schemeClr val="tx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4" name="Rectangle 483">
                    <a:extLst>
                      <a:ext uri="{FF2B5EF4-FFF2-40B4-BE49-F238E27FC236}">
                        <a16:creationId xmlns:a16="http://schemas.microsoft.com/office/drawing/2014/main" id="{C06D186F-47FB-4B04-95AD-9C7DCCF12DB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5400000">
                    <a:off x="9627662" y="3762322"/>
                    <a:ext cx="1134212" cy="286000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 l="-1476" b="-12766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9" name="Rectangle 338">
                    <a:extLst>
                      <a:ext uri="{FF2B5EF4-FFF2-40B4-BE49-F238E27FC236}">
                        <a16:creationId xmlns:a16="http://schemas.microsoft.com/office/drawing/2014/main" id="{666236E0-599B-4F62-984D-14E7703D2D8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994012" y="3762323"/>
                    <a:ext cx="1134212" cy="286000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7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Convolutional</m:t>
                          </m:r>
                          <m:r>
                            <a:rPr lang="en-US" sz="7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7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Layer</m:t>
                          </m:r>
                        </m:oMath>
                      </m:oMathPara>
                    </a14:m>
                    <a:endParaRPr lang="en-US" sz="700" dirty="0">
                      <a:solidFill>
                        <a:schemeClr val="tx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5" name="Rectangle 484">
                    <a:extLst>
                      <a:ext uri="{FF2B5EF4-FFF2-40B4-BE49-F238E27FC236}">
                        <a16:creationId xmlns:a16="http://schemas.microsoft.com/office/drawing/2014/main" id="{E2021572-A4BE-4373-AE20-7044321771F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5400000">
                    <a:off x="9994012" y="3762323"/>
                    <a:ext cx="1134212" cy="286000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 l="-1476" b="-12766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cxnSp>
        <p:nvCxnSpPr>
          <p:cNvPr id="322" name="Straight Arrow Connector 321">
            <a:extLst>
              <a:ext uri="{FF2B5EF4-FFF2-40B4-BE49-F238E27FC236}">
                <a16:creationId xmlns:a16="http://schemas.microsoft.com/office/drawing/2014/main" id="{9526B7B8-CE98-41D6-8C4D-F558085F5092}"/>
              </a:ext>
            </a:extLst>
          </p:cNvPr>
          <p:cNvCxnSpPr>
            <a:cxnSpLocks/>
            <a:stCxn id="328" idx="0"/>
            <a:endCxn id="324" idx="2"/>
          </p:cNvCxnSpPr>
          <p:nvPr/>
        </p:nvCxnSpPr>
        <p:spPr>
          <a:xfrm flipH="1" flipV="1">
            <a:off x="11565283" y="1046321"/>
            <a:ext cx="1003" cy="85781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3" name="Group 322">
            <a:extLst>
              <a:ext uri="{FF2B5EF4-FFF2-40B4-BE49-F238E27FC236}">
                <a16:creationId xmlns:a16="http://schemas.microsoft.com/office/drawing/2014/main" id="{3030D150-D3DC-450E-A697-94965AF88686}"/>
              </a:ext>
            </a:extLst>
          </p:cNvPr>
          <p:cNvGrpSpPr/>
          <p:nvPr/>
        </p:nvGrpSpPr>
        <p:grpSpPr>
          <a:xfrm>
            <a:off x="11421807" y="403310"/>
            <a:ext cx="286952" cy="643008"/>
            <a:chOff x="10828208" y="3304038"/>
            <a:chExt cx="507847" cy="1236317"/>
          </a:xfrm>
          <a:solidFill>
            <a:srgbClr val="EAEAF2"/>
          </a:solidFill>
        </p:grpSpPr>
        <p:sp>
          <p:nvSpPr>
            <p:cNvPr id="324" name="Rectangle: Rounded Corners 323">
              <a:extLst>
                <a:ext uri="{FF2B5EF4-FFF2-40B4-BE49-F238E27FC236}">
                  <a16:creationId xmlns:a16="http://schemas.microsoft.com/office/drawing/2014/main" id="{6345C238-1BA3-4076-955A-2E271A1E2073}"/>
                </a:ext>
              </a:extLst>
            </p:cNvPr>
            <p:cNvSpPr/>
            <p:nvPr/>
          </p:nvSpPr>
          <p:spPr>
            <a:xfrm>
              <a:off x="10828208" y="3304038"/>
              <a:ext cx="507847" cy="1236317"/>
            </a:xfrm>
            <a:prstGeom prst="roundRect">
              <a:avLst/>
            </a:prstGeom>
            <a:grpFill/>
            <a:ln w="28575">
              <a:noFill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00" b="1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5" name="TextBox 324">
                  <a:extLst>
                    <a:ext uri="{FF2B5EF4-FFF2-40B4-BE49-F238E27FC236}">
                      <a16:creationId xmlns:a16="http://schemas.microsoft.com/office/drawing/2014/main" id="{B34A1E01-B9E1-4A8E-9336-5524D1418900}"/>
                    </a:ext>
                  </a:extLst>
                </p:cNvPr>
                <p:cNvSpPr txBox="1"/>
                <p:nvPr/>
              </p:nvSpPr>
              <p:spPr>
                <a:xfrm>
                  <a:off x="10942958" y="3337985"/>
                  <a:ext cx="311509" cy="27233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800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  <m:sup>
                                <m:r>
                                  <a:rPr lang="en-US" sz="8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p>
                            </m:sSup>
                          </m:e>
                          <m:sup>
                            <m:r>
                              <a:rPr lang="en-US" sz="800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800" b="1" dirty="0">
                    <a:latin typeface="Lato" panose="020F0502020204030203" pitchFamily="34" charset="0"/>
                  </a:endParaRPr>
                </a:p>
              </p:txBody>
            </p:sp>
          </mc:Choice>
          <mc:Fallback xmlns="">
            <p:sp>
              <p:nvSpPr>
                <p:cNvPr id="325" name="TextBox 324">
                  <a:extLst>
                    <a:ext uri="{FF2B5EF4-FFF2-40B4-BE49-F238E27FC236}">
                      <a16:creationId xmlns:a16="http://schemas.microsoft.com/office/drawing/2014/main" id="{B34A1E01-B9E1-4A8E-9336-5524D14189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42958" y="3337985"/>
                  <a:ext cx="311509" cy="272336"/>
                </a:xfrm>
                <a:prstGeom prst="rect">
                  <a:avLst/>
                </a:prstGeom>
                <a:blipFill>
                  <a:blip r:embed="rId29"/>
                  <a:stretch>
                    <a:fillRect l="-13793" r="-3448" b="-869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6" name="TextBox 325">
                  <a:extLst>
                    <a:ext uri="{FF2B5EF4-FFF2-40B4-BE49-F238E27FC236}">
                      <a16:creationId xmlns:a16="http://schemas.microsoft.com/office/drawing/2014/main" id="{D07A2FAE-0CB8-4CEC-B031-B72228713E7B}"/>
                    </a:ext>
                  </a:extLst>
                </p:cNvPr>
                <p:cNvSpPr txBox="1"/>
                <p:nvPr/>
              </p:nvSpPr>
              <p:spPr>
                <a:xfrm>
                  <a:off x="10942972" y="3772739"/>
                  <a:ext cx="311509" cy="27233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800" b="1" i="1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  <m:sup>
                                <m:r>
                                  <a:rPr lang="en-US" sz="8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  <m:sup>
                            <m:r>
                              <a:rPr lang="en-US" sz="8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800" b="1" dirty="0">
                    <a:latin typeface="Lato" panose="020F0502020204030203" pitchFamily="34" charset="0"/>
                  </a:endParaRPr>
                </a:p>
              </p:txBody>
            </p:sp>
          </mc:Choice>
          <mc:Fallback xmlns="">
            <p:sp>
              <p:nvSpPr>
                <p:cNvPr id="326" name="TextBox 325">
                  <a:extLst>
                    <a:ext uri="{FF2B5EF4-FFF2-40B4-BE49-F238E27FC236}">
                      <a16:creationId xmlns:a16="http://schemas.microsoft.com/office/drawing/2014/main" id="{D07A2FAE-0CB8-4CEC-B031-B72228713E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42972" y="3772739"/>
                  <a:ext cx="311509" cy="272336"/>
                </a:xfrm>
                <a:prstGeom prst="rect">
                  <a:avLst/>
                </a:prstGeom>
                <a:blipFill>
                  <a:blip r:embed="rId30"/>
                  <a:stretch>
                    <a:fillRect l="-13793" r="-3448" b="-869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7" name="TextBox 326">
                  <a:extLst>
                    <a:ext uri="{FF2B5EF4-FFF2-40B4-BE49-F238E27FC236}">
                      <a16:creationId xmlns:a16="http://schemas.microsoft.com/office/drawing/2014/main" id="{0ED9447A-C592-400C-BD18-9CD36B56A6F6}"/>
                    </a:ext>
                  </a:extLst>
                </p:cNvPr>
                <p:cNvSpPr txBox="1"/>
                <p:nvPr/>
              </p:nvSpPr>
              <p:spPr>
                <a:xfrm>
                  <a:off x="10942985" y="4207484"/>
                  <a:ext cx="311509" cy="27233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800" b="1" i="1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  <m:sup>
                                <m:r>
                                  <a:rPr lang="en-US" sz="8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</m:e>
                          <m:sup>
                            <m:r>
                              <a:rPr lang="en-US" sz="8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800" b="1" dirty="0">
                    <a:latin typeface="Lato" panose="020F0502020204030203" pitchFamily="34" charset="0"/>
                  </a:endParaRPr>
                </a:p>
              </p:txBody>
            </p:sp>
          </mc:Choice>
          <mc:Fallback xmlns="">
            <p:sp>
              <p:nvSpPr>
                <p:cNvPr id="327" name="TextBox 326">
                  <a:extLst>
                    <a:ext uri="{FF2B5EF4-FFF2-40B4-BE49-F238E27FC236}">
                      <a16:creationId xmlns:a16="http://schemas.microsoft.com/office/drawing/2014/main" id="{0ED9447A-C592-400C-BD18-9CD36B56A6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42985" y="4207484"/>
                  <a:ext cx="311509" cy="272336"/>
                </a:xfrm>
                <a:prstGeom prst="rect">
                  <a:avLst/>
                </a:prstGeom>
                <a:blipFill>
                  <a:blip r:embed="rId31"/>
                  <a:stretch>
                    <a:fillRect l="-13793" r="-3448" b="-869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8" name="Rectangle 187">
            <a:extLst>
              <a:ext uri="{FF2B5EF4-FFF2-40B4-BE49-F238E27FC236}">
                <a16:creationId xmlns:a16="http://schemas.microsoft.com/office/drawing/2014/main" id="{0FBD5045-E182-4AF2-A93B-45D63D8EA10E}"/>
              </a:ext>
            </a:extLst>
          </p:cNvPr>
          <p:cNvSpPr/>
          <p:nvPr/>
        </p:nvSpPr>
        <p:spPr>
          <a:xfrm>
            <a:off x="7983415" y="411574"/>
            <a:ext cx="4208585" cy="2372721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50BDACD-7E6F-4FA1-BEB3-3B58E4B7E10B}"/>
              </a:ext>
            </a:extLst>
          </p:cNvPr>
          <p:cNvGrpSpPr/>
          <p:nvPr/>
        </p:nvGrpSpPr>
        <p:grpSpPr>
          <a:xfrm>
            <a:off x="8082129" y="496989"/>
            <a:ext cx="2331871" cy="1085963"/>
            <a:chOff x="8082129" y="496989"/>
            <a:chExt cx="2331871" cy="1085963"/>
          </a:xfrm>
        </p:grpSpPr>
        <p:sp>
          <p:nvSpPr>
            <p:cNvPr id="306" name="TextBox TCN">
              <a:extLst>
                <a:ext uri="{FF2B5EF4-FFF2-40B4-BE49-F238E27FC236}">
                  <a16:creationId xmlns:a16="http://schemas.microsoft.com/office/drawing/2014/main" id="{7CA5F4FE-B0A3-47FA-982B-33DF85796938}"/>
                </a:ext>
              </a:extLst>
            </p:cNvPr>
            <p:cNvSpPr txBox="1"/>
            <p:nvPr/>
          </p:nvSpPr>
          <p:spPr>
            <a:xfrm>
              <a:off x="8082129" y="496989"/>
              <a:ext cx="205216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i="1" dirty="0">
                  <a:solidFill>
                    <a:srgbClr val="FF0000"/>
                  </a:solidFill>
                  <a:latin typeface="Lato" panose="020F0502020204030203" pitchFamily="34" charset="0"/>
                </a:rPr>
                <a:t>Temporal convolutional network (TCN)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146DE44-681F-4ECC-8A99-D53938658594}"/>
                </a:ext>
              </a:extLst>
            </p:cNvPr>
            <p:cNvGrpSpPr/>
            <p:nvPr/>
          </p:nvGrpSpPr>
          <p:grpSpPr>
            <a:xfrm>
              <a:off x="8225755" y="698268"/>
              <a:ext cx="2188245" cy="884684"/>
              <a:chOff x="8225755" y="698268"/>
              <a:chExt cx="2188245" cy="884684"/>
            </a:xfrm>
          </p:grpSpPr>
          <p:grpSp>
            <p:nvGrpSpPr>
              <p:cNvPr id="298" name="TCN">
                <a:extLst>
                  <a:ext uri="{FF2B5EF4-FFF2-40B4-BE49-F238E27FC236}">
                    <a16:creationId xmlns:a16="http://schemas.microsoft.com/office/drawing/2014/main" id="{A8B8C1AE-F20E-475A-A583-A546AD27B8B5}"/>
                  </a:ext>
                </a:extLst>
              </p:cNvPr>
              <p:cNvGrpSpPr/>
              <p:nvPr/>
            </p:nvGrpSpPr>
            <p:grpSpPr>
              <a:xfrm>
                <a:off x="8225755" y="698268"/>
                <a:ext cx="1574077" cy="884684"/>
                <a:chOff x="4204182" y="3919688"/>
                <a:chExt cx="2802330" cy="1480540"/>
              </a:xfrm>
            </p:grpSpPr>
            <p:sp>
              <p:nvSpPr>
                <p:cNvPr id="301" name="Rectangle 300">
                  <a:extLst>
                    <a:ext uri="{FF2B5EF4-FFF2-40B4-BE49-F238E27FC236}">
                      <a16:creationId xmlns:a16="http://schemas.microsoft.com/office/drawing/2014/main" id="{CC8F0B70-7F5A-4376-B417-537E081F5467}"/>
                    </a:ext>
                  </a:extLst>
                </p:cNvPr>
                <p:cNvSpPr/>
                <p:nvPr/>
              </p:nvSpPr>
              <p:spPr>
                <a:xfrm>
                  <a:off x="4204182" y="3919688"/>
                  <a:ext cx="2802330" cy="148054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00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302" name="Rectangle 301">
                  <a:extLst>
                    <a:ext uri="{FF2B5EF4-FFF2-40B4-BE49-F238E27FC236}">
                      <a16:creationId xmlns:a16="http://schemas.microsoft.com/office/drawing/2014/main" id="{B678BE6C-F44B-4586-8D97-ED2857E6EE8C}"/>
                    </a:ext>
                  </a:extLst>
                </p:cNvPr>
                <p:cNvSpPr/>
                <p:nvPr/>
              </p:nvSpPr>
              <p:spPr>
                <a:xfrm>
                  <a:off x="4281572" y="3997984"/>
                  <a:ext cx="2642914" cy="33840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Dilated Convolutional Layer</a:t>
                  </a:r>
                </a:p>
              </p:txBody>
            </p:sp>
            <p:sp>
              <p:nvSpPr>
                <p:cNvPr id="304" name="Rectangle 303">
                  <a:extLst>
                    <a:ext uri="{FF2B5EF4-FFF2-40B4-BE49-F238E27FC236}">
                      <a16:creationId xmlns:a16="http://schemas.microsoft.com/office/drawing/2014/main" id="{9E112C1D-5135-49C3-B81D-39F7AB169DE8}"/>
                    </a:ext>
                  </a:extLst>
                </p:cNvPr>
                <p:cNvSpPr/>
                <p:nvPr/>
              </p:nvSpPr>
              <p:spPr>
                <a:xfrm>
                  <a:off x="4281572" y="4987095"/>
                  <a:ext cx="2642914" cy="33840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Dilated Convolutional Layer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05" name="TextBox 304">
                      <a:extLst>
                        <a:ext uri="{FF2B5EF4-FFF2-40B4-BE49-F238E27FC236}">
                          <a16:creationId xmlns:a16="http://schemas.microsoft.com/office/drawing/2014/main" id="{6A731870-E489-46D9-BF4D-AABDF6532161}"/>
                        </a:ext>
                      </a:extLst>
                    </p:cNvPr>
                    <p:cNvSpPr txBox="1"/>
                    <p:nvPr/>
                  </p:nvSpPr>
                  <p:spPr>
                    <a:xfrm rot="5400000">
                      <a:off x="5311326" y="4419791"/>
                      <a:ext cx="588040" cy="49314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 anchor="ctr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oMath>
                        </m:oMathPara>
                      </a14:m>
                      <a:endParaRPr lang="en-US" sz="1200" dirty="0"/>
                    </a:p>
                  </p:txBody>
                </p:sp>
              </mc:Choice>
              <mc:Fallback xmlns="">
                <p:sp>
                  <p:nvSpPr>
                    <p:cNvPr id="305" name="TextBox 304">
                      <a:extLst>
                        <a:ext uri="{FF2B5EF4-FFF2-40B4-BE49-F238E27FC236}">
                          <a16:creationId xmlns:a16="http://schemas.microsoft.com/office/drawing/2014/main" id="{6A731870-E489-46D9-BF4D-AABDF653216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5400000">
                      <a:off x="5311326" y="4419791"/>
                      <a:ext cx="588040" cy="493141"/>
                    </a:xfrm>
                    <a:prstGeom prst="rect">
                      <a:avLst/>
                    </a:prstGeom>
                    <a:blipFill>
                      <a:blip r:embed="rId3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40" name="TCN connection">
                <a:extLst>
                  <a:ext uri="{FF2B5EF4-FFF2-40B4-BE49-F238E27FC236}">
                    <a16:creationId xmlns:a16="http://schemas.microsoft.com/office/drawing/2014/main" id="{E8551F42-7A13-4265-B85B-2B89CFC3F31E}"/>
                  </a:ext>
                </a:extLst>
              </p:cNvPr>
              <p:cNvGrpSpPr/>
              <p:nvPr/>
            </p:nvGrpSpPr>
            <p:grpSpPr>
              <a:xfrm>
                <a:off x="9753756" y="846160"/>
                <a:ext cx="660244" cy="591035"/>
                <a:chOff x="7341222" y="3099441"/>
                <a:chExt cx="1182496" cy="1058543"/>
              </a:xfrm>
            </p:grpSpPr>
            <p:cxnSp>
              <p:nvCxnSpPr>
                <p:cNvPr id="341" name="Connector: Elbow 340">
                  <a:extLst>
                    <a:ext uri="{FF2B5EF4-FFF2-40B4-BE49-F238E27FC236}">
                      <a16:creationId xmlns:a16="http://schemas.microsoft.com/office/drawing/2014/main" id="{601EC838-AC46-43F2-B483-26532BD27FFE}"/>
                    </a:ext>
                  </a:extLst>
                </p:cNvPr>
                <p:cNvCxnSpPr>
                  <a:cxnSpLocks/>
                  <a:stCxn id="343" idx="6"/>
                  <a:endCxn id="342" idx="0"/>
                </p:cNvCxnSpPr>
                <p:nvPr/>
              </p:nvCxnSpPr>
              <p:spPr>
                <a:xfrm>
                  <a:off x="7839925" y="3587120"/>
                  <a:ext cx="326669" cy="209856"/>
                </a:xfrm>
                <a:prstGeom prst="bentConnector2">
                  <a:avLst/>
                </a:prstGeom>
                <a:ln w="15875">
                  <a:solidFill>
                    <a:schemeClr val="tx1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2" name="Rectangle: Rounded Corners 341">
                      <a:extLst>
                        <a:ext uri="{FF2B5EF4-FFF2-40B4-BE49-F238E27FC236}">
                          <a16:creationId xmlns:a16="http://schemas.microsoft.com/office/drawing/2014/main" id="{95639F3E-E713-4264-B771-4555939199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09469" y="3796976"/>
                      <a:ext cx="714249" cy="311960"/>
                    </a:xfrm>
                    <a:prstGeom prst="roundRect">
                      <a:avLst/>
                    </a:prstGeom>
                    <a:solidFill>
                      <a:srgbClr val="EAEAF2"/>
                    </a:solidFill>
                    <a:ln w="28575">
                      <a:noFill/>
                      <a:headEnd type="none" w="med" len="med"/>
                      <a:tailEnd type="triangl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1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</m:e>
                              <m:sub>
                                <m:r>
                                  <a:rPr lang="en-US" sz="11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𝒎𝒂𝒊𝒏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1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342" name="Rectangle: Rounded Corners 341">
                      <a:extLst>
                        <a:ext uri="{FF2B5EF4-FFF2-40B4-BE49-F238E27FC236}">
                          <a16:creationId xmlns:a16="http://schemas.microsoft.com/office/drawing/2014/main" id="{95639F3E-E713-4264-B771-455593919910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809469" y="3796976"/>
                      <a:ext cx="714249" cy="311960"/>
                    </a:xfrm>
                    <a:prstGeom prst="roundRect">
                      <a:avLst/>
                    </a:prstGeom>
                    <a:blipFill>
                      <a:blip r:embed="rId33"/>
                      <a:stretch>
                        <a:fillRect l="-6154" b="-21429"/>
                      </a:stretch>
                    </a:blipFill>
                    <a:ln w="28575">
                      <a:noFill/>
                      <a:headEnd type="none" w="med" len="med"/>
                      <a:tailEnd type="triangle" w="med" len="med"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43" name="Oval 342">
                  <a:extLst>
                    <a:ext uri="{FF2B5EF4-FFF2-40B4-BE49-F238E27FC236}">
                      <a16:creationId xmlns:a16="http://schemas.microsoft.com/office/drawing/2014/main" id="{82C0FDDD-B95A-4D52-AA15-ADB6B5DD3C12}"/>
                    </a:ext>
                  </a:extLst>
                </p:cNvPr>
                <p:cNvSpPr/>
                <p:nvPr/>
              </p:nvSpPr>
              <p:spPr>
                <a:xfrm>
                  <a:off x="7479925" y="3407120"/>
                  <a:ext cx="360000" cy="3600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endParaRPr lang="en-US" sz="1400" i="1" dirty="0"/>
                </a:p>
              </p:txBody>
            </p:sp>
            <p:cxnSp>
              <p:nvCxnSpPr>
                <p:cNvPr id="344" name="Connector: Elbow 343">
                  <a:extLst>
                    <a:ext uri="{FF2B5EF4-FFF2-40B4-BE49-F238E27FC236}">
                      <a16:creationId xmlns:a16="http://schemas.microsoft.com/office/drawing/2014/main" id="{ED0CAB18-B31C-4F70-83D6-DD2B9A99F7BB}"/>
                    </a:ext>
                  </a:extLst>
                </p:cNvPr>
                <p:cNvCxnSpPr>
                  <a:cxnSpLocks/>
                  <a:stCxn id="302" idx="3"/>
                  <a:endCxn id="343" idx="0"/>
                </p:cNvCxnSpPr>
                <p:nvPr/>
              </p:nvCxnSpPr>
              <p:spPr>
                <a:xfrm>
                  <a:off x="7341226" y="3099441"/>
                  <a:ext cx="318699" cy="307679"/>
                </a:xfrm>
                <a:prstGeom prst="bentConnector2">
                  <a:avLst/>
                </a:prstGeom>
                <a:noFill/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45" name="Connector: Elbow 344">
                  <a:extLst>
                    <a:ext uri="{FF2B5EF4-FFF2-40B4-BE49-F238E27FC236}">
                      <a16:creationId xmlns:a16="http://schemas.microsoft.com/office/drawing/2014/main" id="{04E77B5D-D6A1-496F-9024-5E6FA3829F1A}"/>
                    </a:ext>
                  </a:extLst>
                </p:cNvPr>
                <p:cNvCxnSpPr>
                  <a:cxnSpLocks/>
                  <a:stCxn id="304" idx="3"/>
                  <a:endCxn id="343" idx="4"/>
                </p:cNvCxnSpPr>
                <p:nvPr/>
              </p:nvCxnSpPr>
              <p:spPr>
                <a:xfrm flipV="1">
                  <a:off x="7341222" y="3767120"/>
                  <a:ext cx="318703" cy="390864"/>
                </a:xfrm>
                <a:prstGeom prst="bentConnector2">
                  <a:avLst/>
                </a:prstGeom>
                <a:noFill/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6" name="Rectangle 345">
                      <a:extLst>
                        <a:ext uri="{FF2B5EF4-FFF2-40B4-BE49-F238E27FC236}">
                          <a16:creationId xmlns:a16="http://schemas.microsoft.com/office/drawing/2014/main" id="{8215BA0A-6314-473B-AF6B-0706EFB396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2417" y="3287824"/>
                      <a:ext cx="261162" cy="489829"/>
                    </a:xfrm>
                    <a:prstGeom prst="rect">
                      <a:avLst/>
                    </a:prstGeom>
                  </p:spPr>
                  <p:txBody>
                    <a:bodyPr wrap="square" lIns="0" tIns="0" rIns="0" bIns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en-US" sz="2000" b="1" dirty="0">
                        <a:latin typeface="Lato" panose="020F050202020403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346" name="Rectangle 345">
                      <a:extLst>
                        <a:ext uri="{FF2B5EF4-FFF2-40B4-BE49-F238E27FC236}">
                          <a16:creationId xmlns:a16="http://schemas.microsoft.com/office/drawing/2014/main" id="{8215BA0A-6314-473B-AF6B-0706EFB39646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72417" y="3287824"/>
                      <a:ext cx="261162" cy="489829"/>
                    </a:xfrm>
                    <a:prstGeom prst="rect">
                      <a:avLst/>
                    </a:prstGeom>
                    <a:blipFill>
                      <a:blip r:embed="rId34"/>
                      <a:stretch>
                        <a:fillRect l="-87500" r="-54167" b="-2444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</p:spTree>
    <p:extLst>
      <p:ext uri="{BB962C8B-B14F-4D97-AF65-F5344CB8AC3E}">
        <p14:creationId xmlns:p14="http://schemas.microsoft.com/office/powerpoint/2010/main" val="39098808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287BC8-CEAE-4ECE-9E77-1921D272F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395FC-DA4F-4FE4-AE6B-73BE279DC0A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430CC8-8754-410F-B933-97D4BABD49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3882" y="453837"/>
            <a:ext cx="11536198" cy="487363"/>
          </a:xfrm>
        </p:spPr>
        <p:txBody>
          <a:bodyPr/>
          <a:lstStyle/>
          <a:p>
            <a:r>
              <a:rPr lang="en-US" dirty="0"/>
              <a:t>Detail of Module 1: Encoder</a:t>
            </a:r>
          </a:p>
          <a:p>
            <a:endParaRPr lang="en-US" dirty="0"/>
          </a:p>
        </p:txBody>
      </p:sp>
      <p:sp>
        <p:nvSpPr>
          <p:cNvPr id="77" name="Text Placeholder 76">
            <a:extLst>
              <a:ext uri="{FF2B5EF4-FFF2-40B4-BE49-F238E27FC236}">
                <a16:creationId xmlns:a16="http://schemas.microsoft.com/office/drawing/2014/main" id="{E5B75E72-B0FC-4B65-932E-3646FCDF476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6920" y="1276069"/>
            <a:ext cx="10789755" cy="456478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dirty="0"/>
              <a:t>Pooling network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00C8BF-83F3-4209-A3E2-EEC0C0437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Methodology: </a:t>
            </a:r>
            <a:r>
              <a:rPr lang="en-US" i="1" dirty="0"/>
              <a:t>TCTS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A9A2056-21A3-45A8-A690-971F35E4CE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02</a:t>
            </a:r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A9CF77E5-ACEF-49A0-BFB5-79610953C41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5325" y="6529920"/>
            <a:ext cx="10709275" cy="169333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n-US" i="0" dirty="0">
                <a:cs typeface="Times New Roman" panose="02020603050405020304" pitchFamily="18" charset="0"/>
              </a:rPr>
              <a:t>Singhania et al., 2021</a:t>
            </a:r>
          </a:p>
        </p:txBody>
      </p:sp>
      <p:grpSp>
        <p:nvGrpSpPr>
          <p:cNvPr id="7" name="Overview: Pooling network">
            <a:extLst>
              <a:ext uri="{FF2B5EF4-FFF2-40B4-BE49-F238E27FC236}">
                <a16:creationId xmlns:a16="http://schemas.microsoft.com/office/drawing/2014/main" id="{1868926A-9CA0-4EE7-9E4F-5EDAC2C0672C}"/>
              </a:ext>
            </a:extLst>
          </p:cNvPr>
          <p:cNvGrpSpPr/>
          <p:nvPr/>
        </p:nvGrpSpPr>
        <p:grpSpPr>
          <a:xfrm>
            <a:off x="1364565" y="1954151"/>
            <a:ext cx="4665939" cy="2329322"/>
            <a:chOff x="3833863" y="1676900"/>
            <a:chExt cx="4591373" cy="2329322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3087E907-7C8D-4C8F-B9B9-C9C931E06B52}"/>
                </a:ext>
              </a:extLst>
            </p:cNvPr>
            <p:cNvSpPr/>
            <p:nvPr/>
          </p:nvSpPr>
          <p:spPr>
            <a:xfrm>
              <a:off x="3833863" y="1706397"/>
              <a:ext cx="2880000" cy="3071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39F093D-6EBE-4646-8306-3668C806E8C0}"/>
                </a:ext>
              </a:extLst>
            </p:cNvPr>
            <p:cNvSpPr txBox="1"/>
            <p:nvPr/>
          </p:nvSpPr>
          <p:spPr>
            <a:xfrm>
              <a:off x="4250987" y="1676900"/>
              <a:ext cx="204575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Input</a:t>
              </a:r>
            </a:p>
          </p:txBody>
        </p: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693C81EA-1609-4C8B-B277-2948A01FCC5B}"/>
                </a:ext>
              </a:extLst>
            </p:cNvPr>
            <p:cNvGrpSpPr/>
            <p:nvPr/>
          </p:nvGrpSpPr>
          <p:grpSpPr>
            <a:xfrm>
              <a:off x="3833863" y="2061675"/>
              <a:ext cx="2880000" cy="540000"/>
              <a:chOff x="1129162" y="2007500"/>
              <a:chExt cx="2880000" cy="702645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AA31FB30-C130-4983-870E-02EEBFC77B91}"/>
                  </a:ext>
                </a:extLst>
              </p:cNvPr>
              <p:cNvSpPr/>
              <p:nvPr/>
            </p:nvSpPr>
            <p:spPr>
              <a:xfrm>
                <a:off x="1129162" y="2007500"/>
                <a:ext cx="2880000" cy="70264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C4387E16-A826-49BD-A1BB-3E39C8F4E984}"/>
                  </a:ext>
                </a:extLst>
              </p:cNvPr>
              <p:cNvSpPr/>
              <p:nvPr/>
            </p:nvSpPr>
            <p:spPr>
              <a:xfrm>
                <a:off x="1201694" y="2031331"/>
                <a:ext cx="2758086" cy="30600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Max Pooling (pool size = T</a:t>
                </a:r>
                <a:r>
                  <a:rPr lang="en-US" sz="16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 </a:t>
                </a: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7367996B-737A-41F7-B321-D9B042157188}"/>
                  </a:ext>
                </a:extLst>
              </p:cNvPr>
              <p:cNvSpPr/>
              <p:nvPr/>
            </p:nvSpPr>
            <p:spPr>
              <a:xfrm>
                <a:off x="1201694" y="2377841"/>
                <a:ext cx="2758086" cy="30600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Up-sampling ( size = T </a:t>
                </a:r>
                <a:r>
                  <a:rPr lang="en-US" sz="16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 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EE1F5D48-D662-4683-8A47-5DA6937765E2}"/>
                    </a:ext>
                  </a:extLst>
                </p:cNvPr>
                <p:cNvSpPr txBox="1"/>
                <p:nvPr/>
              </p:nvSpPr>
              <p:spPr>
                <a:xfrm rot="5400000">
                  <a:off x="4917311" y="2804445"/>
                  <a:ext cx="628697" cy="58477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EE1F5D48-D662-4683-8A47-5DA6937765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4917311" y="2804445"/>
                  <a:ext cx="628697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6F9605AE-99AC-4832-955F-467E9610EBAF}"/>
                </a:ext>
              </a:extLst>
            </p:cNvPr>
            <p:cNvGrpSpPr/>
            <p:nvPr/>
          </p:nvGrpSpPr>
          <p:grpSpPr>
            <a:xfrm>
              <a:off x="3833863" y="3466222"/>
              <a:ext cx="2880000" cy="540000"/>
              <a:chOff x="1129162" y="3611404"/>
              <a:chExt cx="2880000" cy="702645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3A544CA9-1F18-45A7-803C-C9E1C7FF6E21}"/>
                  </a:ext>
                </a:extLst>
              </p:cNvPr>
              <p:cNvSpPr/>
              <p:nvPr/>
            </p:nvSpPr>
            <p:spPr>
              <a:xfrm>
                <a:off x="1129162" y="3611404"/>
                <a:ext cx="2880000" cy="70264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00454E96-DE69-4657-A7D9-5529C6F36462}"/>
                  </a:ext>
                </a:extLst>
              </p:cNvPr>
              <p:cNvSpPr/>
              <p:nvPr/>
            </p:nvSpPr>
            <p:spPr>
              <a:xfrm>
                <a:off x="1201694" y="3634835"/>
                <a:ext cx="2758086" cy="30600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Max Pooling (pool size = T/ 16) </a:t>
                </a: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0141CA4F-BC1C-4144-9BF6-587436742794}"/>
                  </a:ext>
                </a:extLst>
              </p:cNvPr>
              <p:cNvSpPr/>
              <p:nvPr/>
            </p:nvSpPr>
            <p:spPr>
              <a:xfrm>
                <a:off x="1201694" y="3981343"/>
                <a:ext cx="2758086" cy="30600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Up-sampling ( size = T/ 16 ) </a:t>
                </a:r>
              </a:p>
            </p:txBody>
          </p:sp>
        </p:grpSp>
        <p:cxnSp>
          <p:nvCxnSpPr>
            <p:cNvPr id="92" name="Connector: Elbow 91">
              <a:extLst>
                <a:ext uri="{FF2B5EF4-FFF2-40B4-BE49-F238E27FC236}">
                  <a16:creationId xmlns:a16="http://schemas.microsoft.com/office/drawing/2014/main" id="{0E88E371-B3E8-423A-854F-D1E4506E0090}"/>
                </a:ext>
              </a:extLst>
            </p:cNvPr>
            <p:cNvCxnSpPr>
              <a:cxnSpLocks/>
              <a:stCxn id="75" idx="1"/>
              <a:endCxn id="88" idx="1"/>
            </p:cNvCxnSpPr>
            <p:nvPr/>
          </p:nvCxnSpPr>
          <p:spPr>
            <a:xfrm rot="10800000" flipV="1">
              <a:off x="3833863" y="1859975"/>
              <a:ext cx="12700" cy="471700"/>
            </a:xfrm>
            <a:prstGeom prst="bentConnector3">
              <a:avLst>
                <a:gd name="adj1" fmla="val 180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6" name="Connector: Elbow 95">
              <a:extLst>
                <a:ext uri="{FF2B5EF4-FFF2-40B4-BE49-F238E27FC236}">
                  <a16:creationId xmlns:a16="http://schemas.microsoft.com/office/drawing/2014/main" id="{EEFDA882-17E7-4D69-B9AE-0DA7D378750E}"/>
                </a:ext>
              </a:extLst>
            </p:cNvPr>
            <p:cNvCxnSpPr>
              <a:cxnSpLocks/>
              <a:stCxn id="75" idx="1"/>
              <a:endCxn id="90" idx="1"/>
            </p:cNvCxnSpPr>
            <p:nvPr/>
          </p:nvCxnSpPr>
          <p:spPr>
            <a:xfrm rot="10800000" flipV="1">
              <a:off x="3833863" y="1859975"/>
              <a:ext cx="12700" cy="1876248"/>
            </a:xfrm>
            <a:prstGeom prst="bentConnector3">
              <a:avLst>
                <a:gd name="adj1" fmla="val 180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CB8B8ADB-0C28-4BD9-B6B1-AE23BAF93A66}"/>
                </a:ext>
              </a:extLst>
            </p:cNvPr>
            <p:cNvGrpSpPr/>
            <p:nvPr/>
          </p:nvGrpSpPr>
          <p:grpSpPr>
            <a:xfrm>
              <a:off x="6817244" y="2854576"/>
              <a:ext cx="395583" cy="399891"/>
              <a:chOff x="8224413" y="3184173"/>
              <a:chExt cx="395583" cy="399891"/>
            </a:xfrm>
          </p:grpSpPr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C676F508-BA1A-413F-96D7-93695E6FDBD7}"/>
                  </a:ext>
                </a:extLst>
              </p:cNvPr>
              <p:cNvSpPr/>
              <p:nvPr/>
            </p:nvSpPr>
            <p:spPr>
              <a:xfrm>
                <a:off x="8224413" y="3224064"/>
                <a:ext cx="360000" cy="36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en-US" sz="800" i="1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91D17858-0A05-4F86-98FD-E41DAF15B796}"/>
                      </a:ext>
                    </a:extLst>
                  </p:cNvPr>
                  <p:cNvSpPr/>
                  <p:nvPr/>
                </p:nvSpPr>
                <p:spPr>
                  <a:xfrm>
                    <a:off x="8259996" y="3184173"/>
                    <a:ext cx="360000" cy="369332"/>
                  </a:xfrm>
                  <a:prstGeom prst="rect">
                    <a:avLst/>
                  </a:prstGeom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en-US" sz="2400" b="1" dirty="0">
                      <a:latin typeface="Lato" panose="020F050202020403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91D17858-0A05-4F86-98FD-E41DAF15B79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59996" y="3184173"/>
                    <a:ext cx="360000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6667" b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: Rounded Corners 102">
                  <a:extLst>
                    <a:ext uri="{FF2B5EF4-FFF2-40B4-BE49-F238E27FC236}">
                      <a16:creationId xmlns:a16="http://schemas.microsoft.com/office/drawing/2014/main" id="{7120C0C6-3B23-4C58-8F79-37335A322612}"/>
                    </a:ext>
                  </a:extLst>
                </p:cNvPr>
                <p:cNvSpPr/>
                <p:nvPr/>
              </p:nvSpPr>
              <p:spPr>
                <a:xfrm>
                  <a:off x="7381934" y="2859105"/>
                  <a:ext cx="1043302" cy="423510"/>
                </a:xfrm>
                <a:prstGeom prst="roundRect">
                  <a:avLst/>
                </a:prstGeom>
                <a:solidFill>
                  <a:srgbClr val="EAEAF2"/>
                </a:solidFill>
                <a:ln w="28575">
                  <a:noFill/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𝒔𝒖𝒃</m:t>
                            </m:r>
                          </m:sub>
                        </m:sSub>
                      </m:oMath>
                    </m:oMathPara>
                  </a14:m>
                  <a:endParaRPr lang="en-US" sz="2400" b="1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03" name="Rectangle: Rounded Corners 102">
                  <a:extLst>
                    <a:ext uri="{FF2B5EF4-FFF2-40B4-BE49-F238E27FC236}">
                      <a16:creationId xmlns:a16="http://schemas.microsoft.com/office/drawing/2014/main" id="{7120C0C6-3B23-4C58-8F79-37335A32261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1934" y="2859105"/>
                  <a:ext cx="1043302" cy="423510"/>
                </a:xfrm>
                <a:prstGeom prst="roundRect">
                  <a:avLst/>
                </a:prstGeom>
                <a:blipFill>
                  <a:blip r:embed="rId5"/>
                  <a:stretch>
                    <a:fillRect b="-11429"/>
                  </a:stretch>
                </a:blipFill>
                <a:ln w="28575">
                  <a:noFill/>
                  <a:headEnd type="none" w="med" len="med"/>
                  <a:tailEnd type="triangl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4167CAE7-7BCE-4A33-9516-6835C03907C3}"/>
                </a:ext>
              </a:extLst>
            </p:cNvPr>
            <p:cNvCxnSpPr>
              <a:cxnSpLocks/>
              <a:stCxn id="101" idx="6"/>
              <a:endCxn id="103" idx="1"/>
            </p:cNvCxnSpPr>
            <p:nvPr/>
          </p:nvCxnSpPr>
          <p:spPr>
            <a:xfrm flipV="1">
              <a:off x="7177244" y="3070860"/>
              <a:ext cx="204690" cy="3607"/>
            </a:xfrm>
            <a:prstGeom prst="straightConnector1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0" name="Connector: Elbow 109">
              <a:extLst>
                <a:ext uri="{FF2B5EF4-FFF2-40B4-BE49-F238E27FC236}">
                  <a16:creationId xmlns:a16="http://schemas.microsoft.com/office/drawing/2014/main" id="{1F85866A-F4F1-46BD-A4F5-A1A6A23D8A12}"/>
                </a:ext>
              </a:extLst>
            </p:cNvPr>
            <p:cNvCxnSpPr>
              <a:cxnSpLocks/>
              <a:stCxn id="88" idx="3"/>
              <a:endCxn id="101" idx="0"/>
            </p:cNvCxnSpPr>
            <p:nvPr/>
          </p:nvCxnSpPr>
          <p:spPr>
            <a:xfrm>
              <a:off x="6713863" y="2331675"/>
              <a:ext cx="283381" cy="562792"/>
            </a:xfrm>
            <a:prstGeom prst="bentConnector2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3" name="Connector: Elbow 112">
              <a:extLst>
                <a:ext uri="{FF2B5EF4-FFF2-40B4-BE49-F238E27FC236}">
                  <a16:creationId xmlns:a16="http://schemas.microsoft.com/office/drawing/2014/main" id="{197540B8-B69F-4EAC-B66B-0C755C07193C}"/>
                </a:ext>
              </a:extLst>
            </p:cNvPr>
            <p:cNvCxnSpPr>
              <a:cxnSpLocks/>
              <a:stCxn id="90" idx="3"/>
              <a:endCxn id="101" idx="4"/>
            </p:cNvCxnSpPr>
            <p:nvPr/>
          </p:nvCxnSpPr>
          <p:spPr>
            <a:xfrm flipV="1">
              <a:off x="6713863" y="3254467"/>
              <a:ext cx="283381" cy="481755"/>
            </a:xfrm>
            <a:prstGeom prst="bentConnector2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20" name="TextBox 119">
            <a:extLst>
              <a:ext uri="{FF2B5EF4-FFF2-40B4-BE49-F238E27FC236}">
                <a16:creationId xmlns:a16="http://schemas.microsoft.com/office/drawing/2014/main" id="{AF461798-B9DD-45E0-80E8-570023682DF2}"/>
              </a:ext>
            </a:extLst>
          </p:cNvPr>
          <p:cNvSpPr txBox="1"/>
          <p:nvPr/>
        </p:nvSpPr>
        <p:spPr>
          <a:xfrm>
            <a:off x="704951" y="4649003"/>
            <a:ext cx="108305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Lato" panose="020F0502020204030203" pitchFamily="34" charset="0"/>
              </a:rPr>
              <a:t>A pooling network helps to stably learn representation.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Lato" panose="020F0502020204030203" pitchFamily="34" charset="0"/>
              </a:rPr>
              <a:t>A pooling network consists of </a:t>
            </a:r>
            <a:r>
              <a:rPr lang="en-US" sz="2000" b="1" i="1" dirty="0">
                <a:latin typeface="Lato" panose="020F0502020204030203" pitchFamily="34" charset="0"/>
              </a:rPr>
              <a:t>multiple</a:t>
            </a:r>
            <a:r>
              <a:rPr lang="en-US" sz="2000" dirty="0">
                <a:latin typeface="Lato" panose="020F0502020204030203" pitchFamily="34" charset="0"/>
              </a:rPr>
              <a:t> </a:t>
            </a:r>
            <a:r>
              <a:rPr lang="en-US" sz="2000" b="1" i="1" dirty="0">
                <a:latin typeface="Lato" panose="020F0502020204030203" pitchFamily="34" charset="0"/>
              </a:rPr>
              <a:t>Max pooling and Up-sampling layers </a:t>
            </a:r>
            <a:r>
              <a:rPr lang="en-US" sz="2000" dirty="0">
                <a:latin typeface="Lato" panose="020F0502020204030203" pitchFamily="34" charset="0"/>
              </a:rPr>
              <a:t>with a different pool size and an up-sampling factor.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Lato" panose="020F0502020204030203" pitchFamily="34" charset="0"/>
              </a:rPr>
              <a:t>A pooling network </a:t>
            </a:r>
            <a:r>
              <a:rPr lang="en-US" sz="2000" b="1" i="1" dirty="0">
                <a:latin typeface="Lato" panose="020F0502020204030203" pitchFamily="34" charset="0"/>
              </a:rPr>
              <a:t>smoothens</a:t>
            </a:r>
            <a:r>
              <a:rPr lang="en-US" sz="2000" dirty="0">
                <a:latin typeface="Lato" panose="020F0502020204030203" pitchFamily="34" charset="0"/>
              </a:rPr>
              <a:t> the time series and provides its general trend.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28DF9A1-BB40-4782-B805-5DE835622C66}"/>
              </a:ext>
            </a:extLst>
          </p:cNvPr>
          <p:cNvSpPr/>
          <p:nvPr/>
        </p:nvSpPr>
        <p:spPr>
          <a:xfrm>
            <a:off x="8041386" y="442072"/>
            <a:ext cx="4127168" cy="21522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149E876D-7CBB-4EBB-80FE-DF8D2DED62DB}"/>
              </a:ext>
            </a:extLst>
          </p:cNvPr>
          <p:cNvSpPr/>
          <p:nvPr/>
        </p:nvSpPr>
        <p:spPr>
          <a:xfrm>
            <a:off x="11001797" y="1081713"/>
            <a:ext cx="1116937" cy="14763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0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323B531D-C76B-4705-82C7-340698281575}"/>
              </a:ext>
            </a:extLst>
          </p:cNvPr>
          <p:cNvSpPr/>
          <p:nvPr/>
        </p:nvSpPr>
        <p:spPr>
          <a:xfrm>
            <a:off x="8095592" y="493213"/>
            <a:ext cx="2493887" cy="2054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dirty="0"/>
          </a:p>
        </p:txBody>
      </p:sp>
      <p:sp>
        <p:nvSpPr>
          <p:cNvPr id="97" name="TextBox encoder">
            <a:extLst>
              <a:ext uri="{FF2B5EF4-FFF2-40B4-BE49-F238E27FC236}">
                <a16:creationId xmlns:a16="http://schemas.microsoft.com/office/drawing/2014/main" id="{1810E036-D510-42CB-BCBC-E422F3CB58BF}"/>
              </a:ext>
            </a:extLst>
          </p:cNvPr>
          <p:cNvSpPr txBox="1"/>
          <p:nvPr/>
        </p:nvSpPr>
        <p:spPr>
          <a:xfrm>
            <a:off x="8721263" y="2562069"/>
            <a:ext cx="11336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mbria Math" panose="02040503050406030204" pitchFamily="18" charset="0"/>
                <a:ea typeface="Cambria Math" panose="02040503050406030204" pitchFamily="18" charset="0"/>
              </a:rPr>
              <a:t>Encoder network</a:t>
            </a:r>
          </a:p>
        </p:txBody>
      </p:sp>
      <p:sp>
        <p:nvSpPr>
          <p:cNvPr id="98" name="TextBox decoder">
            <a:extLst>
              <a:ext uri="{FF2B5EF4-FFF2-40B4-BE49-F238E27FC236}">
                <a16:creationId xmlns:a16="http://schemas.microsoft.com/office/drawing/2014/main" id="{F28BD707-9620-496C-B841-8EF14DE55DFF}"/>
              </a:ext>
            </a:extLst>
          </p:cNvPr>
          <p:cNvSpPr txBox="1"/>
          <p:nvPr/>
        </p:nvSpPr>
        <p:spPr>
          <a:xfrm>
            <a:off x="11010561" y="2562069"/>
            <a:ext cx="11352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mbria Math" panose="02040503050406030204" pitchFamily="18" charset="0"/>
                <a:ea typeface="Cambria Math" panose="02040503050406030204" pitchFamily="18" charset="0"/>
              </a:rPr>
              <a:t>Decoder network</a:t>
            </a: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E4C1CE3C-AB5B-419F-90C6-5AF197EAAC24}"/>
              </a:ext>
            </a:extLst>
          </p:cNvPr>
          <p:cNvSpPr/>
          <p:nvPr/>
        </p:nvSpPr>
        <p:spPr>
          <a:xfrm>
            <a:off x="10516207" y="1338932"/>
            <a:ext cx="433941" cy="224391"/>
          </a:xfrm>
          <a:prstGeom prst="roundRect">
            <a:avLst/>
          </a:prstGeom>
          <a:solidFill>
            <a:srgbClr val="EAEAF2"/>
          </a:solidFill>
          <a:ln w="28575">
            <a:noFill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b="1" i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B6FD3B2A-FB76-4ED8-B4C2-C2CDD5BD6E20}"/>
              </a:ext>
            </a:extLst>
          </p:cNvPr>
          <p:cNvCxnSpPr>
            <a:cxnSpLocks/>
            <a:stCxn id="121" idx="3"/>
            <a:endCxn id="137" idx="1"/>
          </p:cNvCxnSpPr>
          <p:nvPr/>
        </p:nvCxnSpPr>
        <p:spPr>
          <a:xfrm>
            <a:off x="10950148" y="1451128"/>
            <a:ext cx="103471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F0300927-7079-49DB-991E-AE96BB10C732}"/>
              </a:ext>
            </a:extLst>
          </p:cNvPr>
          <p:cNvCxnSpPr>
            <a:cxnSpLocks/>
            <a:stCxn id="108" idx="3"/>
            <a:endCxn id="121" idx="1"/>
          </p:cNvCxnSpPr>
          <p:nvPr/>
        </p:nvCxnSpPr>
        <p:spPr>
          <a:xfrm flipV="1">
            <a:off x="10419410" y="1451128"/>
            <a:ext cx="96797" cy="116238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87FB2D05-EB4A-4103-BA26-D860AC8342D5}"/>
              </a:ext>
            </a:extLst>
          </p:cNvPr>
          <p:cNvCxnSpPr>
            <a:cxnSpLocks/>
            <a:stCxn id="195" idx="3"/>
            <a:endCxn id="121" idx="1"/>
          </p:cNvCxnSpPr>
          <p:nvPr/>
        </p:nvCxnSpPr>
        <p:spPr>
          <a:xfrm>
            <a:off x="10414000" y="1322718"/>
            <a:ext cx="102207" cy="128410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E7059352-E982-45BF-AD6D-072A78375BDF}"/>
                  </a:ext>
                </a:extLst>
              </p:cNvPr>
              <p:cNvSpPr/>
              <p:nvPr/>
            </p:nvSpPr>
            <p:spPr>
              <a:xfrm>
                <a:off x="10487611" y="1328102"/>
                <a:ext cx="459789" cy="230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900" b="1" i="1">
                              <a:latin typeface="Cambria Math" panose="02040503050406030204" pitchFamily="18" charset="0"/>
                            </a:rPr>
                            <m:t>𝒍𝒂𝒕𝒆𝒏𝒕</m:t>
                          </m:r>
                        </m:sub>
                      </m:sSub>
                    </m:oMath>
                  </m:oMathPara>
                </a14:m>
                <a:endParaRPr lang="en-US" sz="9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E7059352-E982-45BF-AD6D-072A78375B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7611" y="1328102"/>
                <a:ext cx="459789" cy="2308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0" name="Decoder">
            <a:extLst>
              <a:ext uri="{FF2B5EF4-FFF2-40B4-BE49-F238E27FC236}">
                <a16:creationId xmlns:a16="http://schemas.microsoft.com/office/drawing/2014/main" id="{5FD5DF12-80EF-4BDB-AEDE-0BA85B0D842A}"/>
              </a:ext>
            </a:extLst>
          </p:cNvPr>
          <p:cNvGrpSpPr/>
          <p:nvPr/>
        </p:nvGrpSpPr>
        <p:grpSpPr>
          <a:xfrm>
            <a:off x="11053619" y="1132102"/>
            <a:ext cx="1025334" cy="638052"/>
            <a:chOff x="9748636" y="3523154"/>
            <a:chExt cx="1260547" cy="1177587"/>
          </a:xfrm>
        </p:grpSpPr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B6F90AA8-364A-47BF-B106-7B0A3244C026}"/>
                </a:ext>
              </a:extLst>
            </p:cNvPr>
            <p:cNvSpPr/>
            <p:nvPr/>
          </p:nvSpPr>
          <p:spPr>
            <a:xfrm>
              <a:off x="9748636" y="3523154"/>
              <a:ext cx="1260547" cy="117758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0" dirty="0">
                <a:latin typeface="Lato" panose="020F0502020204030203" pitchFamily="34" charset="0"/>
              </a:endParaRPr>
            </a:p>
          </p:txBody>
        </p: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0E4A74CE-56B2-4827-B4CD-6C55075C0467}"/>
                </a:ext>
              </a:extLst>
            </p:cNvPr>
            <p:cNvGrpSpPr/>
            <p:nvPr/>
          </p:nvGrpSpPr>
          <p:grpSpPr>
            <a:xfrm rot="16200000">
              <a:off x="9870509" y="3537395"/>
              <a:ext cx="1010733" cy="1134214"/>
              <a:chOff x="9693385" y="3338215"/>
              <a:chExt cx="1010733" cy="113421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9" name="Rectangle 138">
                    <a:extLst>
                      <a:ext uri="{FF2B5EF4-FFF2-40B4-BE49-F238E27FC236}">
                        <a16:creationId xmlns:a16="http://schemas.microsoft.com/office/drawing/2014/main" id="{5950B8B4-2965-4505-B7EA-DDFC3CEBF18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269279" y="3762321"/>
                    <a:ext cx="1134212" cy="286000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7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Convolutional</m:t>
                          </m:r>
                          <m:r>
                            <a:rPr lang="en-US" sz="7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7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Layer</m:t>
                          </m:r>
                        </m:oMath>
                      </m:oMathPara>
                    </a14:m>
                    <a:endParaRPr lang="en-US" sz="700" dirty="0">
                      <a:solidFill>
                        <a:schemeClr val="tx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3" name="Rectangle 482">
                    <a:extLst>
                      <a:ext uri="{FF2B5EF4-FFF2-40B4-BE49-F238E27FC236}">
                        <a16:creationId xmlns:a16="http://schemas.microsoft.com/office/drawing/2014/main" id="{5905052F-2D42-48EA-B2F7-5808125DA11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5400000">
                    <a:off x="9269279" y="3762321"/>
                    <a:ext cx="1134212" cy="286000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1476" b="-10417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7" name="Rectangle 186">
                    <a:extLst>
                      <a:ext uri="{FF2B5EF4-FFF2-40B4-BE49-F238E27FC236}">
                        <a16:creationId xmlns:a16="http://schemas.microsoft.com/office/drawing/2014/main" id="{82BA754A-B75B-42E5-A92F-CD8171E4664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627662" y="3762322"/>
                    <a:ext cx="1134212" cy="286000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7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Convolutional</m:t>
                          </m:r>
                          <m:r>
                            <a:rPr lang="en-US" sz="7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7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Layer</m:t>
                          </m:r>
                        </m:oMath>
                      </m:oMathPara>
                    </a14:m>
                    <a:endParaRPr lang="en-US" sz="700" dirty="0">
                      <a:solidFill>
                        <a:schemeClr val="tx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4" name="Rectangle 483">
                    <a:extLst>
                      <a:ext uri="{FF2B5EF4-FFF2-40B4-BE49-F238E27FC236}">
                        <a16:creationId xmlns:a16="http://schemas.microsoft.com/office/drawing/2014/main" id="{C06D186F-47FB-4B04-95AD-9C7DCCF12DB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5400000">
                    <a:off x="9627662" y="3762322"/>
                    <a:ext cx="1134212" cy="286000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l="-1476" b="-12766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8" name="Rectangle 187">
                    <a:extLst>
                      <a:ext uri="{FF2B5EF4-FFF2-40B4-BE49-F238E27FC236}">
                        <a16:creationId xmlns:a16="http://schemas.microsoft.com/office/drawing/2014/main" id="{89625E40-4E54-4E48-8674-A735EEC0A07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994012" y="3762323"/>
                    <a:ext cx="1134212" cy="286000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7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Convolutional</m:t>
                          </m:r>
                          <m:r>
                            <a:rPr lang="en-US" sz="7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7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Layer</m:t>
                          </m:r>
                        </m:oMath>
                      </m:oMathPara>
                    </a14:m>
                    <a:endParaRPr lang="en-US" sz="700" dirty="0">
                      <a:solidFill>
                        <a:schemeClr val="tx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5" name="Rectangle 484">
                    <a:extLst>
                      <a:ext uri="{FF2B5EF4-FFF2-40B4-BE49-F238E27FC236}">
                        <a16:creationId xmlns:a16="http://schemas.microsoft.com/office/drawing/2014/main" id="{E2021572-A4BE-4373-AE20-7044321771F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5400000">
                    <a:off x="9994012" y="3762323"/>
                    <a:ext cx="1134212" cy="286000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l="-1476" b="-12766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7FE133DA-2C00-40B7-8514-F73FC95171CE}"/>
              </a:ext>
            </a:extLst>
          </p:cNvPr>
          <p:cNvCxnSpPr>
            <a:cxnSpLocks/>
            <a:stCxn id="137" idx="0"/>
            <a:endCxn id="133" idx="2"/>
          </p:cNvCxnSpPr>
          <p:nvPr/>
        </p:nvCxnSpPr>
        <p:spPr>
          <a:xfrm flipH="1" flipV="1">
            <a:off x="11565283" y="1046321"/>
            <a:ext cx="1003" cy="85781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C25D7BD7-42F1-4D54-8FC8-141F0CA2916C}"/>
              </a:ext>
            </a:extLst>
          </p:cNvPr>
          <p:cNvGrpSpPr/>
          <p:nvPr/>
        </p:nvGrpSpPr>
        <p:grpSpPr>
          <a:xfrm>
            <a:off x="11421807" y="403310"/>
            <a:ext cx="286952" cy="643008"/>
            <a:chOff x="10828208" y="3304038"/>
            <a:chExt cx="507847" cy="1236317"/>
          </a:xfrm>
          <a:solidFill>
            <a:srgbClr val="EAEAF2"/>
          </a:solidFill>
        </p:grpSpPr>
        <p:sp>
          <p:nvSpPr>
            <p:cNvPr id="133" name="Rectangle: Rounded Corners 132">
              <a:extLst>
                <a:ext uri="{FF2B5EF4-FFF2-40B4-BE49-F238E27FC236}">
                  <a16:creationId xmlns:a16="http://schemas.microsoft.com/office/drawing/2014/main" id="{C1105A0F-8E5D-4453-A671-D8A916C75F75}"/>
                </a:ext>
              </a:extLst>
            </p:cNvPr>
            <p:cNvSpPr/>
            <p:nvPr/>
          </p:nvSpPr>
          <p:spPr>
            <a:xfrm>
              <a:off x="10828208" y="3304038"/>
              <a:ext cx="507847" cy="1236317"/>
            </a:xfrm>
            <a:prstGeom prst="roundRect">
              <a:avLst/>
            </a:prstGeom>
            <a:grpFill/>
            <a:ln w="28575">
              <a:noFill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00" b="1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AB104F37-8971-4840-9BFB-1D1DC0B1FF52}"/>
                    </a:ext>
                  </a:extLst>
                </p:cNvPr>
                <p:cNvSpPr txBox="1"/>
                <p:nvPr/>
              </p:nvSpPr>
              <p:spPr>
                <a:xfrm>
                  <a:off x="10942958" y="3337985"/>
                  <a:ext cx="311509" cy="27233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800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  <m:sup>
                                <m:r>
                                  <a:rPr lang="en-US" sz="8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p>
                            </m:sSup>
                          </m:e>
                          <m:sup>
                            <m:r>
                              <a:rPr lang="en-US" sz="800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800" b="1" dirty="0">
                    <a:latin typeface="Lato" panose="020F0502020204030203" pitchFamily="34" charset="0"/>
                  </a:endParaRPr>
                </a:p>
              </p:txBody>
            </p:sp>
          </mc:Choice>
          <mc:Fallback xmlns="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AB104F37-8971-4840-9BFB-1D1DC0B1FF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42958" y="3337985"/>
                  <a:ext cx="311509" cy="272336"/>
                </a:xfrm>
                <a:prstGeom prst="rect">
                  <a:avLst/>
                </a:prstGeom>
                <a:blipFill>
                  <a:blip r:embed="rId19"/>
                  <a:stretch>
                    <a:fillRect l="-13793" r="-3448" b="-869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8F1F8A96-CD0A-411F-A4EA-166F74ABC45F}"/>
                    </a:ext>
                  </a:extLst>
                </p:cNvPr>
                <p:cNvSpPr txBox="1"/>
                <p:nvPr/>
              </p:nvSpPr>
              <p:spPr>
                <a:xfrm>
                  <a:off x="10942972" y="3772739"/>
                  <a:ext cx="311509" cy="27233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800" b="1" i="1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  <m:sup>
                                <m:r>
                                  <a:rPr lang="en-US" sz="8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  <m:sup>
                            <m:r>
                              <a:rPr lang="en-US" sz="8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800" b="1" dirty="0">
                    <a:latin typeface="Lato" panose="020F0502020204030203" pitchFamily="34" charset="0"/>
                  </a:endParaRPr>
                </a:p>
              </p:txBody>
            </p:sp>
          </mc:Choice>
          <mc:Fallback xmlns=""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8F1F8A96-CD0A-411F-A4EA-166F74ABC4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42972" y="3772739"/>
                  <a:ext cx="311509" cy="272336"/>
                </a:xfrm>
                <a:prstGeom prst="rect">
                  <a:avLst/>
                </a:prstGeom>
                <a:blipFill>
                  <a:blip r:embed="rId20"/>
                  <a:stretch>
                    <a:fillRect l="-13793" r="-3448" b="-869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TextBox 135">
                  <a:extLst>
                    <a:ext uri="{FF2B5EF4-FFF2-40B4-BE49-F238E27FC236}">
                      <a16:creationId xmlns:a16="http://schemas.microsoft.com/office/drawing/2014/main" id="{933D7AF3-EB43-411F-8726-728F4E1E54D4}"/>
                    </a:ext>
                  </a:extLst>
                </p:cNvPr>
                <p:cNvSpPr txBox="1"/>
                <p:nvPr/>
              </p:nvSpPr>
              <p:spPr>
                <a:xfrm>
                  <a:off x="10942985" y="4207484"/>
                  <a:ext cx="311509" cy="27233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800" b="1" i="1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  <m:sup>
                                <m:r>
                                  <a:rPr lang="en-US" sz="8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</m:e>
                          <m:sup>
                            <m:r>
                              <a:rPr lang="en-US" sz="8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800" b="1" dirty="0">
                    <a:latin typeface="Lato" panose="020F0502020204030203" pitchFamily="34" charset="0"/>
                  </a:endParaRPr>
                </a:p>
              </p:txBody>
            </p:sp>
          </mc:Choice>
          <mc:Fallback xmlns="">
            <p:sp>
              <p:nvSpPr>
                <p:cNvPr id="136" name="TextBox 135">
                  <a:extLst>
                    <a:ext uri="{FF2B5EF4-FFF2-40B4-BE49-F238E27FC236}">
                      <a16:creationId xmlns:a16="http://schemas.microsoft.com/office/drawing/2014/main" id="{933D7AF3-EB43-411F-8726-728F4E1E54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42985" y="4207484"/>
                  <a:ext cx="311509" cy="272336"/>
                </a:xfrm>
                <a:prstGeom prst="rect">
                  <a:avLst/>
                </a:prstGeom>
                <a:blipFill>
                  <a:blip r:embed="rId21"/>
                  <a:stretch>
                    <a:fillRect l="-13793" r="-3448" b="-869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9" name="Group: TCN">
            <a:extLst>
              <a:ext uri="{FF2B5EF4-FFF2-40B4-BE49-F238E27FC236}">
                <a16:creationId xmlns:a16="http://schemas.microsoft.com/office/drawing/2014/main" id="{BB517CE0-535F-48FD-80F1-9ACA05176DD2}"/>
              </a:ext>
            </a:extLst>
          </p:cNvPr>
          <p:cNvGrpSpPr/>
          <p:nvPr/>
        </p:nvGrpSpPr>
        <p:grpSpPr>
          <a:xfrm>
            <a:off x="8082129" y="496989"/>
            <a:ext cx="2331871" cy="1085963"/>
            <a:chOff x="8082129" y="496989"/>
            <a:chExt cx="2331871" cy="1085963"/>
          </a:xfrm>
        </p:grpSpPr>
        <p:sp>
          <p:nvSpPr>
            <p:cNvPr id="190" name="TextBox TCN">
              <a:extLst>
                <a:ext uri="{FF2B5EF4-FFF2-40B4-BE49-F238E27FC236}">
                  <a16:creationId xmlns:a16="http://schemas.microsoft.com/office/drawing/2014/main" id="{8333C915-D76E-4AB5-9DA8-45F0C59FC51A}"/>
                </a:ext>
              </a:extLst>
            </p:cNvPr>
            <p:cNvSpPr txBox="1"/>
            <p:nvPr/>
          </p:nvSpPr>
          <p:spPr>
            <a:xfrm>
              <a:off x="8082129" y="496989"/>
              <a:ext cx="205216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i="1" dirty="0">
                  <a:solidFill>
                    <a:srgbClr val="FF0000"/>
                  </a:solidFill>
                  <a:latin typeface="Lato" panose="020F0502020204030203" pitchFamily="34" charset="0"/>
                </a:rPr>
                <a:t>Temporal convolutional network (TCN)</a:t>
              </a:r>
            </a:p>
          </p:txBody>
        </p: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3E1D6657-27FD-421A-B1C3-90AD14B56055}"/>
                </a:ext>
              </a:extLst>
            </p:cNvPr>
            <p:cNvGrpSpPr/>
            <p:nvPr/>
          </p:nvGrpSpPr>
          <p:grpSpPr>
            <a:xfrm>
              <a:off x="8225755" y="698268"/>
              <a:ext cx="2188245" cy="884684"/>
              <a:chOff x="8225755" y="698268"/>
              <a:chExt cx="2188245" cy="884684"/>
            </a:xfrm>
          </p:grpSpPr>
          <p:grpSp>
            <p:nvGrpSpPr>
              <p:cNvPr id="192" name="TCN">
                <a:extLst>
                  <a:ext uri="{FF2B5EF4-FFF2-40B4-BE49-F238E27FC236}">
                    <a16:creationId xmlns:a16="http://schemas.microsoft.com/office/drawing/2014/main" id="{963482C8-CBAB-4DEB-A9DB-20DBC865568A}"/>
                  </a:ext>
                </a:extLst>
              </p:cNvPr>
              <p:cNvGrpSpPr/>
              <p:nvPr/>
            </p:nvGrpSpPr>
            <p:grpSpPr>
              <a:xfrm>
                <a:off x="8225755" y="698268"/>
                <a:ext cx="1574077" cy="884684"/>
                <a:chOff x="4204182" y="3919688"/>
                <a:chExt cx="2802330" cy="1480540"/>
              </a:xfrm>
            </p:grpSpPr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id="{75F6C0CC-8FF8-4F06-B431-6CCFDA1331F8}"/>
                    </a:ext>
                  </a:extLst>
                </p:cNvPr>
                <p:cNvSpPr/>
                <p:nvPr/>
              </p:nvSpPr>
              <p:spPr>
                <a:xfrm>
                  <a:off x="4204182" y="3919688"/>
                  <a:ext cx="2802330" cy="148054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00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201" name="Rectangle 200">
                  <a:extLst>
                    <a:ext uri="{FF2B5EF4-FFF2-40B4-BE49-F238E27FC236}">
                      <a16:creationId xmlns:a16="http://schemas.microsoft.com/office/drawing/2014/main" id="{77B064BF-84CC-464F-B06C-188011450D5E}"/>
                    </a:ext>
                  </a:extLst>
                </p:cNvPr>
                <p:cNvSpPr/>
                <p:nvPr/>
              </p:nvSpPr>
              <p:spPr>
                <a:xfrm>
                  <a:off x="4281572" y="3997984"/>
                  <a:ext cx="2642914" cy="33840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Dilated Convolutional Layer</a:t>
                  </a:r>
                </a:p>
              </p:txBody>
            </p:sp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id="{D673BBC4-485C-44E5-8E08-7E6DB91690CD}"/>
                    </a:ext>
                  </a:extLst>
                </p:cNvPr>
                <p:cNvSpPr/>
                <p:nvPr/>
              </p:nvSpPr>
              <p:spPr>
                <a:xfrm>
                  <a:off x="4281572" y="4987095"/>
                  <a:ext cx="2642914" cy="33840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Dilated Convolutional Layer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3" name="TextBox 202">
                      <a:extLst>
                        <a:ext uri="{FF2B5EF4-FFF2-40B4-BE49-F238E27FC236}">
                          <a16:creationId xmlns:a16="http://schemas.microsoft.com/office/drawing/2014/main" id="{AE87E052-D067-4FBD-9ADF-B22F26BC2EBE}"/>
                        </a:ext>
                      </a:extLst>
                    </p:cNvPr>
                    <p:cNvSpPr txBox="1"/>
                    <p:nvPr/>
                  </p:nvSpPr>
                  <p:spPr>
                    <a:xfrm rot="5400000">
                      <a:off x="5311326" y="4419791"/>
                      <a:ext cx="588040" cy="49314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 anchor="ctr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oMath>
                        </m:oMathPara>
                      </a14:m>
                      <a:endParaRPr lang="en-US" sz="1200" dirty="0"/>
                    </a:p>
                  </p:txBody>
                </p:sp>
              </mc:Choice>
              <mc:Fallback xmlns="">
                <p:sp>
                  <p:nvSpPr>
                    <p:cNvPr id="203" name="TextBox 202">
                      <a:extLst>
                        <a:ext uri="{FF2B5EF4-FFF2-40B4-BE49-F238E27FC236}">
                          <a16:creationId xmlns:a16="http://schemas.microsoft.com/office/drawing/2014/main" id="{AE87E052-D067-4FBD-9ADF-B22F26BC2EB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5400000">
                      <a:off x="5311326" y="4419791"/>
                      <a:ext cx="588040" cy="493141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93" name="TCN connection">
                <a:extLst>
                  <a:ext uri="{FF2B5EF4-FFF2-40B4-BE49-F238E27FC236}">
                    <a16:creationId xmlns:a16="http://schemas.microsoft.com/office/drawing/2014/main" id="{9D5E83B5-F3E6-4B6B-B47C-0B3CE58CCF17}"/>
                  </a:ext>
                </a:extLst>
              </p:cNvPr>
              <p:cNvGrpSpPr/>
              <p:nvPr/>
            </p:nvGrpSpPr>
            <p:grpSpPr>
              <a:xfrm>
                <a:off x="9753756" y="846160"/>
                <a:ext cx="660244" cy="591035"/>
                <a:chOff x="7341222" y="3099441"/>
                <a:chExt cx="1182496" cy="1058543"/>
              </a:xfrm>
            </p:grpSpPr>
            <p:cxnSp>
              <p:nvCxnSpPr>
                <p:cNvPr id="194" name="Connector: Elbow 193">
                  <a:extLst>
                    <a:ext uri="{FF2B5EF4-FFF2-40B4-BE49-F238E27FC236}">
                      <a16:creationId xmlns:a16="http://schemas.microsoft.com/office/drawing/2014/main" id="{AD3BE2C2-80E0-42A1-BE0D-B8B932C39340}"/>
                    </a:ext>
                  </a:extLst>
                </p:cNvPr>
                <p:cNvCxnSpPr>
                  <a:cxnSpLocks/>
                  <a:stCxn id="196" idx="6"/>
                  <a:endCxn id="195" idx="0"/>
                </p:cNvCxnSpPr>
                <p:nvPr/>
              </p:nvCxnSpPr>
              <p:spPr>
                <a:xfrm>
                  <a:off x="7839925" y="3587120"/>
                  <a:ext cx="326669" cy="209856"/>
                </a:xfrm>
                <a:prstGeom prst="bentConnector2">
                  <a:avLst/>
                </a:prstGeom>
                <a:ln w="15875">
                  <a:solidFill>
                    <a:schemeClr val="tx1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5" name="Rectangle: Rounded Corners 194">
                      <a:extLst>
                        <a:ext uri="{FF2B5EF4-FFF2-40B4-BE49-F238E27FC236}">
                          <a16:creationId xmlns:a16="http://schemas.microsoft.com/office/drawing/2014/main" id="{AEF6DDED-5E23-480A-90DC-EA16E025B8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09469" y="3796976"/>
                      <a:ext cx="714249" cy="311960"/>
                    </a:xfrm>
                    <a:prstGeom prst="roundRect">
                      <a:avLst/>
                    </a:prstGeom>
                    <a:solidFill>
                      <a:srgbClr val="EAEAF2"/>
                    </a:solidFill>
                    <a:ln w="28575">
                      <a:noFill/>
                      <a:headEnd type="none" w="med" len="med"/>
                      <a:tailEnd type="triangl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1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</m:e>
                              <m:sub>
                                <m:r>
                                  <a:rPr lang="en-US" sz="11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𝒎𝒂𝒊𝒏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1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95" name="Rectangle: Rounded Corners 194">
                      <a:extLst>
                        <a:ext uri="{FF2B5EF4-FFF2-40B4-BE49-F238E27FC236}">
                          <a16:creationId xmlns:a16="http://schemas.microsoft.com/office/drawing/2014/main" id="{AEF6DDED-5E23-480A-90DC-EA16E025B85E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809469" y="3796976"/>
                      <a:ext cx="714249" cy="311960"/>
                    </a:xfrm>
                    <a:prstGeom prst="roundRect">
                      <a:avLst/>
                    </a:prstGeom>
                    <a:blipFill>
                      <a:blip r:embed="rId23"/>
                      <a:stretch>
                        <a:fillRect l="-6154" b="-21429"/>
                      </a:stretch>
                    </a:blipFill>
                    <a:ln w="28575">
                      <a:noFill/>
                      <a:headEnd type="none" w="med" len="med"/>
                      <a:tailEnd type="triangle" w="med" len="med"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5F044760-7ECA-461B-928A-062BCDE1E4D1}"/>
                    </a:ext>
                  </a:extLst>
                </p:cNvPr>
                <p:cNvSpPr/>
                <p:nvPr/>
              </p:nvSpPr>
              <p:spPr>
                <a:xfrm>
                  <a:off x="7479925" y="3407120"/>
                  <a:ext cx="360000" cy="3600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endParaRPr lang="en-US" sz="1400" i="1" dirty="0"/>
                </a:p>
              </p:txBody>
            </p:sp>
            <p:cxnSp>
              <p:nvCxnSpPr>
                <p:cNvPr id="197" name="Connector: Elbow 196">
                  <a:extLst>
                    <a:ext uri="{FF2B5EF4-FFF2-40B4-BE49-F238E27FC236}">
                      <a16:creationId xmlns:a16="http://schemas.microsoft.com/office/drawing/2014/main" id="{318DA571-1385-439F-B082-93ADFFCCB46C}"/>
                    </a:ext>
                  </a:extLst>
                </p:cNvPr>
                <p:cNvCxnSpPr>
                  <a:cxnSpLocks/>
                  <a:stCxn id="201" idx="3"/>
                  <a:endCxn id="196" idx="0"/>
                </p:cNvCxnSpPr>
                <p:nvPr/>
              </p:nvCxnSpPr>
              <p:spPr>
                <a:xfrm>
                  <a:off x="7341226" y="3099441"/>
                  <a:ext cx="318699" cy="307679"/>
                </a:xfrm>
                <a:prstGeom prst="bentConnector2">
                  <a:avLst/>
                </a:prstGeom>
                <a:noFill/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98" name="Connector: Elbow 197">
                  <a:extLst>
                    <a:ext uri="{FF2B5EF4-FFF2-40B4-BE49-F238E27FC236}">
                      <a16:creationId xmlns:a16="http://schemas.microsoft.com/office/drawing/2014/main" id="{DED73CF3-7B13-4042-B07B-403AC656797E}"/>
                    </a:ext>
                  </a:extLst>
                </p:cNvPr>
                <p:cNvCxnSpPr>
                  <a:cxnSpLocks/>
                  <a:stCxn id="202" idx="3"/>
                  <a:endCxn id="196" idx="4"/>
                </p:cNvCxnSpPr>
                <p:nvPr/>
              </p:nvCxnSpPr>
              <p:spPr>
                <a:xfrm flipV="1">
                  <a:off x="7341222" y="3767120"/>
                  <a:ext cx="318703" cy="390864"/>
                </a:xfrm>
                <a:prstGeom prst="bentConnector2">
                  <a:avLst/>
                </a:prstGeom>
                <a:noFill/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9" name="Rectangle 198">
                      <a:extLst>
                        <a:ext uri="{FF2B5EF4-FFF2-40B4-BE49-F238E27FC236}">
                          <a16:creationId xmlns:a16="http://schemas.microsoft.com/office/drawing/2014/main" id="{7E5CFE00-6E4C-40A0-8546-213A13E8E7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2417" y="3287824"/>
                      <a:ext cx="261162" cy="489829"/>
                    </a:xfrm>
                    <a:prstGeom prst="rect">
                      <a:avLst/>
                    </a:prstGeom>
                  </p:spPr>
                  <p:txBody>
                    <a:bodyPr wrap="square" lIns="0" tIns="0" rIns="0" bIns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en-US" sz="2000" b="1" dirty="0">
                        <a:latin typeface="Lato" panose="020F050202020403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99" name="Rectangle 198">
                      <a:extLst>
                        <a:ext uri="{FF2B5EF4-FFF2-40B4-BE49-F238E27FC236}">
                          <a16:creationId xmlns:a16="http://schemas.microsoft.com/office/drawing/2014/main" id="{7E5CFE00-6E4C-40A0-8546-213A13E8E716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72417" y="3287824"/>
                      <a:ext cx="261162" cy="489829"/>
                    </a:xfrm>
                    <a:prstGeom prst="rect">
                      <a:avLst/>
                    </a:prstGeom>
                    <a:blipFill>
                      <a:blip r:embed="rId24"/>
                      <a:stretch>
                        <a:fillRect l="-87500" r="-54167" b="-2444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p:sp>
        <p:nvSpPr>
          <p:cNvPr id="204" name="Rectangle 203">
            <a:extLst>
              <a:ext uri="{FF2B5EF4-FFF2-40B4-BE49-F238E27FC236}">
                <a16:creationId xmlns:a16="http://schemas.microsoft.com/office/drawing/2014/main" id="{1C829302-70FA-464B-A533-9E403CC07CF4}"/>
              </a:ext>
            </a:extLst>
          </p:cNvPr>
          <p:cNvSpPr/>
          <p:nvPr/>
        </p:nvSpPr>
        <p:spPr>
          <a:xfrm>
            <a:off x="7983415" y="411574"/>
            <a:ext cx="4208585" cy="2372721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: Pooling network">
            <a:extLst>
              <a:ext uri="{FF2B5EF4-FFF2-40B4-BE49-F238E27FC236}">
                <a16:creationId xmlns:a16="http://schemas.microsoft.com/office/drawing/2014/main" id="{46E0EDF0-031C-42D4-B841-CB1A238926EF}"/>
              </a:ext>
            </a:extLst>
          </p:cNvPr>
          <p:cNvGrpSpPr/>
          <p:nvPr/>
        </p:nvGrpSpPr>
        <p:grpSpPr>
          <a:xfrm>
            <a:off x="8317158" y="1479751"/>
            <a:ext cx="2102252" cy="1066347"/>
            <a:chOff x="8317158" y="1479751"/>
            <a:chExt cx="2102252" cy="1066347"/>
          </a:xfrm>
        </p:grpSpPr>
        <p:sp>
          <p:nvSpPr>
            <p:cNvPr id="99" name="TextBox pooling network">
              <a:extLst>
                <a:ext uri="{FF2B5EF4-FFF2-40B4-BE49-F238E27FC236}">
                  <a16:creationId xmlns:a16="http://schemas.microsoft.com/office/drawing/2014/main" id="{A0A248CF-C59B-4A65-BC21-FF2AEE338553}"/>
                </a:ext>
              </a:extLst>
            </p:cNvPr>
            <p:cNvSpPr txBox="1"/>
            <p:nvPr/>
          </p:nvSpPr>
          <p:spPr>
            <a:xfrm>
              <a:off x="8520395" y="2330654"/>
              <a:ext cx="98479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i="1" dirty="0">
                  <a:latin typeface="Lato" panose="020F0502020204030203" pitchFamily="34" charset="0"/>
                </a:rPr>
                <a:t>Pooling network</a:t>
              </a:r>
            </a:p>
          </p:txBody>
        </p:sp>
        <p:grpSp>
          <p:nvGrpSpPr>
            <p:cNvPr id="106" name="Pooling netowrk">
              <a:extLst>
                <a:ext uri="{FF2B5EF4-FFF2-40B4-BE49-F238E27FC236}">
                  <a16:creationId xmlns:a16="http://schemas.microsoft.com/office/drawing/2014/main" id="{ACB688CB-1EEA-453E-8F22-7183DEA2451B}"/>
                </a:ext>
              </a:extLst>
            </p:cNvPr>
            <p:cNvGrpSpPr/>
            <p:nvPr/>
          </p:nvGrpSpPr>
          <p:grpSpPr>
            <a:xfrm>
              <a:off x="8317158" y="1667199"/>
              <a:ext cx="1391273" cy="658964"/>
              <a:chOff x="4770677" y="4528488"/>
              <a:chExt cx="2476883" cy="1173153"/>
            </a:xfrm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CFA37F60-52B3-43DD-AF95-3166BB21E098}"/>
                  </a:ext>
                </a:extLst>
              </p:cNvPr>
              <p:cNvSpPr/>
              <p:nvPr/>
            </p:nvSpPr>
            <p:spPr>
              <a:xfrm>
                <a:off x="4770677" y="4528488"/>
                <a:ext cx="2476883" cy="117315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C2A7CB3F-BEF1-4B7B-9FD8-240BC6183A76}"/>
                  </a:ext>
                </a:extLst>
              </p:cNvPr>
              <p:cNvSpPr/>
              <p:nvPr/>
            </p:nvSpPr>
            <p:spPr>
              <a:xfrm>
                <a:off x="4894823" y="4589725"/>
                <a:ext cx="2228591" cy="30824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Pooling &amp; Up-sampling</a:t>
                </a:r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F3C83D93-95D5-4E2C-8A1B-DA8535193E38}"/>
                  </a:ext>
                </a:extLst>
              </p:cNvPr>
              <p:cNvSpPr/>
              <p:nvPr/>
            </p:nvSpPr>
            <p:spPr>
              <a:xfrm>
                <a:off x="4894823" y="5320658"/>
                <a:ext cx="2228591" cy="30824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Pooling &amp; Up-sampling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9" name="TextBox 118">
                    <a:extLst>
                      <a:ext uri="{FF2B5EF4-FFF2-40B4-BE49-F238E27FC236}">
                        <a16:creationId xmlns:a16="http://schemas.microsoft.com/office/drawing/2014/main" id="{5FC37EFE-B639-4935-897C-304FFA5B58B5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5696339" y="4868970"/>
                    <a:ext cx="625558" cy="493141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119" name="TextBox 118">
                    <a:extLst>
                      <a:ext uri="{FF2B5EF4-FFF2-40B4-BE49-F238E27FC236}">
                        <a16:creationId xmlns:a16="http://schemas.microsoft.com/office/drawing/2014/main" id="{5FC37EFE-B639-4935-897C-304FFA5B58B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5400000">
                    <a:off x="5696339" y="4868970"/>
                    <a:ext cx="625558" cy="493141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7" name="Pooling network connection">
              <a:extLst>
                <a:ext uri="{FF2B5EF4-FFF2-40B4-BE49-F238E27FC236}">
                  <a16:creationId xmlns:a16="http://schemas.microsoft.com/office/drawing/2014/main" id="{99D62001-8844-4B82-A0DB-20257E1A848A}"/>
                </a:ext>
              </a:extLst>
            </p:cNvPr>
            <p:cNvGrpSpPr/>
            <p:nvPr/>
          </p:nvGrpSpPr>
          <p:grpSpPr>
            <a:xfrm>
              <a:off x="9638698" y="1479751"/>
              <a:ext cx="780712" cy="718984"/>
              <a:chOff x="7123414" y="4194774"/>
              <a:chExt cx="1389901" cy="128000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8" name="Rectangle: Rounded Corners 107">
                    <a:extLst>
                      <a:ext uri="{FF2B5EF4-FFF2-40B4-BE49-F238E27FC236}">
                        <a16:creationId xmlns:a16="http://schemas.microsoft.com/office/drawing/2014/main" id="{D11C381E-BD18-4281-82F7-C544100F40F7}"/>
                      </a:ext>
                    </a:extLst>
                  </p:cNvPr>
                  <p:cNvSpPr/>
                  <p:nvPr/>
                </p:nvSpPr>
                <p:spPr>
                  <a:xfrm>
                    <a:off x="7822436" y="4194774"/>
                    <a:ext cx="690879" cy="311960"/>
                  </a:xfrm>
                  <a:prstGeom prst="roundRect">
                    <a:avLst/>
                  </a:prstGeom>
                  <a:solidFill>
                    <a:srgbClr val="EAEAF2"/>
                  </a:solidFill>
                  <a:ln w="28575">
                    <a:noFill/>
                    <a:headEnd type="none" w="med" len="med"/>
                    <a:tailEnd type="triangl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9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9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9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𝒔𝒖𝒃</m:t>
                              </m:r>
                            </m:sub>
                          </m:sSub>
                        </m:oMath>
                      </m:oMathPara>
                    </a14:m>
                    <a:endParaRPr lang="en-US" sz="900" b="1" i="1" dirty="0">
                      <a:solidFill>
                        <a:schemeClr val="tx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08" name="Rectangle: Rounded Corners 107">
                    <a:extLst>
                      <a:ext uri="{FF2B5EF4-FFF2-40B4-BE49-F238E27FC236}">
                        <a16:creationId xmlns:a16="http://schemas.microsoft.com/office/drawing/2014/main" id="{D11C381E-BD18-4281-82F7-C544100F40F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22436" y="4194774"/>
                    <a:ext cx="690879" cy="311960"/>
                  </a:xfrm>
                  <a:prstGeom prst="roundRect">
                    <a:avLst/>
                  </a:prstGeom>
                  <a:blipFill>
                    <a:blip r:embed="rId26"/>
                    <a:stretch>
                      <a:fillRect b="-10714"/>
                    </a:stretch>
                  </a:blipFill>
                  <a:ln w="28575">
                    <a:noFill/>
                    <a:headEnd type="none" w="med" len="med"/>
                    <a:tailEnd type="triangl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9" name="Connector: Elbow 108">
                <a:extLst>
                  <a:ext uri="{FF2B5EF4-FFF2-40B4-BE49-F238E27FC236}">
                    <a16:creationId xmlns:a16="http://schemas.microsoft.com/office/drawing/2014/main" id="{40DAB632-33E4-4521-B17F-7C35F6CFC80D}"/>
                  </a:ext>
                </a:extLst>
              </p:cNvPr>
              <p:cNvCxnSpPr>
                <a:cxnSpLocks/>
                <a:stCxn id="111" idx="6"/>
                <a:endCxn id="108" idx="2"/>
              </p:cNvCxnSpPr>
              <p:nvPr/>
            </p:nvCxnSpPr>
            <p:spPr>
              <a:xfrm flipV="1">
                <a:off x="7769198" y="4506734"/>
                <a:ext cx="398678" cy="552316"/>
              </a:xfrm>
              <a:prstGeom prst="bentConnector2">
                <a:avLst/>
              </a:prstGeom>
              <a:ln w="15875">
                <a:solidFill>
                  <a:schemeClr val="tx1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CE900712-633E-4742-8B33-30D13B14A908}"/>
                  </a:ext>
                </a:extLst>
              </p:cNvPr>
              <p:cNvSpPr/>
              <p:nvPr/>
            </p:nvSpPr>
            <p:spPr>
              <a:xfrm>
                <a:off x="7409197" y="4898823"/>
                <a:ext cx="360001" cy="32045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en-US" sz="700" i="1" dirty="0"/>
              </a:p>
            </p:txBody>
          </p:sp>
          <p:cxnSp>
            <p:nvCxnSpPr>
              <p:cNvPr id="112" name="Connector: Elbow 111">
                <a:extLst>
                  <a:ext uri="{FF2B5EF4-FFF2-40B4-BE49-F238E27FC236}">
                    <a16:creationId xmlns:a16="http://schemas.microsoft.com/office/drawing/2014/main" id="{4B198EAF-B010-468D-9A6D-515D3E680C83}"/>
                  </a:ext>
                </a:extLst>
              </p:cNvPr>
              <p:cNvCxnSpPr>
                <a:cxnSpLocks/>
                <a:stCxn id="117" idx="3"/>
                <a:endCxn id="111" idx="0"/>
              </p:cNvCxnSpPr>
              <p:nvPr/>
            </p:nvCxnSpPr>
            <p:spPr>
              <a:xfrm>
                <a:off x="7123414" y="4743846"/>
                <a:ext cx="465783" cy="154977"/>
              </a:xfrm>
              <a:prstGeom prst="bentConnector2">
                <a:avLst/>
              </a:prstGeom>
              <a:solidFill>
                <a:schemeClr val="bg1">
                  <a:lumMod val="9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4" name="Connector: Elbow 113">
                <a:extLst>
                  <a:ext uri="{FF2B5EF4-FFF2-40B4-BE49-F238E27FC236}">
                    <a16:creationId xmlns:a16="http://schemas.microsoft.com/office/drawing/2014/main" id="{06791B28-CAE6-47CE-B2F5-5C2DC2E09B7B}"/>
                  </a:ext>
                </a:extLst>
              </p:cNvPr>
              <p:cNvCxnSpPr>
                <a:cxnSpLocks/>
                <a:stCxn id="118" idx="3"/>
                <a:endCxn id="111" idx="4"/>
              </p:cNvCxnSpPr>
              <p:nvPr/>
            </p:nvCxnSpPr>
            <p:spPr>
              <a:xfrm flipV="1">
                <a:off x="7123414" y="5219276"/>
                <a:ext cx="465783" cy="255503"/>
              </a:xfrm>
              <a:prstGeom prst="bentConnector2">
                <a:avLst/>
              </a:prstGeom>
              <a:solidFill>
                <a:schemeClr val="bg1">
                  <a:lumMod val="9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5" name="Rectangle 114">
                    <a:extLst>
                      <a:ext uri="{FF2B5EF4-FFF2-40B4-BE49-F238E27FC236}">
                        <a16:creationId xmlns:a16="http://schemas.microsoft.com/office/drawing/2014/main" id="{CE84AC7C-FED1-4A63-8821-FDE572543777}"/>
                      </a:ext>
                    </a:extLst>
                  </p:cNvPr>
                  <p:cNvSpPr/>
                  <p:nvPr/>
                </p:nvSpPr>
                <p:spPr>
                  <a:xfrm>
                    <a:off x="7481167" y="4875163"/>
                    <a:ext cx="261163" cy="328760"/>
                  </a:xfrm>
                  <a:prstGeom prst="rect">
                    <a:avLst/>
                  </a:prstGeom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en-US" sz="1200" b="1" dirty="0">
                      <a:latin typeface="Lato" panose="020F050202020403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15" name="Rectangle 114">
                    <a:extLst>
                      <a:ext uri="{FF2B5EF4-FFF2-40B4-BE49-F238E27FC236}">
                        <a16:creationId xmlns:a16="http://schemas.microsoft.com/office/drawing/2014/main" id="{CE84AC7C-FED1-4A63-8821-FDE57254377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81167" y="4875163"/>
                    <a:ext cx="261163" cy="328760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 l="-33333" r="-16667" b="-96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0684510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 Placeholder 76">
            <a:extLst>
              <a:ext uri="{FF2B5EF4-FFF2-40B4-BE49-F238E27FC236}">
                <a16:creationId xmlns:a16="http://schemas.microsoft.com/office/drawing/2014/main" id="{E5B75E72-B0FC-4B65-932E-3646FCDF476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6920" y="1276069"/>
            <a:ext cx="10789755" cy="456478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dirty="0"/>
              <a:t>Decoder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287BC8-CEAE-4ECE-9E77-1921D272F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0772" y="6492875"/>
            <a:ext cx="695325" cy="365125"/>
          </a:xfrm>
        </p:spPr>
        <p:txBody>
          <a:bodyPr/>
          <a:lstStyle/>
          <a:p>
            <a:fld id="{A86395FC-DA4F-4FE4-AE6B-73BE279DC0A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430CC8-8754-410F-B933-97D4BABD49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Detail of Module 1: Decoder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00C8BF-83F3-4209-A3E2-EEC0C0437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Methodology: </a:t>
            </a:r>
            <a:r>
              <a:rPr lang="en-US" i="1" dirty="0"/>
              <a:t>TCTS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A9A2056-21A3-45A8-A690-971F35E4CE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02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AF461798-B9DD-45E0-80E8-570023682DF2}"/>
              </a:ext>
            </a:extLst>
          </p:cNvPr>
          <p:cNvSpPr txBox="1"/>
          <p:nvPr/>
        </p:nvSpPr>
        <p:spPr>
          <a:xfrm>
            <a:off x="704951" y="4649003"/>
            <a:ext cx="10791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Lato" panose="020F0502020204030203" pitchFamily="34" charset="0"/>
              </a:rPr>
              <a:t>The decoder network regenerates the original time series.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Lato" panose="020F0502020204030203" pitchFamily="34" charset="0"/>
              </a:rPr>
              <a:t>A convolutional layer is powerful to gather temporally spread information efficiently.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99FB69C-B742-410A-8B25-11238E04B44E}"/>
              </a:ext>
            </a:extLst>
          </p:cNvPr>
          <p:cNvGrpSpPr/>
          <p:nvPr/>
        </p:nvGrpSpPr>
        <p:grpSpPr>
          <a:xfrm>
            <a:off x="762702" y="1725028"/>
            <a:ext cx="3667224" cy="2298332"/>
            <a:chOff x="762702" y="1628775"/>
            <a:chExt cx="3667224" cy="2298332"/>
          </a:xfrm>
        </p:grpSpPr>
        <p:sp>
          <p:nvSpPr>
            <p:cNvPr id="175" name="Rectangle: Rounded Corners 174">
              <a:extLst>
                <a:ext uri="{FF2B5EF4-FFF2-40B4-BE49-F238E27FC236}">
                  <a16:creationId xmlns:a16="http://schemas.microsoft.com/office/drawing/2014/main" id="{018D0C53-37FA-41C5-B21D-E9283653CF02}"/>
                </a:ext>
              </a:extLst>
            </p:cNvPr>
            <p:cNvSpPr/>
            <p:nvPr/>
          </p:nvSpPr>
          <p:spPr>
            <a:xfrm>
              <a:off x="762702" y="1666422"/>
              <a:ext cx="3628724" cy="2260685"/>
            </a:xfrm>
            <a:prstGeom prst="roundRect">
              <a:avLst>
                <a:gd name="adj" fmla="val 3843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6" name="Straight Arrow Connector 175">
              <a:extLst>
                <a:ext uri="{FF2B5EF4-FFF2-40B4-BE49-F238E27FC236}">
                  <a16:creationId xmlns:a16="http://schemas.microsoft.com/office/drawing/2014/main" id="{A139A31B-1261-4F88-920C-AAEAF100ADED}"/>
                </a:ext>
              </a:extLst>
            </p:cNvPr>
            <p:cNvCxnSpPr>
              <a:cxnSpLocks/>
              <a:stCxn id="190" idx="2"/>
              <a:endCxn id="186" idx="0"/>
            </p:cNvCxnSpPr>
            <p:nvPr/>
          </p:nvCxnSpPr>
          <p:spPr>
            <a:xfrm>
              <a:off x="2533901" y="2119430"/>
              <a:ext cx="0" cy="140928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98D755A5-49C1-4AF5-82B5-F66D5BFE5481}"/>
                </a:ext>
              </a:extLst>
            </p:cNvPr>
            <p:cNvSpPr/>
            <p:nvPr/>
          </p:nvSpPr>
          <p:spPr>
            <a:xfrm>
              <a:off x="1273901" y="2222644"/>
              <a:ext cx="2520000" cy="30715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481A228A-7D72-48A9-873B-601F6AAAE7EB}"/>
                </a:ext>
              </a:extLst>
            </p:cNvPr>
            <p:cNvSpPr/>
            <p:nvPr/>
          </p:nvSpPr>
          <p:spPr>
            <a:xfrm>
              <a:off x="1273901" y="2571859"/>
              <a:ext cx="2520000" cy="2079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CA7021CE-E9B0-4A23-89C7-5F6AFEE721BB}"/>
                </a:ext>
              </a:extLst>
            </p:cNvPr>
            <p:cNvSpPr/>
            <p:nvPr/>
          </p:nvSpPr>
          <p:spPr>
            <a:xfrm>
              <a:off x="1273901" y="2818602"/>
              <a:ext cx="2520000" cy="2079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80CF7D97-1D91-4935-944D-96A953E5209D}"/>
                </a:ext>
              </a:extLst>
            </p:cNvPr>
            <p:cNvSpPr/>
            <p:nvPr/>
          </p:nvSpPr>
          <p:spPr>
            <a:xfrm>
              <a:off x="1273901" y="3065344"/>
              <a:ext cx="2520000" cy="2079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F6FA6226-5A89-44B0-A116-C0EA6E9CB845}"/>
                </a:ext>
              </a:extLst>
            </p:cNvPr>
            <p:cNvSpPr txBox="1"/>
            <p:nvPr/>
          </p:nvSpPr>
          <p:spPr>
            <a:xfrm>
              <a:off x="1632052" y="2516390"/>
              <a:ext cx="180369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Lato" panose="020F0502020204030203" pitchFamily="34" charset="0"/>
                </a:rPr>
                <a:t>Batch Normalization</a:t>
              </a:r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8F291D87-DDAE-4C03-B39F-BAEE3A315F92}"/>
                </a:ext>
              </a:extLst>
            </p:cNvPr>
            <p:cNvSpPr txBox="1"/>
            <p:nvPr/>
          </p:nvSpPr>
          <p:spPr>
            <a:xfrm>
              <a:off x="2105739" y="2768832"/>
              <a:ext cx="85632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Lato" panose="020F0502020204030203" pitchFamily="34" charset="0"/>
                </a:rPr>
                <a:t>Dropout</a:t>
              </a: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5B985910-C3DC-4FB9-8F96-C2D18AD35A14}"/>
                </a:ext>
              </a:extLst>
            </p:cNvPr>
            <p:cNvSpPr txBox="1"/>
            <p:nvPr/>
          </p:nvSpPr>
          <p:spPr>
            <a:xfrm>
              <a:off x="2224361" y="3016788"/>
              <a:ext cx="61908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latin typeface="Lato" panose="020F0502020204030203" pitchFamily="34" charset="0"/>
                </a:rPr>
                <a:t>ReLU</a:t>
              </a:r>
              <a:endParaRPr lang="en-US" sz="1400" dirty="0">
                <a:latin typeface="Lato" panose="020F0502020204030203" pitchFamily="34" charset="0"/>
              </a:endParaRP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AC7BA73B-B33C-41AA-AD29-A7CF96B4A601}"/>
                </a:ext>
              </a:extLst>
            </p:cNvPr>
            <p:cNvSpPr txBox="1"/>
            <p:nvPr/>
          </p:nvSpPr>
          <p:spPr>
            <a:xfrm>
              <a:off x="1511025" y="2245642"/>
              <a:ext cx="204575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1D Convolutional Layer</a:t>
              </a: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9657B517-8EB6-4869-8CD8-61293AC6DFAA}"/>
                </a:ext>
              </a:extLst>
            </p:cNvPr>
            <p:cNvSpPr/>
            <p:nvPr/>
          </p:nvSpPr>
          <p:spPr>
            <a:xfrm>
              <a:off x="1093901" y="3528719"/>
              <a:ext cx="2880000" cy="30715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B42BDD8A-99C6-45B6-B22B-7B320AB04691}"/>
                </a:ext>
              </a:extLst>
            </p:cNvPr>
            <p:cNvSpPr/>
            <p:nvPr/>
          </p:nvSpPr>
          <p:spPr>
            <a:xfrm>
              <a:off x="2461713" y="3331699"/>
              <a:ext cx="86627" cy="962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9" name="Connector: Elbow 188">
              <a:extLst>
                <a:ext uri="{FF2B5EF4-FFF2-40B4-BE49-F238E27FC236}">
                  <a16:creationId xmlns:a16="http://schemas.microsoft.com/office/drawing/2014/main" id="{D99B1605-6127-453C-BE54-E63ACFC99F23}"/>
                </a:ext>
              </a:extLst>
            </p:cNvPr>
            <p:cNvCxnSpPr>
              <a:cxnSpLocks/>
              <a:stCxn id="190" idx="3"/>
              <a:endCxn id="188" idx="3"/>
            </p:cNvCxnSpPr>
            <p:nvPr/>
          </p:nvCxnSpPr>
          <p:spPr>
            <a:xfrm flipH="1">
              <a:off x="2548340" y="1965852"/>
              <a:ext cx="1425561" cy="1413973"/>
            </a:xfrm>
            <a:prstGeom prst="bentConnector3">
              <a:avLst>
                <a:gd name="adj1" fmla="val -16036"/>
              </a:avLst>
            </a:prstGeom>
            <a:ln w="1905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F4670ABA-0006-4C2D-B267-9B39A062447B}"/>
                </a:ext>
              </a:extLst>
            </p:cNvPr>
            <p:cNvSpPr/>
            <p:nvPr/>
          </p:nvSpPr>
          <p:spPr>
            <a:xfrm>
              <a:off x="1093901" y="1812274"/>
              <a:ext cx="2880000" cy="3071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A1234167-31AB-4185-B3B9-6D529ABEAF8B}"/>
                </a:ext>
              </a:extLst>
            </p:cNvPr>
            <p:cNvSpPr txBox="1"/>
            <p:nvPr/>
          </p:nvSpPr>
          <p:spPr>
            <a:xfrm>
              <a:off x="1511025" y="3477675"/>
              <a:ext cx="204575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Output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D699A8C6-F527-4459-8F3A-0A9688D14232}"/>
                </a:ext>
              </a:extLst>
            </p:cNvPr>
            <p:cNvSpPr txBox="1"/>
            <p:nvPr/>
          </p:nvSpPr>
          <p:spPr>
            <a:xfrm>
              <a:off x="1511025" y="1782777"/>
              <a:ext cx="204575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Input</a:t>
              </a: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CFEF02D4-BAB9-4E47-91FB-F9A043486F50}"/>
                </a:ext>
              </a:extLst>
            </p:cNvPr>
            <p:cNvSpPr/>
            <p:nvPr/>
          </p:nvSpPr>
          <p:spPr>
            <a:xfrm>
              <a:off x="4333674" y="1628775"/>
              <a:ext cx="96252" cy="770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6ECFB4BB-7F0E-47BC-868A-048322E9DD61}"/>
                </a:ext>
              </a:extLst>
            </p:cNvPr>
            <p:cNvSpPr/>
            <p:nvPr/>
          </p:nvSpPr>
          <p:spPr>
            <a:xfrm>
              <a:off x="4312820" y="3831356"/>
              <a:ext cx="96252" cy="770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15ACF8E-1D45-4903-8DE9-A51A3938EEA4}"/>
              </a:ext>
            </a:extLst>
          </p:cNvPr>
          <p:cNvGrpSpPr/>
          <p:nvPr/>
        </p:nvGrpSpPr>
        <p:grpSpPr>
          <a:xfrm>
            <a:off x="4360946" y="1802030"/>
            <a:ext cx="3581319" cy="2298333"/>
            <a:chOff x="4360946" y="1705777"/>
            <a:chExt cx="3581319" cy="2298333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D76AE241-A2F5-4BA7-A975-04E5BAD36897}"/>
                </a:ext>
              </a:extLst>
            </p:cNvPr>
            <p:cNvSpPr/>
            <p:nvPr/>
          </p:nvSpPr>
          <p:spPr>
            <a:xfrm>
              <a:off x="5062265" y="2393303"/>
              <a:ext cx="2880000" cy="161080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8FEA01BF-0480-422E-9382-4BB73D58B37A}"/>
                    </a:ext>
                  </a:extLst>
                </p:cNvPr>
                <p:cNvSpPr/>
                <p:nvPr/>
              </p:nvSpPr>
              <p:spPr>
                <a:xfrm>
                  <a:off x="5199649" y="3550199"/>
                  <a:ext cx="2591359" cy="34446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Convolutional</m:t>
                        </m:r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Layer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8FEA01BF-0480-422E-9382-4BB73D58B37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9649" y="3550199"/>
                  <a:ext cx="2591359" cy="344462"/>
                </a:xfrm>
                <a:prstGeom prst="rect">
                  <a:avLst/>
                </a:prstGeom>
                <a:blipFill>
                  <a:blip r:embed="rId18"/>
                  <a:stretch>
                    <a:fillRect b="-15254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285B1B60-E79A-43CB-9E74-D1F4B9998C01}"/>
                    </a:ext>
                  </a:extLst>
                </p:cNvPr>
                <p:cNvSpPr/>
                <p:nvPr/>
              </p:nvSpPr>
              <p:spPr>
                <a:xfrm>
                  <a:off x="5199654" y="2484816"/>
                  <a:ext cx="2591359" cy="34446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Convolutional</m:t>
                        </m:r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Layer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285B1B60-E79A-43CB-9E74-D1F4B9998C0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9654" y="2484816"/>
                  <a:ext cx="2591359" cy="344462"/>
                </a:xfrm>
                <a:prstGeom prst="rect">
                  <a:avLst/>
                </a:prstGeom>
                <a:blipFill>
                  <a:blip r:embed="rId19"/>
                  <a:stretch>
                    <a:fillRect b="-1694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F83623FA-6300-4846-9A28-D8C05A30DC74}"/>
                </a:ext>
              </a:extLst>
            </p:cNvPr>
            <p:cNvCxnSpPr>
              <a:cxnSpLocks/>
              <a:stCxn id="197" idx="1"/>
              <a:endCxn id="193" idx="2"/>
            </p:cNvCxnSpPr>
            <p:nvPr/>
          </p:nvCxnSpPr>
          <p:spPr>
            <a:xfrm flipH="1" flipV="1">
              <a:off x="4381800" y="1705777"/>
              <a:ext cx="826169" cy="801971"/>
            </a:xfrm>
            <a:prstGeom prst="lin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64BE0C0B-0D11-4F1D-9E19-BF1379834F2B}"/>
                </a:ext>
              </a:extLst>
            </p:cNvPr>
            <p:cNvCxnSpPr>
              <a:cxnSpLocks/>
              <a:stCxn id="198" idx="1"/>
              <a:endCxn id="194" idx="2"/>
            </p:cNvCxnSpPr>
            <p:nvPr/>
          </p:nvCxnSpPr>
          <p:spPr>
            <a:xfrm flipH="1">
              <a:off x="4360946" y="2814151"/>
              <a:ext cx="835794" cy="1094207"/>
            </a:xfrm>
            <a:prstGeom prst="lin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9AB24442-DDB4-49E5-B4CB-064BFAE4DCCD}"/>
                </a:ext>
              </a:extLst>
            </p:cNvPr>
            <p:cNvSpPr/>
            <p:nvPr/>
          </p:nvSpPr>
          <p:spPr>
            <a:xfrm>
              <a:off x="5207969" y="2469247"/>
              <a:ext cx="105512" cy="770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4B750DF8-7C10-4CAB-A625-8F5B33465A4D}"/>
                </a:ext>
              </a:extLst>
            </p:cNvPr>
            <p:cNvSpPr/>
            <p:nvPr/>
          </p:nvSpPr>
          <p:spPr>
            <a:xfrm>
              <a:off x="5196740" y="2775650"/>
              <a:ext cx="105512" cy="770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9" name="Straight Arrow Connector 198">
              <a:extLst>
                <a:ext uri="{FF2B5EF4-FFF2-40B4-BE49-F238E27FC236}">
                  <a16:creationId xmlns:a16="http://schemas.microsoft.com/office/drawing/2014/main" id="{A71E25EB-65DE-4AD1-95FA-B92C0B25898D}"/>
                </a:ext>
              </a:extLst>
            </p:cNvPr>
            <p:cNvCxnSpPr>
              <a:cxnSpLocks/>
              <a:stCxn id="104" idx="2"/>
              <a:endCxn id="98" idx="0"/>
            </p:cNvCxnSpPr>
            <p:nvPr/>
          </p:nvCxnSpPr>
          <p:spPr>
            <a:xfrm flipH="1">
              <a:off x="6495329" y="2829278"/>
              <a:ext cx="5" cy="7209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8DDCF569-D56D-4FF1-8212-DA875A27B86B}"/>
                    </a:ext>
                  </a:extLst>
                </p:cNvPr>
                <p:cNvSpPr/>
                <p:nvPr/>
              </p:nvSpPr>
              <p:spPr>
                <a:xfrm>
                  <a:off x="5199651" y="3017508"/>
                  <a:ext cx="2591359" cy="34446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Convolutional</m:t>
                        </m:r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Layer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8DDCF569-D56D-4FF1-8212-DA875A27B8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9651" y="3017508"/>
                  <a:ext cx="2591359" cy="344462"/>
                </a:xfrm>
                <a:prstGeom prst="rect">
                  <a:avLst/>
                </a:prstGeom>
                <a:blipFill>
                  <a:blip r:embed="rId20"/>
                  <a:stretch>
                    <a:fillRect b="-1724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5" name="Rectangle 84">
            <a:extLst>
              <a:ext uri="{FF2B5EF4-FFF2-40B4-BE49-F238E27FC236}">
                <a16:creationId xmlns:a16="http://schemas.microsoft.com/office/drawing/2014/main" id="{1ED97798-42D1-4F3A-8438-3AD042A7121D}"/>
              </a:ext>
            </a:extLst>
          </p:cNvPr>
          <p:cNvSpPr/>
          <p:nvPr/>
        </p:nvSpPr>
        <p:spPr>
          <a:xfrm>
            <a:off x="8041386" y="442072"/>
            <a:ext cx="4127168" cy="21522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ABE859B-4978-47ED-86C6-A7459A07C7D4}"/>
              </a:ext>
            </a:extLst>
          </p:cNvPr>
          <p:cNvSpPr/>
          <p:nvPr/>
        </p:nvSpPr>
        <p:spPr>
          <a:xfrm>
            <a:off x="11001797" y="1081713"/>
            <a:ext cx="1116937" cy="14763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0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D36840F4-BBDF-4AB5-BCB0-409C1B6240D6}"/>
              </a:ext>
            </a:extLst>
          </p:cNvPr>
          <p:cNvSpPr/>
          <p:nvPr/>
        </p:nvSpPr>
        <p:spPr>
          <a:xfrm>
            <a:off x="8095592" y="493213"/>
            <a:ext cx="2493887" cy="2054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dirty="0"/>
          </a:p>
        </p:txBody>
      </p:sp>
      <p:sp>
        <p:nvSpPr>
          <p:cNvPr id="88" name="TextBox encoder">
            <a:extLst>
              <a:ext uri="{FF2B5EF4-FFF2-40B4-BE49-F238E27FC236}">
                <a16:creationId xmlns:a16="http://schemas.microsoft.com/office/drawing/2014/main" id="{775EEA25-59B7-4E99-AD7D-6AF78314BFD8}"/>
              </a:ext>
            </a:extLst>
          </p:cNvPr>
          <p:cNvSpPr txBox="1"/>
          <p:nvPr/>
        </p:nvSpPr>
        <p:spPr>
          <a:xfrm>
            <a:off x="8721263" y="2562069"/>
            <a:ext cx="11336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mbria Math" panose="02040503050406030204" pitchFamily="18" charset="0"/>
                <a:ea typeface="Cambria Math" panose="02040503050406030204" pitchFamily="18" charset="0"/>
              </a:rPr>
              <a:t>Encoder network</a:t>
            </a:r>
          </a:p>
        </p:txBody>
      </p:sp>
      <p:sp>
        <p:nvSpPr>
          <p:cNvPr id="89" name="TextBox decoder">
            <a:extLst>
              <a:ext uri="{FF2B5EF4-FFF2-40B4-BE49-F238E27FC236}">
                <a16:creationId xmlns:a16="http://schemas.microsoft.com/office/drawing/2014/main" id="{24C33415-D743-40E1-9B70-EC24F66D2AE4}"/>
              </a:ext>
            </a:extLst>
          </p:cNvPr>
          <p:cNvSpPr txBox="1"/>
          <p:nvPr/>
        </p:nvSpPr>
        <p:spPr>
          <a:xfrm>
            <a:off x="11010561" y="2562069"/>
            <a:ext cx="11352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mbria Math" panose="02040503050406030204" pitchFamily="18" charset="0"/>
                <a:ea typeface="Cambria Math" panose="02040503050406030204" pitchFamily="18" charset="0"/>
              </a:rPr>
              <a:t>Decoder network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CA18431C-9EB7-43C0-B249-D43E36DA42E7}"/>
              </a:ext>
            </a:extLst>
          </p:cNvPr>
          <p:cNvCxnSpPr>
            <a:cxnSpLocks/>
            <a:stCxn id="203" idx="3"/>
            <a:endCxn id="90" idx="1"/>
          </p:cNvCxnSpPr>
          <p:nvPr/>
        </p:nvCxnSpPr>
        <p:spPr>
          <a:xfrm flipV="1">
            <a:off x="10419410" y="1451128"/>
            <a:ext cx="96797" cy="116238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B94D8FA2-EA56-42FE-9D8A-2F71CD0C1342}"/>
              </a:ext>
            </a:extLst>
          </p:cNvPr>
          <p:cNvCxnSpPr>
            <a:cxnSpLocks/>
            <a:stCxn id="118" idx="3"/>
            <a:endCxn id="90" idx="1"/>
          </p:cNvCxnSpPr>
          <p:nvPr/>
        </p:nvCxnSpPr>
        <p:spPr>
          <a:xfrm>
            <a:off x="10414000" y="1322718"/>
            <a:ext cx="102207" cy="128410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" name="Group: TCN">
            <a:extLst>
              <a:ext uri="{FF2B5EF4-FFF2-40B4-BE49-F238E27FC236}">
                <a16:creationId xmlns:a16="http://schemas.microsoft.com/office/drawing/2014/main" id="{9FFAFCF6-1DDA-4F97-A8F6-B7BEB38CAA47}"/>
              </a:ext>
            </a:extLst>
          </p:cNvPr>
          <p:cNvGrpSpPr/>
          <p:nvPr/>
        </p:nvGrpSpPr>
        <p:grpSpPr>
          <a:xfrm>
            <a:off x="8082129" y="496989"/>
            <a:ext cx="2331871" cy="1085963"/>
            <a:chOff x="8082129" y="496989"/>
            <a:chExt cx="2331871" cy="1085963"/>
          </a:xfrm>
        </p:grpSpPr>
        <p:sp>
          <p:nvSpPr>
            <p:cNvPr id="113" name="TextBox TCN">
              <a:extLst>
                <a:ext uri="{FF2B5EF4-FFF2-40B4-BE49-F238E27FC236}">
                  <a16:creationId xmlns:a16="http://schemas.microsoft.com/office/drawing/2014/main" id="{73A2C68C-5AEB-4E43-9D46-F6E0DDD59463}"/>
                </a:ext>
              </a:extLst>
            </p:cNvPr>
            <p:cNvSpPr txBox="1"/>
            <p:nvPr/>
          </p:nvSpPr>
          <p:spPr>
            <a:xfrm>
              <a:off x="8082129" y="496989"/>
              <a:ext cx="205216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i="1" dirty="0">
                  <a:solidFill>
                    <a:srgbClr val="FF0000"/>
                  </a:solidFill>
                  <a:latin typeface="Lato" panose="020F0502020204030203" pitchFamily="34" charset="0"/>
                </a:rPr>
                <a:t>Temporal convolutional network (TCN)</a:t>
              </a:r>
            </a:p>
          </p:txBody>
        </p: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3694F493-92F9-49CD-B897-434FF7EE815A}"/>
                </a:ext>
              </a:extLst>
            </p:cNvPr>
            <p:cNvGrpSpPr/>
            <p:nvPr/>
          </p:nvGrpSpPr>
          <p:grpSpPr>
            <a:xfrm>
              <a:off x="8225755" y="698268"/>
              <a:ext cx="2188245" cy="884684"/>
              <a:chOff x="8225755" y="698268"/>
              <a:chExt cx="2188245" cy="884684"/>
            </a:xfrm>
          </p:grpSpPr>
          <p:grpSp>
            <p:nvGrpSpPr>
              <p:cNvPr id="115" name="TCN">
                <a:extLst>
                  <a:ext uri="{FF2B5EF4-FFF2-40B4-BE49-F238E27FC236}">
                    <a16:creationId xmlns:a16="http://schemas.microsoft.com/office/drawing/2014/main" id="{3164427D-4B55-4B57-93A1-E22726F0EBA4}"/>
                  </a:ext>
                </a:extLst>
              </p:cNvPr>
              <p:cNvGrpSpPr/>
              <p:nvPr/>
            </p:nvGrpSpPr>
            <p:grpSpPr>
              <a:xfrm>
                <a:off x="8225755" y="698268"/>
                <a:ext cx="1574077" cy="884684"/>
                <a:chOff x="4204182" y="3919688"/>
                <a:chExt cx="2802330" cy="1480540"/>
              </a:xfrm>
            </p:grpSpPr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EB08EDFD-0B86-4940-9A1B-9421063C080B}"/>
                    </a:ext>
                  </a:extLst>
                </p:cNvPr>
                <p:cNvSpPr/>
                <p:nvPr/>
              </p:nvSpPr>
              <p:spPr>
                <a:xfrm>
                  <a:off x="4204182" y="3919688"/>
                  <a:ext cx="2802330" cy="148054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00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C0F72818-D7F1-4D9D-85C2-A59E5655C8D8}"/>
                    </a:ext>
                  </a:extLst>
                </p:cNvPr>
                <p:cNvSpPr/>
                <p:nvPr/>
              </p:nvSpPr>
              <p:spPr>
                <a:xfrm>
                  <a:off x="4281572" y="3997984"/>
                  <a:ext cx="2642914" cy="33840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Dilated Convolutional Layer</a:t>
                  </a:r>
                </a:p>
              </p:txBody>
            </p:sp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99444D6E-5F21-4734-BF2D-4D2B74D817C5}"/>
                    </a:ext>
                  </a:extLst>
                </p:cNvPr>
                <p:cNvSpPr/>
                <p:nvPr/>
              </p:nvSpPr>
              <p:spPr>
                <a:xfrm>
                  <a:off x="4281572" y="4987095"/>
                  <a:ext cx="2642914" cy="33840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Dilated Convolutional Layer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7" name="TextBox 126">
                      <a:extLst>
                        <a:ext uri="{FF2B5EF4-FFF2-40B4-BE49-F238E27FC236}">
                          <a16:creationId xmlns:a16="http://schemas.microsoft.com/office/drawing/2014/main" id="{31302120-0057-4076-BDFB-63C73E8F2942}"/>
                        </a:ext>
                      </a:extLst>
                    </p:cNvPr>
                    <p:cNvSpPr txBox="1"/>
                    <p:nvPr/>
                  </p:nvSpPr>
                  <p:spPr>
                    <a:xfrm rot="5400000">
                      <a:off x="5311326" y="4419791"/>
                      <a:ext cx="588040" cy="49314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 anchor="ctr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oMath>
                        </m:oMathPara>
                      </a14:m>
                      <a:endParaRPr lang="en-US" sz="1200" dirty="0"/>
                    </a:p>
                  </p:txBody>
                </p:sp>
              </mc:Choice>
              <mc:Fallback xmlns="">
                <p:sp>
                  <p:nvSpPr>
                    <p:cNvPr id="127" name="TextBox 126">
                      <a:extLst>
                        <a:ext uri="{FF2B5EF4-FFF2-40B4-BE49-F238E27FC236}">
                          <a16:creationId xmlns:a16="http://schemas.microsoft.com/office/drawing/2014/main" id="{31302120-0057-4076-BDFB-63C73E8F294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5400000">
                      <a:off x="5311326" y="4419791"/>
                      <a:ext cx="588040" cy="493141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16" name="TCN connection">
                <a:extLst>
                  <a:ext uri="{FF2B5EF4-FFF2-40B4-BE49-F238E27FC236}">
                    <a16:creationId xmlns:a16="http://schemas.microsoft.com/office/drawing/2014/main" id="{FD90A9CE-1513-4C69-85DB-27FACD0C0B19}"/>
                  </a:ext>
                </a:extLst>
              </p:cNvPr>
              <p:cNvGrpSpPr/>
              <p:nvPr/>
            </p:nvGrpSpPr>
            <p:grpSpPr>
              <a:xfrm>
                <a:off x="9753756" y="846160"/>
                <a:ext cx="660244" cy="591035"/>
                <a:chOff x="7341222" y="3099441"/>
                <a:chExt cx="1182496" cy="1058543"/>
              </a:xfrm>
            </p:grpSpPr>
            <p:cxnSp>
              <p:nvCxnSpPr>
                <p:cNvPr id="117" name="Connector: Elbow 116">
                  <a:extLst>
                    <a:ext uri="{FF2B5EF4-FFF2-40B4-BE49-F238E27FC236}">
                      <a16:creationId xmlns:a16="http://schemas.microsoft.com/office/drawing/2014/main" id="{8EF16EEF-C66F-4446-B0B8-07A70B28D709}"/>
                    </a:ext>
                  </a:extLst>
                </p:cNvPr>
                <p:cNvCxnSpPr>
                  <a:cxnSpLocks/>
                  <a:stCxn id="119" idx="6"/>
                  <a:endCxn id="118" idx="0"/>
                </p:cNvCxnSpPr>
                <p:nvPr/>
              </p:nvCxnSpPr>
              <p:spPr>
                <a:xfrm>
                  <a:off x="7839925" y="3587120"/>
                  <a:ext cx="326669" cy="209856"/>
                </a:xfrm>
                <a:prstGeom prst="bentConnector2">
                  <a:avLst/>
                </a:prstGeom>
                <a:ln w="15875">
                  <a:solidFill>
                    <a:schemeClr val="tx1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8" name="Rectangle: Rounded Corners 117">
                      <a:extLst>
                        <a:ext uri="{FF2B5EF4-FFF2-40B4-BE49-F238E27FC236}">
                          <a16:creationId xmlns:a16="http://schemas.microsoft.com/office/drawing/2014/main" id="{2FCD0A1A-E1DB-4303-BE74-F7EB9BDD04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09469" y="3796976"/>
                      <a:ext cx="714249" cy="311960"/>
                    </a:xfrm>
                    <a:prstGeom prst="roundRect">
                      <a:avLst/>
                    </a:prstGeom>
                    <a:solidFill>
                      <a:srgbClr val="EAEAF2"/>
                    </a:solidFill>
                    <a:ln w="28575">
                      <a:noFill/>
                      <a:headEnd type="none" w="med" len="med"/>
                      <a:tailEnd type="triangl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1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</m:e>
                              <m:sub>
                                <m:r>
                                  <a:rPr lang="en-US" sz="11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𝒎𝒂𝒊𝒏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1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18" name="Rectangle: Rounded Corners 117">
                      <a:extLst>
                        <a:ext uri="{FF2B5EF4-FFF2-40B4-BE49-F238E27FC236}">
                          <a16:creationId xmlns:a16="http://schemas.microsoft.com/office/drawing/2014/main" id="{2FCD0A1A-E1DB-4303-BE74-F7EB9BDD043A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809469" y="3796976"/>
                      <a:ext cx="714249" cy="311960"/>
                    </a:xfrm>
                    <a:prstGeom prst="roundRect">
                      <a:avLst/>
                    </a:prstGeom>
                    <a:blipFill>
                      <a:blip r:embed="rId22"/>
                      <a:stretch>
                        <a:fillRect l="-6154" b="-21429"/>
                      </a:stretch>
                    </a:blipFill>
                    <a:ln w="28575">
                      <a:noFill/>
                      <a:headEnd type="none" w="med" len="med"/>
                      <a:tailEnd type="triangle" w="med" len="med"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A2E5E946-3EEE-4F78-B79B-976FCFE38650}"/>
                    </a:ext>
                  </a:extLst>
                </p:cNvPr>
                <p:cNvSpPr/>
                <p:nvPr/>
              </p:nvSpPr>
              <p:spPr>
                <a:xfrm>
                  <a:off x="7479925" y="3407120"/>
                  <a:ext cx="360000" cy="3600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endParaRPr lang="en-US" sz="1400" i="1" dirty="0"/>
                </a:p>
              </p:txBody>
            </p:sp>
            <p:cxnSp>
              <p:nvCxnSpPr>
                <p:cNvPr id="121" name="Connector: Elbow 120">
                  <a:extLst>
                    <a:ext uri="{FF2B5EF4-FFF2-40B4-BE49-F238E27FC236}">
                      <a16:creationId xmlns:a16="http://schemas.microsoft.com/office/drawing/2014/main" id="{959F9C0D-9095-42B1-8E7C-D031EBD033F1}"/>
                    </a:ext>
                  </a:extLst>
                </p:cNvPr>
                <p:cNvCxnSpPr>
                  <a:cxnSpLocks/>
                  <a:stCxn id="125" idx="3"/>
                  <a:endCxn id="119" idx="0"/>
                </p:cNvCxnSpPr>
                <p:nvPr/>
              </p:nvCxnSpPr>
              <p:spPr>
                <a:xfrm>
                  <a:off x="7341226" y="3099441"/>
                  <a:ext cx="318699" cy="307679"/>
                </a:xfrm>
                <a:prstGeom prst="bentConnector2">
                  <a:avLst/>
                </a:prstGeom>
                <a:noFill/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22" name="Connector: Elbow 121">
                  <a:extLst>
                    <a:ext uri="{FF2B5EF4-FFF2-40B4-BE49-F238E27FC236}">
                      <a16:creationId xmlns:a16="http://schemas.microsoft.com/office/drawing/2014/main" id="{14BB70DD-2B8F-434C-8CA9-A3D1669FDF03}"/>
                    </a:ext>
                  </a:extLst>
                </p:cNvPr>
                <p:cNvCxnSpPr>
                  <a:cxnSpLocks/>
                  <a:stCxn id="126" idx="3"/>
                  <a:endCxn id="119" idx="4"/>
                </p:cNvCxnSpPr>
                <p:nvPr/>
              </p:nvCxnSpPr>
              <p:spPr>
                <a:xfrm flipV="1">
                  <a:off x="7341222" y="3767120"/>
                  <a:ext cx="318703" cy="390864"/>
                </a:xfrm>
                <a:prstGeom prst="bentConnector2">
                  <a:avLst/>
                </a:prstGeom>
                <a:noFill/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3" name="Rectangle 122">
                      <a:extLst>
                        <a:ext uri="{FF2B5EF4-FFF2-40B4-BE49-F238E27FC236}">
                          <a16:creationId xmlns:a16="http://schemas.microsoft.com/office/drawing/2014/main" id="{B04EE21A-9657-4C14-B39C-64289BE15D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2417" y="3287824"/>
                      <a:ext cx="261162" cy="489829"/>
                    </a:xfrm>
                    <a:prstGeom prst="rect">
                      <a:avLst/>
                    </a:prstGeom>
                  </p:spPr>
                  <p:txBody>
                    <a:bodyPr wrap="square" lIns="0" tIns="0" rIns="0" bIns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en-US" sz="2000" b="1" dirty="0">
                        <a:latin typeface="Lato" panose="020F050202020403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23" name="Rectangle 122">
                      <a:extLst>
                        <a:ext uri="{FF2B5EF4-FFF2-40B4-BE49-F238E27FC236}">
                          <a16:creationId xmlns:a16="http://schemas.microsoft.com/office/drawing/2014/main" id="{B04EE21A-9657-4C14-B39C-64289BE15D0F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72417" y="3287824"/>
                      <a:ext cx="261162" cy="489829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 l="-87500" r="-54167" b="-2444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p:grpSp>
        <p:nvGrpSpPr>
          <p:cNvPr id="187" name="Group: Pooling network">
            <a:extLst>
              <a:ext uri="{FF2B5EF4-FFF2-40B4-BE49-F238E27FC236}">
                <a16:creationId xmlns:a16="http://schemas.microsoft.com/office/drawing/2014/main" id="{E304313B-536C-44D6-886B-D3A1B0C0F539}"/>
              </a:ext>
            </a:extLst>
          </p:cNvPr>
          <p:cNvGrpSpPr/>
          <p:nvPr/>
        </p:nvGrpSpPr>
        <p:grpSpPr>
          <a:xfrm>
            <a:off x="8317158" y="1479751"/>
            <a:ext cx="2102252" cy="1081735"/>
            <a:chOff x="8317158" y="1479751"/>
            <a:chExt cx="2102252" cy="1081735"/>
          </a:xfrm>
        </p:grpSpPr>
        <p:sp>
          <p:nvSpPr>
            <p:cNvPr id="200" name="TextBox pooling network">
              <a:extLst>
                <a:ext uri="{FF2B5EF4-FFF2-40B4-BE49-F238E27FC236}">
                  <a16:creationId xmlns:a16="http://schemas.microsoft.com/office/drawing/2014/main" id="{C04DFFAF-25C5-431D-A732-1A6F81C7CB9C}"/>
                </a:ext>
              </a:extLst>
            </p:cNvPr>
            <p:cNvSpPr txBox="1"/>
            <p:nvPr/>
          </p:nvSpPr>
          <p:spPr>
            <a:xfrm>
              <a:off x="8520395" y="2330654"/>
              <a:ext cx="98479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i="1" dirty="0">
                  <a:latin typeface="Lato" panose="020F0502020204030203" pitchFamily="34" charset="0"/>
                </a:rPr>
                <a:t>Pooling network</a:t>
              </a:r>
            </a:p>
          </p:txBody>
        </p:sp>
        <p:grpSp>
          <p:nvGrpSpPr>
            <p:cNvPr id="201" name="Pooling netowrk">
              <a:extLst>
                <a:ext uri="{FF2B5EF4-FFF2-40B4-BE49-F238E27FC236}">
                  <a16:creationId xmlns:a16="http://schemas.microsoft.com/office/drawing/2014/main" id="{E52E435A-7142-4814-891E-317EA21A3744}"/>
                </a:ext>
              </a:extLst>
            </p:cNvPr>
            <p:cNvGrpSpPr/>
            <p:nvPr/>
          </p:nvGrpSpPr>
          <p:grpSpPr>
            <a:xfrm>
              <a:off x="8317158" y="1667199"/>
              <a:ext cx="1391273" cy="658964"/>
              <a:chOff x="4770677" y="4528488"/>
              <a:chExt cx="2476883" cy="1173153"/>
            </a:xfrm>
          </p:grpSpPr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FD2C5CCB-F20B-4704-BC23-049C97F01FCA}"/>
                  </a:ext>
                </a:extLst>
              </p:cNvPr>
              <p:cNvSpPr/>
              <p:nvPr/>
            </p:nvSpPr>
            <p:spPr>
              <a:xfrm>
                <a:off x="4770677" y="4528488"/>
                <a:ext cx="2476883" cy="117315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10" name="Rectangle 209">
                <a:extLst>
                  <a:ext uri="{FF2B5EF4-FFF2-40B4-BE49-F238E27FC236}">
                    <a16:creationId xmlns:a16="http://schemas.microsoft.com/office/drawing/2014/main" id="{FAD316E2-0354-43F2-8CBC-CC9ECD04CC94}"/>
                  </a:ext>
                </a:extLst>
              </p:cNvPr>
              <p:cNvSpPr/>
              <p:nvPr/>
            </p:nvSpPr>
            <p:spPr>
              <a:xfrm>
                <a:off x="4894823" y="4589725"/>
                <a:ext cx="2228591" cy="30824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Pooling &amp; Up-sampling</a:t>
                </a:r>
              </a:p>
            </p:txBody>
          </p:sp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CAA78993-4524-4ED6-8C2F-062A14D7C9D9}"/>
                  </a:ext>
                </a:extLst>
              </p:cNvPr>
              <p:cNvSpPr/>
              <p:nvPr/>
            </p:nvSpPr>
            <p:spPr>
              <a:xfrm>
                <a:off x="4894823" y="5320658"/>
                <a:ext cx="2228591" cy="30824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Pooling &amp; Up-sampling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2" name="TextBox 211">
                    <a:extLst>
                      <a:ext uri="{FF2B5EF4-FFF2-40B4-BE49-F238E27FC236}">
                        <a16:creationId xmlns:a16="http://schemas.microsoft.com/office/drawing/2014/main" id="{E8234F6D-22D1-4987-9298-DBD32D5AA5AB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5696339" y="4868970"/>
                    <a:ext cx="625558" cy="493141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212" name="TextBox 211">
                    <a:extLst>
                      <a:ext uri="{FF2B5EF4-FFF2-40B4-BE49-F238E27FC236}">
                        <a16:creationId xmlns:a16="http://schemas.microsoft.com/office/drawing/2014/main" id="{E8234F6D-22D1-4987-9298-DBD32D5AA5A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5400000">
                    <a:off x="5696339" y="4868970"/>
                    <a:ext cx="625558" cy="493141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02" name="Pooling network connection">
              <a:extLst>
                <a:ext uri="{FF2B5EF4-FFF2-40B4-BE49-F238E27FC236}">
                  <a16:creationId xmlns:a16="http://schemas.microsoft.com/office/drawing/2014/main" id="{603C8CA6-58F4-4139-AE37-7006F5850BC2}"/>
                </a:ext>
              </a:extLst>
            </p:cNvPr>
            <p:cNvGrpSpPr/>
            <p:nvPr/>
          </p:nvGrpSpPr>
          <p:grpSpPr>
            <a:xfrm>
              <a:off x="9638698" y="1479751"/>
              <a:ext cx="780712" cy="718984"/>
              <a:chOff x="7123414" y="4194774"/>
              <a:chExt cx="1389901" cy="128000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3" name="Rectangle: Rounded Corners 202">
                    <a:extLst>
                      <a:ext uri="{FF2B5EF4-FFF2-40B4-BE49-F238E27FC236}">
                        <a16:creationId xmlns:a16="http://schemas.microsoft.com/office/drawing/2014/main" id="{3E6507A6-B03B-443C-B024-E2438F214C10}"/>
                      </a:ext>
                    </a:extLst>
                  </p:cNvPr>
                  <p:cNvSpPr/>
                  <p:nvPr/>
                </p:nvSpPr>
                <p:spPr>
                  <a:xfrm>
                    <a:off x="7822436" y="4194774"/>
                    <a:ext cx="690879" cy="311960"/>
                  </a:xfrm>
                  <a:prstGeom prst="roundRect">
                    <a:avLst/>
                  </a:prstGeom>
                  <a:solidFill>
                    <a:srgbClr val="EAEAF2"/>
                  </a:solidFill>
                  <a:ln w="28575">
                    <a:noFill/>
                    <a:headEnd type="none" w="med" len="med"/>
                    <a:tailEnd type="triangl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9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9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9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𝒔𝒖𝒃</m:t>
                              </m:r>
                            </m:sub>
                          </m:sSub>
                        </m:oMath>
                      </m:oMathPara>
                    </a14:m>
                    <a:endParaRPr lang="en-US" sz="900" b="1" i="1" dirty="0">
                      <a:solidFill>
                        <a:schemeClr val="tx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03" name="Rectangle: Rounded Corners 202">
                    <a:extLst>
                      <a:ext uri="{FF2B5EF4-FFF2-40B4-BE49-F238E27FC236}">
                        <a16:creationId xmlns:a16="http://schemas.microsoft.com/office/drawing/2014/main" id="{3E6507A6-B03B-443C-B024-E2438F214C1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22436" y="4194774"/>
                    <a:ext cx="690879" cy="311960"/>
                  </a:xfrm>
                  <a:prstGeom prst="roundRect">
                    <a:avLst/>
                  </a:prstGeom>
                  <a:blipFill>
                    <a:blip r:embed="rId25"/>
                    <a:stretch>
                      <a:fillRect b="-10714"/>
                    </a:stretch>
                  </a:blipFill>
                  <a:ln w="28575">
                    <a:noFill/>
                    <a:headEnd type="none" w="med" len="med"/>
                    <a:tailEnd type="triangl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04" name="Connector: Elbow 203">
                <a:extLst>
                  <a:ext uri="{FF2B5EF4-FFF2-40B4-BE49-F238E27FC236}">
                    <a16:creationId xmlns:a16="http://schemas.microsoft.com/office/drawing/2014/main" id="{0089ED8A-5015-4CB9-995A-190720844A23}"/>
                  </a:ext>
                </a:extLst>
              </p:cNvPr>
              <p:cNvCxnSpPr>
                <a:cxnSpLocks/>
                <a:stCxn id="205" idx="6"/>
                <a:endCxn id="203" idx="2"/>
              </p:cNvCxnSpPr>
              <p:nvPr/>
            </p:nvCxnSpPr>
            <p:spPr>
              <a:xfrm flipV="1">
                <a:off x="7769198" y="4506734"/>
                <a:ext cx="398678" cy="552316"/>
              </a:xfrm>
              <a:prstGeom prst="bentConnector2">
                <a:avLst/>
              </a:prstGeom>
              <a:ln w="15875">
                <a:solidFill>
                  <a:schemeClr val="tx1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5" name="Oval 204">
                <a:extLst>
                  <a:ext uri="{FF2B5EF4-FFF2-40B4-BE49-F238E27FC236}">
                    <a16:creationId xmlns:a16="http://schemas.microsoft.com/office/drawing/2014/main" id="{D0CF51F0-B125-4C6E-AFCA-4D6CB3689826}"/>
                  </a:ext>
                </a:extLst>
              </p:cNvPr>
              <p:cNvSpPr/>
              <p:nvPr/>
            </p:nvSpPr>
            <p:spPr>
              <a:xfrm>
                <a:off x="7409197" y="4898823"/>
                <a:ext cx="360001" cy="32045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en-US" sz="700" i="1" dirty="0"/>
              </a:p>
            </p:txBody>
          </p:sp>
          <p:cxnSp>
            <p:nvCxnSpPr>
              <p:cNvPr id="206" name="Connector: Elbow 205">
                <a:extLst>
                  <a:ext uri="{FF2B5EF4-FFF2-40B4-BE49-F238E27FC236}">
                    <a16:creationId xmlns:a16="http://schemas.microsoft.com/office/drawing/2014/main" id="{32CF9A64-4B58-4543-B8F5-8A9D8B9F0747}"/>
                  </a:ext>
                </a:extLst>
              </p:cNvPr>
              <p:cNvCxnSpPr>
                <a:cxnSpLocks/>
                <a:stCxn id="210" idx="3"/>
                <a:endCxn id="205" idx="0"/>
              </p:cNvCxnSpPr>
              <p:nvPr/>
            </p:nvCxnSpPr>
            <p:spPr>
              <a:xfrm>
                <a:off x="7123414" y="4743846"/>
                <a:ext cx="465783" cy="154977"/>
              </a:xfrm>
              <a:prstGeom prst="bentConnector2">
                <a:avLst/>
              </a:prstGeom>
              <a:solidFill>
                <a:schemeClr val="bg1">
                  <a:lumMod val="9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07" name="Connector: Elbow 206">
                <a:extLst>
                  <a:ext uri="{FF2B5EF4-FFF2-40B4-BE49-F238E27FC236}">
                    <a16:creationId xmlns:a16="http://schemas.microsoft.com/office/drawing/2014/main" id="{DCC70AC5-33AE-49D8-B05F-F692C4671B81}"/>
                  </a:ext>
                </a:extLst>
              </p:cNvPr>
              <p:cNvCxnSpPr>
                <a:cxnSpLocks/>
                <a:stCxn id="211" idx="3"/>
                <a:endCxn id="205" idx="4"/>
              </p:cNvCxnSpPr>
              <p:nvPr/>
            </p:nvCxnSpPr>
            <p:spPr>
              <a:xfrm flipV="1">
                <a:off x="7123414" y="5219276"/>
                <a:ext cx="465783" cy="255503"/>
              </a:xfrm>
              <a:prstGeom prst="bentConnector2">
                <a:avLst/>
              </a:prstGeom>
              <a:solidFill>
                <a:schemeClr val="bg1">
                  <a:lumMod val="9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8" name="Rectangle 207">
                    <a:extLst>
                      <a:ext uri="{FF2B5EF4-FFF2-40B4-BE49-F238E27FC236}">
                        <a16:creationId xmlns:a16="http://schemas.microsoft.com/office/drawing/2014/main" id="{44A47F78-3A84-4B45-9D08-F34F68FA190B}"/>
                      </a:ext>
                    </a:extLst>
                  </p:cNvPr>
                  <p:cNvSpPr/>
                  <p:nvPr/>
                </p:nvSpPr>
                <p:spPr>
                  <a:xfrm>
                    <a:off x="7481167" y="4875163"/>
                    <a:ext cx="261163" cy="328760"/>
                  </a:xfrm>
                  <a:prstGeom prst="rect">
                    <a:avLst/>
                  </a:prstGeom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en-US" sz="1200" b="1" dirty="0">
                      <a:latin typeface="Lato" panose="020F050202020403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08" name="Rectangle 207">
                    <a:extLst>
                      <a:ext uri="{FF2B5EF4-FFF2-40B4-BE49-F238E27FC236}">
                        <a16:creationId xmlns:a16="http://schemas.microsoft.com/office/drawing/2014/main" id="{44A47F78-3A84-4B45-9D08-F34F68FA190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81167" y="4875163"/>
                    <a:ext cx="261163" cy="328760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l="-33333" r="-16667" b="-96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78" name="Rectangle 177">
            <a:extLst>
              <a:ext uri="{FF2B5EF4-FFF2-40B4-BE49-F238E27FC236}">
                <a16:creationId xmlns:a16="http://schemas.microsoft.com/office/drawing/2014/main" id="{46F41DDC-5DC7-4C8F-BB42-534D13EBB1D8}"/>
              </a:ext>
            </a:extLst>
          </p:cNvPr>
          <p:cNvSpPr/>
          <p:nvPr/>
        </p:nvSpPr>
        <p:spPr>
          <a:xfrm>
            <a:off x="7983415" y="411574"/>
            <a:ext cx="4208585" cy="2372721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7" name="Decoder">
            <a:extLst>
              <a:ext uri="{FF2B5EF4-FFF2-40B4-BE49-F238E27FC236}">
                <a16:creationId xmlns:a16="http://schemas.microsoft.com/office/drawing/2014/main" id="{9003C0DD-FF05-4DD8-A691-5DE500004425}"/>
              </a:ext>
            </a:extLst>
          </p:cNvPr>
          <p:cNvGrpSpPr/>
          <p:nvPr/>
        </p:nvGrpSpPr>
        <p:grpSpPr>
          <a:xfrm>
            <a:off x="11053619" y="1132102"/>
            <a:ext cx="1025334" cy="638052"/>
            <a:chOff x="9748636" y="3523154"/>
            <a:chExt cx="1260547" cy="1177587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D69DF38F-AF75-4AB0-832F-1BB60B59F577}"/>
                </a:ext>
              </a:extLst>
            </p:cNvPr>
            <p:cNvSpPr/>
            <p:nvPr/>
          </p:nvSpPr>
          <p:spPr>
            <a:xfrm>
              <a:off x="9748636" y="3523154"/>
              <a:ext cx="1260547" cy="117758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0" dirty="0">
                <a:latin typeface="Lato" panose="020F0502020204030203" pitchFamily="34" charset="0"/>
              </a:endParaRPr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707C580C-FECE-4BE8-8E01-40619D9EB802}"/>
                </a:ext>
              </a:extLst>
            </p:cNvPr>
            <p:cNvGrpSpPr/>
            <p:nvPr/>
          </p:nvGrpSpPr>
          <p:grpSpPr>
            <a:xfrm rot="16200000">
              <a:off x="9870509" y="3537395"/>
              <a:ext cx="1010733" cy="1134214"/>
              <a:chOff x="9693385" y="3338215"/>
              <a:chExt cx="1010733" cy="113421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9" name="Rectangle 108">
                    <a:extLst>
                      <a:ext uri="{FF2B5EF4-FFF2-40B4-BE49-F238E27FC236}">
                        <a16:creationId xmlns:a16="http://schemas.microsoft.com/office/drawing/2014/main" id="{26CC120D-F3A3-490E-A44B-B566F5485FA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269279" y="3762321"/>
                    <a:ext cx="1134212" cy="286000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7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Convolutional</m:t>
                          </m:r>
                          <m:r>
                            <a:rPr lang="en-US" sz="7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7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Layer</m:t>
                          </m:r>
                        </m:oMath>
                      </m:oMathPara>
                    </a14:m>
                    <a:endParaRPr lang="en-US" sz="700" dirty="0">
                      <a:solidFill>
                        <a:schemeClr val="tx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3" name="Rectangle 482">
                    <a:extLst>
                      <a:ext uri="{FF2B5EF4-FFF2-40B4-BE49-F238E27FC236}">
                        <a16:creationId xmlns:a16="http://schemas.microsoft.com/office/drawing/2014/main" id="{5905052F-2D42-48EA-B2F7-5808125DA11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5400000">
                    <a:off x="9269279" y="3762321"/>
                    <a:ext cx="1134212" cy="286000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 l="-1476" b="-10417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12CE64C7-C6D8-42B2-8C50-D3937AE53CF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627662" y="3762322"/>
                    <a:ext cx="1134212" cy="286000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7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Convolutional</m:t>
                          </m:r>
                          <m:r>
                            <a:rPr lang="en-US" sz="7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7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Layer</m:t>
                          </m:r>
                        </m:oMath>
                      </m:oMathPara>
                    </a14:m>
                    <a:endParaRPr lang="en-US" sz="700" dirty="0">
                      <a:solidFill>
                        <a:schemeClr val="tx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4" name="Rectangle 483">
                    <a:extLst>
                      <a:ext uri="{FF2B5EF4-FFF2-40B4-BE49-F238E27FC236}">
                        <a16:creationId xmlns:a16="http://schemas.microsoft.com/office/drawing/2014/main" id="{C06D186F-47FB-4B04-95AD-9C7DCCF12DB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5400000">
                    <a:off x="9627662" y="3762322"/>
                    <a:ext cx="1134212" cy="286000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 l="-1476" b="-12766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1" name="Rectangle 110">
                    <a:extLst>
                      <a:ext uri="{FF2B5EF4-FFF2-40B4-BE49-F238E27FC236}">
                        <a16:creationId xmlns:a16="http://schemas.microsoft.com/office/drawing/2014/main" id="{517B8CC8-879B-4CD0-929B-617E32CA982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994012" y="3762323"/>
                    <a:ext cx="1134212" cy="286000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7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Convolutional</m:t>
                          </m:r>
                          <m:r>
                            <a:rPr lang="en-US" sz="7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7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Layer</m:t>
                          </m:r>
                        </m:oMath>
                      </m:oMathPara>
                    </a14:m>
                    <a:endParaRPr lang="en-US" sz="700" dirty="0">
                      <a:solidFill>
                        <a:schemeClr val="tx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5" name="Rectangle 484">
                    <a:extLst>
                      <a:ext uri="{FF2B5EF4-FFF2-40B4-BE49-F238E27FC236}">
                        <a16:creationId xmlns:a16="http://schemas.microsoft.com/office/drawing/2014/main" id="{E2021572-A4BE-4373-AE20-7044321771F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5400000">
                    <a:off x="9994012" y="3762323"/>
                    <a:ext cx="1134212" cy="286000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 l="-1476" b="-12766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36AACE71-392D-4E0D-A658-6DD3CF6638D1}"/>
              </a:ext>
            </a:extLst>
          </p:cNvPr>
          <p:cNvCxnSpPr>
            <a:cxnSpLocks/>
            <a:stCxn id="107" idx="0"/>
            <a:endCxn id="102" idx="2"/>
          </p:cNvCxnSpPr>
          <p:nvPr/>
        </p:nvCxnSpPr>
        <p:spPr>
          <a:xfrm flipH="1" flipV="1">
            <a:off x="11565283" y="1046321"/>
            <a:ext cx="1003" cy="85781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CF8F57D7-EA0A-4BDD-861F-0056D6331B2F}"/>
              </a:ext>
            </a:extLst>
          </p:cNvPr>
          <p:cNvGrpSpPr/>
          <p:nvPr/>
        </p:nvGrpSpPr>
        <p:grpSpPr>
          <a:xfrm>
            <a:off x="11421807" y="403310"/>
            <a:ext cx="286952" cy="643008"/>
            <a:chOff x="10828208" y="3304038"/>
            <a:chExt cx="507847" cy="1236317"/>
          </a:xfrm>
          <a:solidFill>
            <a:srgbClr val="EAEAF2"/>
          </a:solidFill>
        </p:grpSpPr>
        <p:sp>
          <p:nvSpPr>
            <p:cNvPr id="102" name="Rectangle: Rounded Corners 101">
              <a:extLst>
                <a:ext uri="{FF2B5EF4-FFF2-40B4-BE49-F238E27FC236}">
                  <a16:creationId xmlns:a16="http://schemas.microsoft.com/office/drawing/2014/main" id="{F82C4A71-C442-40D4-A5A9-758686FE73E2}"/>
                </a:ext>
              </a:extLst>
            </p:cNvPr>
            <p:cNvSpPr/>
            <p:nvPr/>
          </p:nvSpPr>
          <p:spPr>
            <a:xfrm>
              <a:off x="10828208" y="3304038"/>
              <a:ext cx="507847" cy="1236317"/>
            </a:xfrm>
            <a:prstGeom prst="roundRect">
              <a:avLst/>
            </a:prstGeom>
            <a:grpFill/>
            <a:ln w="28575">
              <a:noFill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00" b="1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213A7B74-12F7-4C14-8CC3-8E97457721D5}"/>
                    </a:ext>
                  </a:extLst>
                </p:cNvPr>
                <p:cNvSpPr txBox="1"/>
                <p:nvPr/>
              </p:nvSpPr>
              <p:spPr>
                <a:xfrm>
                  <a:off x="10942958" y="3337985"/>
                  <a:ext cx="311509" cy="27233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800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  <m:sup>
                                <m:r>
                                  <a:rPr lang="en-US" sz="8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p>
                            </m:sSup>
                          </m:e>
                          <m:sup>
                            <m:r>
                              <a:rPr lang="en-US" sz="800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800" b="1" dirty="0">
                    <a:latin typeface="Lato" panose="020F0502020204030203" pitchFamily="34" charset="0"/>
                  </a:endParaRPr>
                </a:p>
              </p:txBody>
            </p:sp>
          </mc:Choice>
          <mc:Fallback xmlns="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213A7B74-12F7-4C14-8CC3-8E97457721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42958" y="3337985"/>
                  <a:ext cx="311509" cy="272336"/>
                </a:xfrm>
                <a:prstGeom prst="rect">
                  <a:avLst/>
                </a:prstGeom>
                <a:blipFill>
                  <a:blip r:embed="rId29"/>
                  <a:stretch>
                    <a:fillRect l="-13793" r="-3448" b="-869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43968CCF-8CDD-46F0-97CC-975B016333DE}"/>
                    </a:ext>
                  </a:extLst>
                </p:cNvPr>
                <p:cNvSpPr txBox="1"/>
                <p:nvPr/>
              </p:nvSpPr>
              <p:spPr>
                <a:xfrm>
                  <a:off x="10942972" y="3772739"/>
                  <a:ext cx="311509" cy="27233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800" b="1" i="1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  <m:sup>
                                <m:r>
                                  <a:rPr lang="en-US" sz="8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  <m:sup>
                            <m:r>
                              <a:rPr lang="en-US" sz="8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800" b="1" dirty="0">
                    <a:latin typeface="Lato" panose="020F0502020204030203" pitchFamily="34" charset="0"/>
                  </a:endParaRPr>
                </a:p>
              </p:txBody>
            </p:sp>
          </mc:Choice>
          <mc:Fallback xmlns=""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43968CCF-8CDD-46F0-97CC-975B016333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42972" y="3772739"/>
                  <a:ext cx="311509" cy="272336"/>
                </a:xfrm>
                <a:prstGeom prst="rect">
                  <a:avLst/>
                </a:prstGeom>
                <a:blipFill>
                  <a:blip r:embed="rId30"/>
                  <a:stretch>
                    <a:fillRect l="-13793" r="-3448" b="-869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4607D984-609A-4310-BD26-8C83CC5A8C8A}"/>
                    </a:ext>
                  </a:extLst>
                </p:cNvPr>
                <p:cNvSpPr txBox="1"/>
                <p:nvPr/>
              </p:nvSpPr>
              <p:spPr>
                <a:xfrm>
                  <a:off x="10942985" y="4207484"/>
                  <a:ext cx="311509" cy="27233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800" b="1" i="1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  <m:sup>
                                <m:r>
                                  <a:rPr lang="en-US" sz="8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</m:e>
                          <m:sup>
                            <m:r>
                              <a:rPr lang="en-US" sz="8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800" b="1" dirty="0">
                    <a:latin typeface="Lato" panose="020F0502020204030203" pitchFamily="34" charset="0"/>
                  </a:endParaRPr>
                </a:p>
              </p:txBody>
            </p:sp>
          </mc:Choice>
          <mc:Fallback xmlns=""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4607D984-609A-4310-BD26-8C83CC5A8C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42985" y="4207484"/>
                  <a:ext cx="311509" cy="272336"/>
                </a:xfrm>
                <a:prstGeom prst="rect">
                  <a:avLst/>
                </a:prstGeom>
                <a:blipFill>
                  <a:blip r:embed="rId31"/>
                  <a:stretch>
                    <a:fillRect l="-13793" r="-3448" b="-869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A410200A-C6A0-4BC8-AEDD-6645E386D384}"/>
              </a:ext>
            </a:extLst>
          </p:cNvPr>
          <p:cNvCxnSpPr>
            <a:cxnSpLocks/>
            <a:stCxn id="90" idx="3"/>
            <a:endCxn id="107" idx="1"/>
          </p:cNvCxnSpPr>
          <p:nvPr/>
        </p:nvCxnSpPr>
        <p:spPr>
          <a:xfrm>
            <a:off x="10950148" y="1451128"/>
            <a:ext cx="103471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175F9340-C845-4AE6-AB10-CC4D0F1F610C}"/>
              </a:ext>
            </a:extLst>
          </p:cNvPr>
          <p:cNvSpPr/>
          <p:nvPr/>
        </p:nvSpPr>
        <p:spPr>
          <a:xfrm>
            <a:off x="10516207" y="1338932"/>
            <a:ext cx="433941" cy="224391"/>
          </a:xfrm>
          <a:prstGeom prst="roundRect">
            <a:avLst/>
          </a:prstGeom>
          <a:solidFill>
            <a:srgbClr val="EAEAF2"/>
          </a:solidFill>
          <a:ln w="28575">
            <a:noFill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b="1" i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946111DA-B763-4925-AB4A-D2C1E58D33D9}"/>
                  </a:ext>
                </a:extLst>
              </p:cNvPr>
              <p:cNvSpPr/>
              <p:nvPr/>
            </p:nvSpPr>
            <p:spPr>
              <a:xfrm>
                <a:off x="10487611" y="1328102"/>
                <a:ext cx="459789" cy="230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900" b="1" i="1">
                              <a:latin typeface="Cambria Math" panose="02040503050406030204" pitchFamily="18" charset="0"/>
                            </a:rPr>
                            <m:t>𝒍𝒂𝒕𝒆𝒏𝒕</m:t>
                          </m:r>
                        </m:sub>
                      </m:sSub>
                    </m:oMath>
                  </m:oMathPara>
                </a14:m>
                <a:endParaRPr lang="en-US" sz="9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946111DA-B763-4925-AB4A-D2C1E58D33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7611" y="1328102"/>
                <a:ext cx="459789" cy="230832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08448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CC3D011-51C3-4756-BF44-E818155B51B6}"/>
              </a:ext>
            </a:extLst>
          </p:cNvPr>
          <p:cNvSpPr/>
          <p:nvPr/>
        </p:nvSpPr>
        <p:spPr>
          <a:xfrm>
            <a:off x="3759200" y="4073236"/>
            <a:ext cx="6300000" cy="1459346"/>
          </a:xfrm>
          <a:prstGeom prst="roundRect">
            <a:avLst>
              <a:gd name="adj" fmla="val 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D2A36ED-289F-4A0F-BC95-F5F51D27462A}"/>
              </a:ext>
            </a:extLst>
          </p:cNvPr>
          <p:cNvSpPr/>
          <p:nvPr/>
        </p:nvSpPr>
        <p:spPr>
          <a:xfrm>
            <a:off x="3753248" y="1996414"/>
            <a:ext cx="6300000" cy="2015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43657F-E67A-4560-A1AE-8918FFC50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395FC-DA4F-4FE4-AE6B-73BE279DC0A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7E7DD7-DAA0-417C-87C2-9C8A90341F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3A204A-159E-4873-A20F-B6A47BA98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774" y="1"/>
            <a:ext cx="2440125" cy="386080"/>
          </a:xfrm>
        </p:spPr>
        <p:txBody>
          <a:bodyPr>
            <a:noAutofit/>
          </a:bodyPr>
          <a:lstStyle/>
          <a:p>
            <a:r>
              <a:rPr lang="en-US" dirty="0"/>
              <a:t>Methodology: </a:t>
            </a:r>
            <a:r>
              <a:rPr lang="en-US" i="1" dirty="0"/>
              <a:t>TCTS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2F173-15BF-48C4-B738-D67F5460B6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02</a:t>
            </a:r>
            <a:endParaRPr lang="en-US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40B25E9F-5132-4865-933E-E84C698B5E8E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2860" y="2275628"/>
            <a:ext cx="2110715" cy="357372"/>
          </a:xfrm>
          <a:prstGeom prst="rect">
            <a:avLst/>
          </a:prstGeom>
          <a:ln w="15875">
            <a:noFill/>
            <a:prstDash val="sysDot"/>
            <a:tailEnd type="oval"/>
          </a:ln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1234BA6-D763-4F71-89C2-997C00D1E550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4376" y="2715923"/>
            <a:ext cx="2110715" cy="357372"/>
          </a:xfrm>
          <a:prstGeom prst="rect">
            <a:avLst/>
          </a:prstGeom>
          <a:ln w="15875">
            <a:noFill/>
            <a:prstDash val="sysDot"/>
            <a:tailEnd type="oval"/>
          </a:ln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2DACC84-D87A-4260-82A3-0F57DD1B34B8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2860" y="3138783"/>
            <a:ext cx="2110715" cy="357372"/>
          </a:xfrm>
          <a:prstGeom prst="rect">
            <a:avLst/>
          </a:prstGeom>
          <a:ln w="15875">
            <a:noFill/>
            <a:prstDash val="sysDot"/>
            <a:tailEnd type="oval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1BD0076-3F8F-490C-8898-EEF8E0083E53}"/>
                  </a:ext>
                </a:extLst>
              </p:cNvPr>
              <p:cNvSpPr txBox="1"/>
              <p:nvPr/>
            </p:nvSpPr>
            <p:spPr>
              <a:xfrm>
                <a:off x="1040292" y="2288230"/>
                <a:ext cx="499700" cy="332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US" b="1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1BD0076-3F8F-490C-8898-EEF8E0083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292" y="2288230"/>
                <a:ext cx="499700" cy="332168"/>
              </a:xfrm>
              <a:prstGeom prst="rect">
                <a:avLst/>
              </a:prstGeom>
              <a:blipFill>
                <a:blip r:embed="rId6"/>
                <a:stretch>
                  <a:fillRect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BABDDE5-9384-4B6D-9D81-64A2D479C3F5}"/>
                  </a:ext>
                </a:extLst>
              </p:cNvPr>
              <p:cNvSpPr txBox="1"/>
              <p:nvPr/>
            </p:nvSpPr>
            <p:spPr>
              <a:xfrm>
                <a:off x="1040292" y="2720276"/>
                <a:ext cx="499700" cy="332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b="1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BABDDE5-9384-4B6D-9D81-64A2D479C3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292" y="2720276"/>
                <a:ext cx="499700" cy="332168"/>
              </a:xfrm>
              <a:prstGeom prst="rect">
                <a:avLst/>
              </a:prstGeom>
              <a:blipFill>
                <a:blip r:embed="rId7"/>
                <a:stretch>
                  <a:fillRect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9F02B19-C0B0-448E-B25E-10750C0D79C8}"/>
                  </a:ext>
                </a:extLst>
              </p:cNvPr>
              <p:cNvSpPr txBox="1"/>
              <p:nvPr/>
            </p:nvSpPr>
            <p:spPr>
              <a:xfrm>
                <a:off x="1040292" y="3152975"/>
                <a:ext cx="499700" cy="332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b="1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9F02B19-C0B0-448E-B25E-10750C0D79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292" y="3152975"/>
                <a:ext cx="499700" cy="332168"/>
              </a:xfrm>
              <a:prstGeom prst="rect">
                <a:avLst/>
              </a:prstGeom>
              <a:blipFill>
                <a:blip r:embed="rId8"/>
                <a:stretch>
                  <a:fillRect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>
            <a:extLst>
              <a:ext uri="{FF2B5EF4-FFF2-40B4-BE49-F238E27FC236}">
                <a16:creationId xmlns:a16="http://schemas.microsoft.com/office/drawing/2014/main" id="{90F33846-2565-4C09-ABB8-410910F2E011}"/>
              </a:ext>
            </a:extLst>
          </p:cNvPr>
          <p:cNvSpPr/>
          <p:nvPr/>
        </p:nvSpPr>
        <p:spPr>
          <a:xfrm>
            <a:off x="4275258" y="2090729"/>
            <a:ext cx="2367581" cy="15920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9B94BF7-03E9-44CD-908D-229697637A64}"/>
              </a:ext>
            </a:extLst>
          </p:cNvPr>
          <p:cNvSpPr/>
          <p:nvPr/>
        </p:nvSpPr>
        <p:spPr>
          <a:xfrm>
            <a:off x="9185121" y="2090729"/>
            <a:ext cx="594589" cy="1592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i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EECD5F1-723A-476E-AE4F-2E5297680DE0}"/>
              </a:ext>
            </a:extLst>
          </p:cNvPr>
          <p:cNvSpPr/>
          <p:nvPr/>
        </p:nvSpPr>
        <p:spPr>
          <a:xfrm>
            <a:off x="4028076" y="4450404"/>
            <a:ext cx="1985170" cy="452360"/>
          </a:xfrm>
          <a:prstGeom prst="rect">
            <a:avLst/>
          </a:prstGeom>
          <a:solidFill>
            <a:srgbClr val="D5F5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mbria Math" panose="02040503050406030204" pitchFamily="18" charset="0"/>
              </a:rPr>
              <a:t>Clustering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8484317-6DF7-43AE-8A77-B7F826D9749F}"/>
              </a:ext>
            </a:extLst>
          </p:cNvPr>
          <p:cNvSpPr/>
          <p:nvPr/>
        </p:nvSpPr>
        <p:spPr>
          <a:xfrm>
            <a:off x="7501045" y="4450404"/>
            <a:ext cx="1985170" cy="452356"/>
          </a:xfrm>
          <a:prstGeom prst="rect">
            <a:avLst/>
          </a:prstGeom>
          <a:solidFill>
            <a:srgbClr val="D5F5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mbria Math" panose="02040503050406030204" pitchFamily="18" charset="0"/>
              </a:rPr>
              <a:t>Classification</a:t>
            </a:r>
          </a:p>
        </p:txBody>
      </p: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F0817603-FFFE-4034-8949-7B9A2DA962AE}"/>
              </a:ext>
            </a:extLst>
          </p:cNvPr>
          <p:cNvCxnSpPr>
            <a:cxnSpLocks/>
            <a:stCxn id="55" idx="2"/>
            <a:endCxn id="53" idx="0"/>
          </p:cNvCxnSpPr>
          <p:nvPr/>
        </p:nvCxnSpPr>
        <p:spPr>
          <a:xfrm rot="16200000" flipH="1">
            <a:off x="7560486" y="3517259"/>
            <a:ext cx="1286639" cy="57965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9ACAC8CF-6EE2-435B-A56B-3C06EB9C547F}"/>
              </a:ext>
            </a:extLst>
          </p:cNvPr>
          <p:cNvSpPr/>
          <p:nvPr/>
        </p:nvSpPr>
        <p:spPr>
          <a:xfrm>
            <a:off x="7095413" y="2620301"/>
            <a:ext cx="1637133" cy="543464"/>
          </a:xfrm>
          <a:prstGeom prst="roundRect">
            <a:avLst/>
          </a:prstGeom>
          <a:solidFill>
            <a:srgbClr val="EAEAF2"/>
          </a:solidFill>
          <a:ln w="28575">
            <a:noFill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b="1" i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93B36A1-35D8-4CA5-8778-A8B67F3B4558}"/>
              </a:ext>
            </a:extLst>
          </p:cNvPr>
          <p:cNvCxnSpPr>
            <a:cxnSpLocks/>
            <a:stCxn id="50" idx="3"/>
            <a:endCxn id="55" idx="1"/>
          </p:cNvCxnSpPr>
          <p:nvPr/>
        </p:nvCxnSpPr>
        <p:spPr>
          <a:xfrm>
            <a:off x="6642839" y="2886761"/>
            <a:ext cx="452574" cy="5272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id="{D3E5CD44-D364-46DA-9DC7-1EDE8CC4737C}"/>
              </a:ext>
            </a:extLst>
          </p:cNvPr>
          <p:cNvCxnSpPr>
            <a:cxnSpLocks/>
            <a:stCxn id="55" idx="2"/>
            <a:endCxn id="52" idx="0"/>
          </p:cNvCxnSpPr>
          <p:nvPr/>
        </p:nvCxnSpPr>
        <p:spPr>
          <a:xfrm rot="5400000">
            <a:off x="5824002" y="2360425"/>
            <a:ext cx="1286639" cy="2893319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4382E071-7CEB-40DB-859A-E46418CCF962}"/>
              </a:ext>
            </a:extLst>
          </p:cNvPr>
          <p:cNvSpPr/>
          <p:nvPr/>
        </p:nvSpPr>
        <p:spPr>
          <a:xfrm>
            <a:off x="5248576" y="4023165"/>
            <a:ext cx="56240" cy="56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681CFE1-5FCC-45E3-BE10-CC02053636A3}"/>
              </a:ext>
            </a:extLst>
          </p:cNvPr>
          <p:cNvCxnSpPr>
            <a:cxnSpLocks/>
            <a:stCxn id="51" idx="3"/>
            <a:endCxn id="71" idx="1"/>
          </p:cNvCxnSpPr>
          <p:nvPr/>
        </p:nvCxnSpPr>
        <p:spPr>
          <a:xfrm>
            <a:off x="9779710" y="2886761"/>
            <a:ext cx="565066" cy="527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E6742CCC-3608-464E-9E3C-A6BBDD025971}"/>
              </a:ext>
            </a:extLst>
          </p:cNvPr>
          <p:cNvCxnSpPr>
            <a:cxnSpLocks/>
            <a:stCxn id="52" idx="2"/>
            <a:endCxn id="62" idx="1"/>
          </p:cNvCxnSpPr>
          <p:nvPr/>
        </p:nvCxnSpPr>
        <p:spPr>
          <a:xfrm rot="16200000" flipH="1">
            <a:off x="5381427" y="4541998"/>
            <a:ext cx="310800" cy="1032332"/>
          </a:xfrm>
          <a:prstGeom prst="bentConnector2">
            <a:avLst/>
          </a:prstGeom>
          <a:ln w="127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E58B192E-B6F8-4AC3-8913-463E0691BD22}"/>
                  </a:ext>
                </a:extLst>
              </p:cNvPr>
              <p:cNvSpPr/>
              <p:nvPr/>
            </p:nvSpPr>
            <p:spPr>
              <a:xfrm>
                <a:off x="6052993" y="4943564"/>
                <a:ext cx="540000" cy="540000"/>
              </a:xfrm>
              <a:prstGeom prst="roundRect">
                <a:avLst/>
              </a:prstGeom>
              <a:solidFill>
                <a:srgbClr val="EAEA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E58B192E-B6F8-4AC3-8913-463E0691BD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993" y="4943564"/>
                <a:ext cx="540000" cy="540000"/>
              </a:xfrm>
              <a:prstGeom prst="roundRect">
                <a:avLst/>
              </a:prstGeom>
              <a:blipFill>
                <a:blip r:embed="rId9"/>
                <a:stretch>
                  <a:fillRect r="-44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Connector: Elbow 62">
            <a:extLst>
              <a:ext uri="{FF2B5EF4-FFF2-40B4-BE49-F238E27FC236}">
                <a16:creationId xmlns:a16="http://schemas.microsoft.com/office/drawing/2014/main" id="{C03469A7-FC66-4B6D-9925-BFD625E776DA}"/>
              </a:ext>
            </a:extLst>
          </p:cNvPr>
          <p:cNvCxnSpPr>
            <a:cxnSpLocks/>
            <a:stCxn id="53" idx="2"/>
            <a:endCxn id="64" idx="3"/>
          </p:cNvCxnSpPr>
          <p:nvPr/>
        </p:nvCxnSpPr>
        <p:spPr>
          <a:xfrm rot="5400000">
            <a:off x="7815604" y="4535538"/>
            <a:ext cx="310805" cy="1045248"/>
          </a:xfrm>
          <a:prstGeom prst="bentConnector2">
            <a:avLst/>
          </a:prstGeom>
          <a:ln w="127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22A221DB-A813-4F10-9AF7-B19187338DE2}"/>
                  </a:ext>
                </a:extLst>
              </p:cNvPr>
              <p:cNvSpPr/>
              <p:nvPr/>
            </p:nvSpPr>
            <p:spPr>
              <a:xfrm>
                <a:off x="6908382" y="4943565"/>
                <a:ext cx="540000" cy="540000"/>
              </a:xfrm>
              <a:prstGeom prst="roundRect">
                <a:avLst/>
              </a:prstGeom>
              <a:solidFill>
                <a:srgbClr val="EAEA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22A221DB-A813-4F10-9AF7-B19187338D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8382" y="4943565"/>
                <a:ext cx="540000" cy="540000"/>
              </a:xfrm>
              <a:prstGeom prst="roundRect">
                <a:avLst/>
              </a:prstGeom>
              <a:blipFill>
                <a:blip r:embed="rId10"/>
                <a:stretch>
                  <a:fillRect r="-56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23A18A4E-768F-46B3-A62E-E077EEAD63A9}"/>
              </a:ext>
            </a:extLst>
          </p:cNvPr>
          <p:cNvCxnSpPr>
            <a:cxnSpLocks/>
            <a:stCxn id="55" idx="3"/>
            <a:endCxn id="51" idx="1"/>
          </p:cNvCxnSpPr>
          <p:nvPr/>
        </p:nvCxnSpPr>
        <p:spPr>
          <a:xfrm flipV="1">
            <a:off x="8732546" y="2886761"/>
            <a:ext cx="452575" cy="5272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F36D909D-3026-493C-B164-65EB6635425F}"/>
              </a:ext>
            </a:extLst>
          </p:cNvPr>
          <p:cNvSpPr txBox="1"/>
          <p:nvPr/>
        </p:nvSpPr>
        <p:spPr>
          <a:xfrm>
            <a:off x="3745082" y="1464820"/>
            <a:ext cx="5774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accent6"/>
                </a:solidFill>
                <a:latin typeface="Lato" panose="020F0502020204030203" pitchFamily="34" charset="0"/>
              </a:rPr>
              <a:t>Module 1</a:t>
            </a:r>
            <a:r>
              <a:rPr lang="en-US" sz="2400" b="1" i="1" dirty="0">
                <a:latin typeface="Lato" panose="020F0502020204030203" pitchFamily="34" charset="0"/>
              </a:rPr>
              <a:t>: TCN-Based Pattern Learning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2FC9230-112B-420F-A7CC-D69586BE8838}"/>
              </a:ext>
            </a:extLst>
          </p:cNvPr>
          <p:cNvGrpSpPr/>
          <p:nvPr/>
        </p:nvGrpSpPr>
        <p:grpSpPr>
          <a:xfrm>
            <a:off x="10344776" y="2278390"/>
            <a:ext cx="510861" cy="1227290"/>
            <a:chOff x="10828208" y="3304038"/>
            <a:chExt cx="507847" cy="1236317"/>
          </a:xfrm>
          <a:solidFill>
            <a:srgbClr val="EAEAF2"/>
          </a:solidFill>
        </p:grpSpPr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1A7CA97B-F732-442F-BFA9-CF7771F21D7E}"/>
                </a:ext>
              </a:extLst>
            </p:cNvPr>
            <p:cNvSpPr/>
            <p:nvPr/>
          </p:nvSpPr>
          <p:spPr>
            <a:xfrm>
              <a:off x="10828208" y="3304038"/>
              <a:ext cx="507847" cy="1236317"/>
            </a:xfrm>
            <a:prstGeom prst="roundRect">
              <a:avLst/>
            </a:prstGeom>
            <a:grpFill/>
            <a:ln w="28575">
              <a:noFill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b="1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6B206EBA-BB0C-4647-99C7-095AAA46E1C5}"/>
                    </a:ext>
                  </a:extLst>
                </p:cNvPr>
                <p:cNvSpPr txBox="1"/>
                <p:nvPr/>
              </p:nvSpPr>
              <p:spPr>
                <a:xfrm>
                  <a:off x="10942959" y="3337986"/>
                  <a:ext cx="311510" cy="25234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  <m:sup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p>
                            </m:sSup>
                          </m:e>
                          <m:sup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1600" b="1" dirty="0">
                    <a:latin typeface="Lato" panose="020F0502020204030203" pitchFamily="34" charset="0"/>
                  </a:endParaRPr>
                </a:p>
              </p:txBody>
            </p:sp>
          </mc:Choice>
          <mc:Fallback xmlns="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6B206EBA-BB0C-4647-99C7-095AAA46E1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42959" y="3337986"/>
                  <a:ext cx="311510" cy="252344"/>
                </a:xfrm>
                <a:prstGeom prst="rect">
                  <a:avLst/>
                </a:prstGeom>
                <a:blipFill>
                  <a:blip r:embed="rId11"/>
                  <a:stretch>
                    <a:fillRect l="-21569" r="-7843" b="-2439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3D4E989C-795D-4574-A9A0-1BF1F6BEFC73}"/>
                    </a:ext>
                  </a:extLst>
                </p:cNvPr>
                <p:cNvSpPr txBox="1"/>
                <p:nvPr/>
              </p:nvSpPr>
              <p:spPr>
                <a:xfrm>
                  <a:off x="10942973" y="3772739"/>
                  <a:ext cx="311510" cy="25234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  <m:sup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  <m:sup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1600" b="1" dirty="0">
                    <a:latin typeface="Lato" panose="020F0502020204030203" pitchFamily="34" charset="0"/>
                  </a:endParaRPr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3D4E989C-795D-4574-A9A0-1BF1F6BEFC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42973" y="3772739"/>
                  <a:ext cx="311510" cy="252344"/>
                </a:xfrm>
                <a:prstGeom prst="rect">
                  <a:avLst/>
                </a:prstGeom>
                <a:blipFill>
                  <a:blip r:embed="rId12"/>
                  <a:stretch>
                    <a:fillRect l="-21569" r="-7843" b="-2439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14123217-8F8E-461F-986E-B5C42A42F21B}"/>
                    </a:ext>
                  </a:extLst>
                </p:cNvPr>
                <p:cNvSpPr txBox="1"/>
                <p:nvPr/>
              </p:nvSpPr>
              <p:spPr>
                <a:xfrm>
                  <a:off x="10942984" y="4207485"/>
                  <a:ext cx="311510" cy="25234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  <m:sup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</m:e>
                          <m:sup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1600" b="1" dirty="0">
                    <a:latin typeface="Lato" panose="020F0502020204030203" pitchFamily="34" charset="0"/>
                  </a:endParaRPr>
                </a:p>
              </p:txBody>
            </p:sp>
          </mc:Choice>
          <mc:Fallback xmlns="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14123217-8F8E-461F-986E-B5C42A42F2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42984" y="4207485"/>
                  <a:ext cx="311510" cy="252344"/>
                </a:xfrm>
                <a:prstGeom prst="rect">
                  <a:avLst/>
                </a:prstGeom>
                <a:blipFill>
                  <a:blip r:embed="rId13"/>
                  <a:stretch>
                    <a:fillRect l="-21569" r="-7843" b="-2195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35293606-883F-43B6-BE7C-17A48A934C47}"/>
              </a:ext>
            </a:extLst>
          </p:cNvPr>
          <p:cNvSpPr/>
          <p:nvPr/>
        </p:nvSpPr>
        <p:spPr>
          <a:xfrm>
            <a:off x="1074698" y="2224612"/>
            <a:ext cx="2553827" cy="1329465"/>
          </a:xfrm>
          <a:prstGeom prst="roundRect">
            <a:avLst>
              <a:gd name="adj" fmla="val 5551"/>
            </a:avLst>
          </a:prstGeom>
          <a:noFill/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556129B-11B8-4868-A1B1-55F8897B54AF}"/>
              </a:ext>
            </a:extLst>
          </p:cNvPr>
          <p:cNvSpPr/>
          <p:nvPr/>
        </p:nvSpPr>
        <p:spPr>
          <a:xfrm>
            <a:off x="4822509" y="2709296"/>
            <a:ext cx="10983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Cambria Math" panose="02040503050406030204" pitchFamily="18" charset="0"/>
              </a:rPr>
              <a:t>Encoder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5159A38-3C15-4E85-98DA-D5889F6956FF}"/>
              </a:ext>
            </a:extLst>
          </p:cNvPr>
          <p:cNvSpPr/>
          <p:nvPr/>
        </p:nvSpPr>
        <p:spPr>
          <a:xfrm rot="5400000">
            <a:off x="8949793" y="2694556"/>
            <a:ext cx="11031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Cambria Math" panose="02040503050406030204" pitchFamily="18" charset="0"/>
              </a:rPr>
              <a:t>Decoder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6F59AD7-E959-47BD-B7F7-F53F2BF9D23A}"/>
              </a:ext>
            </a:extLst>
          </p:cNvPr>
          <p:cNvCxnSpPr>
            <a:cxnSpLocks/>
            <a:stCxn id="75" idx="3"/>
            <a:endCxn id="50" idx="1"/>
          </p:cNvCxnSpPr>
          <p:nvPr/>
        </p:nvCxnSpPr>
        <p:spPr>
          <a:xfrm flipV="1">
            <a:off x="3628525" y="2886761"/>
            <a:ext cx="646733" cy="258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809A2AE-AD3E-40F1-BC74-C5B16787B5D7}"/>
              </a:ext>
            </a:extLst>
          </p:cNvPr>
          <p:cNvSpPr/>
          <p:nvPr/>
        </p:nvSpPr>
        <p:spPr>
          <a:xfrm>
            <a:off x="3761079" y="5577959"/>
            <a:ext cx="61822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chemeClr val="accent1"/>
                </a:solidFill>
                <a:latin typeface="Lato" panose="020F0502020204030203" pitchFamily="34" charset="0"/>
              </a:rPr>
              <a:t>Module 2</a:t>
            </a:r>
            <a:r>
              <a:rPr lang="en-US" sz="2400" b="1" i="1" dirty="0">
                <a:latin typeface="Lato" panose="020F0502020204030203" pitchFamily="34" charset="0"/>
              </a:rPr>
              <a:t>: Clustering-Based Classification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DBC4F8A-CF86-468C-9E28-C41C5A583E8F}"/>
                  </a:ext>
                </a:extLst>
              </p:cNvPr>
              <p:cNvSpPr/>
              <p:nvPr/>
            </p:nvSpPr>
            <p:spPr>
              <a:xfrm>
                <a:off x="7333339" y="2606159"/>
                <a:ext cx="125912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𝒍𝒂𝒕𝒆𝒏𝒕</m:t>
                          </m:r>
                        </m:sub>
                      </m:sSub>
                    </m:oMath>
                  </m:oMathPara>
                </a14:m>
                <a:endParaRPr lang="en-US" sz="28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DBC4F8A-CF86-468C-9E28-C41C5A583E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339" y="2606159"/>
                <a:ext cx="1259126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56">
            <a:hlinkClick r:id="" action="ppaction://noaction"/>
            <a:extLst>
              <a:ext uri="{FF2B5EF4-FFF2-40B4-BE49-F238E27FC236}">
                <a16:creationId xmlns:a16="http://schemas.microsoft.com/office/drawing/2014/main" id="{F418CDAB-DE6A-4835-8612-4CDBB75DA65B}"/>
              </a:ext>
            </a:extLst>
          </p:cNvPr>
          <p:cNvSpPr/>
          <p:nvPr/>
        </p:nvSpPr>
        <p:spPr>
          <a:xfrm>
            <a:off x="11868150" y="-9525"/>
            <a:ext cx="333375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7958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FF1A98-5716-48C0-A585-6DA83D5C2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395FC-DA4F-4FE4-AE6B-73BE279DC0A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2D5116-74E3-408A-AA09-76EB62908E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Module 2: Clustering-Based Classification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74524B-DF97-44AF-87A3-3D6CF87FE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774" y="1"/>
            <a:ext cx="2452825" cy="386080"/>
          </a:xfrm>
        </p:spPr>
        <p:txBody>
          <a:bodyPr>
            <a:noAutofit/>
          </a:bodyPr>
          <a:lstStyle/>
          <a:p>
            <a:r>
              <a:rPr lang="en-US" dirty="0"/>
              <a:t>Methodology: </a:t>
            </a:r>
            <a:r>
              <a:rPr lang="en-US" i="1" dirty="0"/>
              <a:t>TCTS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2381D4-B283-4668-8B2B-BC08D392F2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02</a:t>
            </a:r>
            <a:endParaRPr lang="en-US" dirty="0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2849BA0C-ACBE-463C-A1DA-C779F301B764}"/>
              </a:ext>
            </a:extLst>
          </p:cNvPr>
          <p:cNvSpPr/>
          <p:nvPr/>
        </p:nvSpPr>
        <p:spPr>
          <a:xfrm>
            <a:off x="5012429" y="2702070"/>
            <a:ext cx="2160000" cy="720000"/>
          </a:xfrm>
          <a:prstGeom prst="roundRect">
            <a:avLst/>
          </a:prstGeom>
          <a:solidFill>
            <a:srgbClr val="EAEAF2"/>
          </a:solidFill>
          <a:ln w="28575">
            <a:noFill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b="1" i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64" name="Connector: Elbow 63">
            <a:extLst>
              <a:ext uri="{FF2B5EF4-FFF2-40B4-BE49-F238E27FC236}">
                <a16:creationId xmlns:a16="http://schemas.microsoft.com/office/drawing/2014/main" id="{E0FEEDE2-26C6-4765-8580-96949419C2AF}"/>
              </a:ext>
            </a:extLst>
          </p:cNvPr>
          <p:cNvCxnSpPr>
            <a:cxnSpLocks/>
            <a:stCxn id="61" idx="1"/>
            <a:endCxn id="22" idx="0"/>
          </p:cNvCxnSpPr>
          <p:nvPr/>
        </p:nvCxnSpPr>
        <p:spPr>
          <a:xfrm rot="10800000" flipV="1">
            <a:off x="3058511" y="3062070"/>
            <a:ext cx="1953918" cy="1132924"/>
          </a:xfrm>
          <a:prstGeom prst="bentConnector2">
            <a:avLst/>
          </a:prstGeom>
          <a:ln w="127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6CE4B7B-D9A0-4AAB-8A9A-9CF13328BEDF}"/>
                  </a:ext>
                </a:extLst>
              </p:cNvPr>
              <p:cNvSpPr/>
              <p:nvPr/>
            </p:nvSpPr>
            <p:spPr>
              <a:xfrm>
                <a:off x="4031687" y="5475609"/>
                <a:ext cx="3982756" cy="71468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𝑐𝑙𝑠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 smtClean="0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func>
                                <m:func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6CE4B7B-D9A0-4AAB-8A9A-9CF13328BE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687" y="5475609"/>
                <a:ext cx="3982756" cy="714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1EBF54DE-4C7A-4E9B-A235-4D05B5D1E322}"/>
              </a:ext>
            </a:extLst>
          </p:cNvPr>
          <p:cNvSpPr/>
          <p:nvPr/>
        </p:nvSpPr>
        <p:spPr>
          <a:xfrm>
            <a:off x="8110645" y="3873373"/>
            <a:ext cx="1766780" cy="1407471"/>
          </a:xfrm>
          <a:prstGeom prst="rect">
            <a:avLst/>
          </a:prstGeom>
          <a:solidFill>
            <a:srgbClr val="D5F5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mbria Math" panose="02040503050406030204" pitchFamily="18" charset="0"/>
              </a:rPr>
              <a:t>Classification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89D2795-CAE2-4F8B-A0FF-9C13176412AF}"/>
              </a:ext>
            </a:extLst>
          </p:cNvPr>
          <p:cNvGrpSpPr/>
          <p:nvPr/>
        </p:nvGrpSpPr>
        <p:grpSpPr>
          <a:xfrm>
            <a:off x="8267700" y="4290245"/>
            <a:ext cx="1514475" cy="838201"/>
            <a:chOff x="5499590" y="2831689"/>
            <a:chExt cx="1514475" cy="838201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02C0B160-D911-43D9-8C8E-F00902FAC7AC}"/>
                </a:ext>
              </a:extLst>
            </p:cNvPr>
            <p:cNvSpPr/>
            <p:nvPr/>
          </p:nvSpPr>
          <p:spPr>
            <a:xfrm>
              <a:off x="5499590" y="2831689"/>
              <a:ext cx="1514475" cy="372020"/>
            </a:xfrm>
            <a:prstGeom prst="rect">
              <a:avLst/>
            </a:prstGeom>
            <a:solidFill>
              <a:srgbClr val="EAEAF2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FCN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8CC9E17F-C375-4233-B6F2-159988105D92}"/>
                </a:ext>
              </a:extLst>
            </p:cNvPr>
            <p:cNvSpPr/>
            <p:nvPr/>
          </p:nvSpPr>
          <p:spPr>
            <a:xfrm>
              <a:off x="5501447" y="3307964"/>
              <a:ext cx="1512618" cy="361926"/>
            </a:xfrm>
            <a:prstGeom prst="rect">
              <a:avLst/>
            </a:prstGeom>
            <a:solidFill>
              <a:srgbClr val="EAEAF2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FCN</a:t>
              </a:r>
            </a:p>
          </p:txBody>
        </p:sp>
      </p:grp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E5116B6D-4159-44A7-8C86-17FDBC61DEBB}"/>
              </a:ext>
            </a:extLst>
          </p:cNvPr>
          <p:cNvCxnSpPr>
            <a:cxnSpLocks/>
            <a:stCxn id="61" idx="3"/>
            <a:endCxn id="23" idx="0"/>
          </p:cNvCxnSpPr>
          <p:nvPr/>
        </p:nvCxnSpPr>
        <p:spPr>
          <a:xfrm>
            <a:off x="7172429" y="3062070"/>
            <a:ext cx="1821606" cy="811303"/>
          </a:xfrm>
          <a:prstGeom prst="bentConnector2">
            <a:avLst/>
          </a:prstGeom>
          <a:ln w="127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E5249C7C-4B35-465A-A463-D476EEDEEFEC}"/>
              </a:ext>
            </a:extLst>
          </p:cNvPr>
          <p:cNvCxnSpPr>
            <a:cxnSpLocks/>
            <a:stCxn id="22" idx="2"/>
            <a:endCxn id="67" idx="1"/>
          </p:cNvCxnSpPr>
          <p:nvPr/>
        </p:nvCxnSpPr>
        <p:spPr>
          <a:xfrm rot="16200000" flipH="1">
            <a:off x="3054733" y="4855997"/>
            <a:ext cx="980732" cy="973176"/>
          </a:xfrm>
          <a:prstGeom prst="bentConnector2">
            <a:avLst/>
          </a:prstGeom>
          <a:ln w="127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id="{312AFAA3-DB28-41E5-A731-0B4C6516D916}"/>
              </a:ext>
            </a:extLst>
          </p:cNvPr>
          <p:cNvCxnSpPr>
            <a:cxnSpLocks/>
            <a:stCxn id="23" idx="2"/>
            <a:endCxn id="67" idx="3"/>
          </p:cNvCxnSpPr>
          <p:nvPr/>
        </p:nvCxnSpPr>
        <p:spPr>
          <a:xfrm rot="5400000">
            <a:off x="8228186" y="5067101"/>
            <a:ext cx="552107" cy="979592"/>
          </a:xfrm>
          <a:prstGeom prst="bentConnector2">
            <a:avLst/>
          </a:prstGeom>
          <a:ln w="127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A9306139-3BD8-4529-87E5-BDA8ED65C426}"/>
                  </a:ext>
                </a:extLst>
              </p:cNvPr>
              <p:cNvSpPr/>
              <p:nvPr/>
            </p:nvSpPr>
            <p:spPr>
              <a:xfrm>
                <a:off x="8673125" y="5509391"/>
                <a:ext cx="602255" cy="602255"/>
              </a:xfrm>
              <a:prstGeom prst="roundRect">
                <a:avLst/>
              </a:prstGeom>
              <a:solidFill>
                <a:srgbClr val="EAEAF2"/>
              </a:solidFill>
              <a:ln w="28575">
                <a:noFill/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US" sz="2400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A9306139-3BD8-4529-87E5-BDA8ED65C4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3125" y="5509391"/>
                <a:ext cx="602255" cy="602255"/>
              </a:xfrm>
              <a:prstGeom prst="roundRect">
                <a:avLst/>
              </a:prstGeom>
              <a:blipFill>
                <a:blip r:embed="rId4"/>
                <a:stretch>
                  <a:fillRect r="-9091"/>
                </a:stretch>
              </a:blipFill>
              <a:ln w="28575">
                <a:noFill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CB7605B2-0395-460B-938F-3C473891744C}"/>
                  </a:ext>
                </a:extLst>
              </p:cNvPr>
              <p:cNvSpPr/>
              <p:nvPr/>
            </p:nvSpPr>
            <p:spPr>
              <a:xfrm>
                <a:off x="2713840" y="5531824"/>
                <a:ext cx="602255" cy="602255"/>
              </a:xfrm>
              <a:prstGeom prst="roundRect">
                <a:avLst/>
              </a:prstGeom>
              <a:solidFill>
                <a:srgbClr val="EAEAF2"/>
              </a:solidFill>
              <a:ln w="28575">
                <a:noFill/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en-US" sz="2400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CB7605B2-0395-460B-938F-3C47389174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3840" y="5531824"/>
                <a:ext cx="602255" cy="60225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noFill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Placeholder 53">
                <a:extLst>
                  <a:ext uri="{FF2B5EF4-FFF2-40B4-BE49-F238E27FC236}">
                    <a16:creationId xmlns:a16="http://schemas.microsoft.com/office/drawing/2014/main" id="{C45BE7C3-FF61-4ABF-81D0-50FE862B9533}"/>
                  </a:ext>
                </a:extLst>
              </p:cNvPr>
              <p:cNvSpPr>
                <a:spLocks noGrp="1"/>
              </p:cNvSpPr>
              <p:nvPr>
                <p:ph type="body" sz="quarter" idx="17"/>
              </p:nvPr>
            </p:nvSpPr>
            <p:spPr>
              <a:xfrm>
                <a:off x="706920" y="1277938"/>
                <a:ext cx="10789755" cy="817562"/>
              </a:xfrm>
            </p:spPr>
            <p:txBody>
              <a:bodyPr>
                <a:no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en-US" b="1" i="1" u="sng" dirty="0"/>
                  <a:t>Module 2</a:t>
                </a:r>
                <a:r>
                  <a:rPr lang="en-US" dirty="0"/>
                  <a:t> improves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𝒍𝒂𝒕𝒆𝒏𝒕</m:t>
                        </m:r>
                      </m:sub>
                    </m:sSub>
                    <m:r>
                      <a:rPr lang="en-US" sz="28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be helpful </a:t>
                </a:r>
                <a:r>
                  <a:rPr lang="en-US"/>
                  <a:t>for </a:t>
                </a:r>
                <a:r>
                  <a:rPr lang="en-US" b="1" i="1"/>
                  <a:t>segmentation</a:t>
                </a:r>
                <a:r>
                  <a:rPr lang="en-US"/>
                  <a:t>.</a:t>
                </a:r>
                <a:endParaRPr lang="en-US" dirty="0"/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en-US" b="1" i="1" dirty="0"/>
                  <a:t>Any clustering algorithms </a:t>
                </a:r>
                <a:r>
                  <a:rPr lang="en-US" dirty="0"/>
                  <a:t>such as </a:t>
                </a:r>
                <a:r>
                  <a:rPr lang="en-US" i="1" dirty="0"/>
                  <a:t>k</a:t>
                </a:r>
                <a:r>
                  <a:rPr lang="en-US" dirty="0"/>
                  <a:t>-means and TICC can be used.</a:t>
                </a:r>
              </a:p>
            </p:txBody>
          </p:sp>
        </mc:Choice>
        <mc:Fallback xmlns="">
          <p:sp>
            <p:nvSpPr>
              <p:cNvPr id="21" name="Text Placeholder 53">
                <a:extLst>
                  <a:ext uri="{FF2B5EF4-FFF2-40B4-BE49-F238E27FC236}">
                    <a16:creationId xmlns:a16="http://schemas.microsoft.com/office/drawing/2014/main" id="{C45BE7C3-FF61-4ABF-81D0-50FE862B95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7"/>
              </p:nvPr>
            </p:nvSpPr>
            <p:spPr>
              <a:xfrm>
                <a:off x="706920" y="1277938"/>
                <a:ext cx="10789755" cy="817562"/>
              </a:xfrm>
              <a:blipFill>
                <a:blip r:embed="rId6"/>
                <a:stretch>
                  <a:fillRect l="-791" t="-5224" b="-2985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C99BC2E-99DA-4449-B947-85EC57BF1B04}"/>
                  </a:ext>
                </a:extLst>
              </p:cNvPr>
              <p:cNvSpPr/>
              <p:nvPr/>
            </p:nvSpPr>
            <p:spPr>
              <a:xfrm>
                <a:off x="5392412" y="2791129"/>
                <a:ext cx="140718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𝒍𝒂𝒕𝒆𝒏𝒕</m:t>
                          </m:r>
                        </m:sub>
                      </m:sSub>
                    </m:oMath>
                  </m:oMathPara>
                </a14:m>
                <a:endParaRPr lang="en-US" sz="32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C99BC2E-99DA-4449-B947-85EC57BF1B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2412" y="2791129"/>
                <a:ext cx="1407180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E9820421-8740-4042-BF2A-C496BFA22A19}"/>
              </a:ext>
            </a:extLst>
          </p:cNvPr>
          <p:cNvSpPr/>
          <p:nvPr/>
        </p:nvSpPr>
        <p:spPr>
          <a:xfrm>
            <a:off x="2065926" y="4194994"/>
            <a:ext cx="1985170" cy="657225"/>
          </a:xfrm>
          <a:prstGeom prst="rect">
            <a:avLst/>
          </a:prstGeom>
          <a:solidFill>
            <a:srgbClr val="D5F5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mbria Math" panose="02040503050406030204" pitchFamily="18" charset="0"/>
              </a:rPr>
              <a:t>Clustering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3397F0F-ACE1-44C2-93AD-9F9E7C6C1A3E}"/>
              </a:ext>
            </a:extLst>
          </p:cNvPr>
          <p:cNvSpPr/>
          <p:nvPr/>
        </p:nvSpPr>
        <p:spPr>
          <a:xfrm>
            <a:off x="1930399" y="3623495"/>
            <a:ext cx="8251825" cy="2638425"/>
          </a:xfrm>
          <a:prstGeom prst="roundRect">
            <a:avLst>
              <a:gd name="adj" fmla="val 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8058279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FF1A98-5716-48C0-A585-6DA83D5C2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395FC-DA4F-4FE4-AE6B-73BE279DC0A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2D5116-74E3-408A-AA09-76EB62908E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Objective Function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74524B-DF97-44AF-87A3-3D6CF87FE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774" y="1"/>
            <a:ext cx="2452825" cy="386080"/>
          </a:xfrm>
        </p:spPr>
        <p:txBody>
          <a:bodyPr>
            <a:noAutofit/>
          </a:bodyPr>
          <a:lstStyle/>
          <a:p>
            <a:r>
              <a:rPr lang="en-US" dirty="0"/>
              <a:t>Methodology: </a:t>
            </a:r>
            <a:r>
              <a:rPr lang="en-US" i="1" dirty="0"/>
              <a:t>TCTS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2381D4-B283-4668-8B2B-BC08D392F2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02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1A89579-7F8E-4112-853C-A4CA2CC25002}"/>
              </a:ext>
            </a:extLst>
          </p:cNvPr>
          <p:cNvGrpSpPr/>
          <p:nvPr/>
        </p:nvGrpSpPr>
        <p:grpSpPr>
          <a:xfrm>
            <a:off x="1350236" y="1880075"/>
            <a:ext cx="9733659" cy="1153682"/>
            <a:chOff x="1350236" y="1880075"/>
            <a:chExt cx="9733659" cy="115368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8F29E02-F0C3-4EE9-8D48-46DAC4DBCE08}"/>
                </a:ext>
              </a:extLst>
            </p:cNvPr>
            <p:cNvSpPr/>
            <p:nvPr/>
          </p:nvSpPr>
          <p:spPr>
            <a:xfrm>
              <a:off x="1350236" y="1880075"/>
              <a:ext cx="9733659" cy="1153682"/>
            </a:xfrm>
            <a:prstGeom prst="rect">
              <a:avLst/>
            </a:prstGeom>
            <a:solidFill>
              <a:srgbClr val="F8F4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AF07C58C-CEC6-46F7-9ADB-F2AA6B0BF565}"/>
                    </a:ext>
                  </a:extLst>
                </p:cNvPr>
                <p:cNvSpPr txBox="1"/>
                <p:nvPr/>
              </p:nvSpPr>
              <p:spPr>
                <a:xfrm>
                  <a:off x="3361692" y="2014169"/>
                  <a:ext cx="5325240" cy="73866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𝑟𝑒𝑐𝑜𝑛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𝑐𝑙𝑠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AF07C58C-CEC6-46F7-9ADB-F2AA6B0BF5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1692" y="2014169"/>
                  <a:ext cx="5325240" cy="73866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CE5755D-C873-4BFA-872C-1BF3C247DFDE}"/>
              </a:ext>
            </a:extLst>
          </p:cNvPr>
          <p:cNvGrpSpPr/>
          <p:nvPr/>
        </p:nvGrpSpPr>
        <p:grpSpPr>
          <a:xfrm>
            <a:off x="1350236" y="3167851"/>
            <a:ext cx="6418744" cy="2318556"/>
            <a:chOff x="1350236" y="3167851"/>
            <a:chExt cx="6418744" cy="23185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B8755668-3E94-4B1C-9413-D62396284927}"/>
                    </a:ext>
                  </a:extLst>
                </p:cNvPr>
                <p:cNvSpPr txBox="1"/>
                <p:nvPr/>
              </p:nvSpPr>
              <p:spPr>
                <a:xfrm>
                  <a:off x="1425404" y="3167851"/>
                  <a:ext cx="3042371" cy="62998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𝑟𝑒𝑐𝑜𝑛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  <m:nary>
                          <m:naryPr>
                            <m:chr m:val="∑"/>
                            <m:limLoc m:val="subSup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Sup>
                                      <m:sSubSup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  <m:sup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oMath>
                    </m:oMathPara>
                  </a14:m>
                  <a:endParaRPr lang="en-US" sz="2000" b="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B8755668-3E94-4B1C-9413-D623962849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5404" y="3167851"/>
                  <a:ext cx="3042371" cy="62998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DE362D0F-924F-4881-946F-5767E2F13A4F}"/>
                    </a:ext>
                  </a:extLst>
                </p:cNvPr>
                <p:cNvSpPr/>
                <p:nvPr/>
              </p:nvSpPr>
              <p:spPr>
                <a:xfrm>
                  <a:off x="1350236" y="4042965"/>
                  <a:ext cx="4471160" cy="7838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𝑐𝑙𝑠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  <m:nary>
                          <m:naryPr>
                            <m:chr m:val="∑"/>
                            <m:limLoc m:val="subSup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5"/>
                                      </m:r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  <m:t>𝑦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sup>
                                            </m:sSup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func>
                                  <m:func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func>
                              </m:e>
                            </m:d>
                          </m:e>
                        </m:nary>
                      </m:oMath>
                    </m:oMathPara>
                  </a14:m>
                  <a:endParaRPr lang="en-US" sz="20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DE362D0F-924F-4881-946F-5767E2F13A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0236" y="4042965"/>
                  <a:ext cx="4471160" cy="78386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CAFF2814-4616-492D-BBE0-50DF2DA16CC5}"/>
                    </a:ext>
                  </a:extLst>
                </p:cNvPr>
                <p:cNvSpPr/>
                <p:nvPr/>
              </p:nvSpPr>
              <p:spPr>
                <a:xfrm>
                  <a:off x="1350236" y="5086297"/>
                  <a:ext cx="641874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𝝀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is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regularization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term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to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balance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between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two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losses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2000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CAFF2814-4616-492D-BBE0-50DF2DA16C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0236" y="5086297"/>
                  <a:ext cx="6418744" cy="400110"/>
                </a:xfrm>
                <a:prstGeom prst="rect">
                  <a:avLst/>
                </a:prstGeom>
                <a:blipFill>
                  <a:blip r:embed="rId6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636031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1DC6CA-EEE8-445F-8CFC-A82992053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395FC-DA4F-4FE4-AE6B-73BE279DC0A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415F1B-B3CB-4055-B916-E463516DC4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/>
              <a:t>Time Series</a:t>
            </a:r>
            <a:endParaRPr lang="en-US" b="1" strike="sngStrik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A3002B-EE47-4F48-BC77-51085813436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dirty="0"/>
              <a:t>Time series are generated in various fields such as smart factories, automobiles, and health care monitoring.  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dirty="0"/>
              <a:t>These time series can be summarized as </a:t>
            </a:r>
            <a:r>
              <a:rPr lang="en-US" b="1" i="1" dirty="0">
                <a:solidFill>
                  <a:sysClr val="windowText" lastClr="000000"/>
                </a:solidFill>
              </a:rPr>
              <a:t>a sequence of states</a:t>
            </a:r>
            <a:r>
              <a:rPr lang="en-US" i="1" dirty="0">
                <a:solidFill>
                  <a:sysClr val="windowText" lastClr="000000"/>
                </a:solidFill>
              </a:rPr>
              <a:t>.</a:t>
            </a:r>
            <a:br>
              <a:rPr lang="en-US" b="1" i="1" dirty="0">
                <a:solidFill>
                  <a:sysClr val="windowText" lastClr="000000"/>
                </a:solidFill>
              </a:rPr>
            </a:br>
            <a:r>
              <a:rPr lang="en-US" dirty="0"/>
              <a:t>⟹ </a:t>
            </a:r>
            <a:r>
              <a:rPr lang="en-US" b="1" i="1" dirty="0"/>
              <a:t>Time-series segmentation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423072-CFF3-4554-9B31-C2C091969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BA704B-C43F-488A-867C-92CCBD866E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01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2190293-EF97-432A-B1D0-A500889A316C}"/>
              </a:ext>
            </a:extLst>
          </p:cNvPr>
          <p:cNvSpPr txBox="1">
            <a:spLocks noGrp="1"/>
          </p:cNvSpPr>
          <p:nvPr>
            <p:ph type="body" sz="quarter" idx="18"/>
          </p:nvPr>
        </p:nvSpPr>
        <p:spPr>
          <a:xfrm>
            <a:off x="695325" y="6538343"/>
            <a:ext cx="107092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Fu, 2011; </a:t>
            </a:r>
            <a:r>
              <a:rPr lang="en-US" i="0" dirty="0"/>
              <a:t>Fawaz</a:t>
            </a:r>
            <a:r>
              <a:rPr lang="fr-FR" i="0" dirty="0"/>
              <a:t> et al.,  2019</a:t>
            </a:r>
            <a:endParaRPr lang="en-US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what is a smart factory? - Nucleio Technologies IT Solutions">
            <a:extLst>
              <a:ext uri="{FF2B5EF4-FFF2-40B4-BE49-F238E27FC236}">
                <a16:creationId xmlns:a16="http://schemas.microsoft.com/office/drawing/2014/main" id="{3694B2BF-FF0E-4822-984F-805999F29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725" y="3855130"/>
            <a:ext cx="3809664" cy="213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Proliferation of Remote Health Monitoring Fueled by Post-COVID Era, Finds  Strategy Analytics | Strategy Analytics">
            <a:extLst>
              <a:ext uri="{FF2B5EF4-FFF2-40B4-BE49-F238E27FC236}">
                <a16:creationId xmlns:a16="http://schemas.microsoft.com/office/drawing/2014/main" id="{D7465876-3B8B-4FD3-928D-9ADFD2176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608" y="3849688"/>
            <a:ext cx="3235006" cy="21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DA83F0-7938-4400-9CB9-EE83FC0C1022}"/>
              </a:ext>
            </a:extLst>
          </p:cNvPr>
          <p:cNvSpPr txBox="1"/>
          <p:nvPr/>
        </p:nvSpPr>
        <p:spPr>
          <a:xfrm>
            <a:off x="5619974" y="5962650"/>
            <a:ext cx="17331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Lato" panose="020F0502020204030203" pitchFamily="34" charset="0"/>
              </a:rPr>
              <a:t>&lt; Smart factory &gt;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35B503-4775-4192-AF5F-1E6F5F8F7C31}"/>
              </a:ext>
            </a:extLst>
          </p:cNvPr>
          <p:cNvSpPr txBox="1"/>
          <p:nvPr/>
        </p:nvSpPr>
        <p:spPr>
          <a:xfrm>
            <a:off x="8619136" y="5962650"/>
            <a:ext cx="25779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Lato" panose="020F0502020204030203" pitchFamily="34" charset="0"/>
              </a:rPr>
              <a:t>&lt; Health care monitoring &gt;</a:t>
            </a:r>
          </a:p>
        </p:txBody>
      </p:sp>
      <p:pic>
        <p:nvPicPr>
          <p:cNvPr id="14" name="Picture 2" descr="Toeplitz Inverse Covariance-Based Clustering of Multivariate Time Series  Data - YouTube">
            <a:extLst>
              <a:ext uri="{FF2B5EF4-FFF2-40B4-BE49-F238E27FC236}">
                <a16:creationId xmlns:a16="http://schemas.microsoft.com/office/drawing/2014/main" id="{1596B2EF-AAC9-412F-8B95-DDBFC2093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3849688"/>
            <a:ext cx="3886200" cy="218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C13781F-90D0-41B0-A973-A35AB3EE6CFC}"/>
              </a:ext>
            </a:extLst>
          </p:cNvPr>
          <p:cNvSpPr txBox="1"/>
          <p:nvPr/>
        </p:nvSpPr>
        <p:spPr>
          <a:xfrm>
            <a:off x="1318896" y="5962650"/>
            <a:ext cx="3091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Lato" panose="020F0502020204030203" pitchFamily="34" charset="0"/>
              </a:rPr>
              <a:t>&lt; Time-series segmentation &gt;</a:t>
            </a:r>
          </a:p>
        </p:txBody>
      </p:sp>
    </p:spTree>
    <p:extLst>
      <p:ext uri="{BB962C8B-B14F-4D97-AF65-F5344CB8AC3E}">
        <p14:creationId xmlns:p14="http://schemas.microsoft.com/office/powerpoint/2010/main" val="33765556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16A4AE-C211-41E1-99ED-1AC9273DC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395FC-DA4F-4FE4-AE6B-73BE279DC0A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38E7A8-3CE1-4CC4-998B-36A6607010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Datasets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68F95-3AFC-4672-BAF1-030EEA6E002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Autofit/>
          </a:bodyPr>
          <a:lstStyle/>
          <a:p>
            <a:r>
              <a:rPr lang="en-US" b="1" i="1" u="sng" dirty="0">
                <a:ea typeface="Microsoft GothicNeo" panose="020B0503020000020004" pitchFamily="34" charset="-127"/>
              </a:rPr>
              <a:t>mHealth</a:t>
            </a:r>
            <a:r>
              <a:rPr lang="en-US" b="1" dirty="0">
                <a:ea typeface="Microsoft GothicNeo" panose="020B0503020000020004" pitchFamily="34" charset="-127"/>
              </a:rPr>
              <a:t> </a:t>
            </a:r>
            <a:r>
              <a:rPr lang="en-US" sz="1000" dirty="0">
                <a:ea typeface="Microsoft GothicNeo" panose="020B0503020000020004" pitchFamily="34" charset="-127"/>
              </a:rPr>
              <a:t>[</a:t>
            </a:r>
            <a:r>
              <a:rPr lang="en-US" sz="1000" dirty="0" err="1"/>
              <a:t>Banos</a:t>
            </a:r>
            <a:r>
              <a:rPr lang="en-US" sz="1000" dirty="0"/>
              <a:t> et al., 2014</a:t>
            </a:r>
            <a:r>
              <a:rPr lang="en-US" sz="1000" dirty="0">
                <a:ea typeface="Microsoft GothicNeo" panose="020B0503020000020004" pitchFamily="34" charset="-127"/>
              </a:rPr>
              <a:t>]</a:t>
            </a:r>
            <a:endParaRPr lang="en-US" sz="1000" i="1" u="sng" dirty="0">
              <a:ea typeface="Microsoft GothicNeo" panose="020B0503020000020004" pitchFamily="34" charset="-127"/>
            </a:endParaRPr>
          </a:p>
          <a:p>
            <a:pPr lvl="1"/>
            <a:r>
              <a:rPr lang="en-US" dirty="0">
                <a:ea typeface="Microsoft GothicNeo" panose="020B0503020000020004" pitchFamily="34" charset="-127"/>
              </a:rPr>
              <a:t>Comprises body motion and vital signs recording while performing physical activities, such as standing, sitting, and climbing stairs.</a:t>
            </a:r>
          </a:p>
          <a:p>
            <a:r>
              <a:rPr lang="en-US" b="1" i="1" u="sng" dirty="0">
                <a:ea typeface="Microsoft GothicNeo" panose="020B0503020000020004" pitchFamily="34" charset="-127"/>
              </a:rPr>
              <a:t>PAMAP2</a:t>
            </a:r>
            <a:r>
              <a:rPr lang="en-US" sz="2000" b="1" dirty="0">
                <a:ea typeface="Microsoft GothicNeo" panose="020B0503020000020004" pitchFamily="34" charset="-127"/>
              </a:rPr>
              <a:t> </a:t>
            </a:r>
            <a:r>
              <a:rPr lang="en-US" sz="1000" dirty="0">
                <a:ea typeface="Microsoft GothicNeo" panose="020B0503020000020004" pitchFamily="34" charset="-127"/>
              </a:rPr>
              <a:t>[Reiss et al., 2012]</a:t>
            </a:r>
          </a:p>
          <a:p>
            <a:pPr lvl="1"/>
            <a:r>
              <a:rPr lang="en-US" dirty="0">
                <a:ea typeface="Microsoft GothicNeo" panose="020B0503020000020004" pitchFamily="34" charset="-127"/>
              </a:rPr>
              <a:t>Contains body motion while performing 12 different physical activities, such as walking, cycling, and running.</a:t>
            </a:r>
          </a:p>
          <a:p>
            <a:r>
              <a:rPr lang="en-US" b="1" i="1" u="sng" dirty="0">
                <a:ea typeface="Microsoft GothicNeo" panose="020B0503020000020004" pitchFamily="34" charset="-127"/>
              </a:rPr>
              <a:t>SKODA</a:t>
            </a:r>
            <a:r>
              <a:rPr lang="en-US" sz="1600" dirty="0">
                <a:ea typeface="Microsoft GothicNeo" panose="020B0503020000020004" pitchFamily="34" charset="-127"/>
              </a:rPr>
              <a:t> </a:t>
            </a:r>
            <a:r>
              <a:rPr lang="en-US" sz="1000" dirty="0">
                <a:ea typeface="Microsoft GothicNeo" panose="020B0503020000020004" pitchFamily="34" charset="-127"/>
              </a:rPr>
              <a:t>[</a:t>
            </a:r>
            <a:r>
              <a:rPr lang="en-US" sz="1000" dirty="0" err="1">
                <a:ea typeface="Microsoft GothicNeo" panose="020B0503020000020004" pitchFamily="34" charset="-127"/>
              </a:rPr>
              <a:t>Stiefmeier</a:t>
            </a:r>
            <a:r>
              <a:rPr lang="en-US" sz="1000" dirty="0">
                <a:ea typeface="Microsoft GothicNeo" panose="020B0503020000020004" pitchFamily="34" charset="-127"/>
              </a:rPr>
              <a:t> et al., 2008]</a:t>
            </a:r>
          </a:p>
          <a:p>
            <a:pPr lvl="1"/>
            <a:r>
              <a:rPr lang="en-US" dirty="0">
                <a:ea typeface="Microsoft GothicNeo" panose="020B0503020000020004" pitchFamily="34" charset="-127"/>
              </a:rPr>
              <a:t>Comprises assembly-line workers' movement in a car production scenario, such as opening the engine bonnet, and checking the boot.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99350B-5DE6-48D1-9212-2A4D003F2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Evaluation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D5AD93-C6F9-4A11-88D1-06BBED6C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03</a:t>
            </a:r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B27AFAA-6BDF-4F27-8936-DDA4EE39A5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895340"/>
              </p:ext>
            </p:extLst>
          </p:nvPr>
        </p:nvGraphicFramePr>
        <p:xfrm>
          <a:off x="1354535" y="4672330"/>
          <a:ext cx="9482930" cy="1463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96586">
                  <a:extLst>
                    <a:ext uri="{9D8B030D-6E8A-4147-A177-3AD203B41FA5}">
                      <a16:colId xmlns:a16="http://schemas.microsoft.com/office/drawing/2014/main" val="275139159"/>
                    </a:ext>
                  </a:extLst>
                </a:gridCol>
                <a:gridCol w="1896586">
                  <a:extLst>
                    <a:ext uri="{9D8B030D-6E8A-4147-A177-3AD203B41FA5}">
                      <a16:colId xmlns:a16="http://schemas.microsoft.com/office/drawing/2014/main" val="4061322177"/>
                    </a:ext>
                  </a:extLst>
                </a:gridCol>
                <a:gridCol w="1896586">
                  <a:extLst>
                    <a:ext uri="{9D8B030D-6E8A-4147-A177-3AD203B41FA5}">
                      <a16:colId xmlns:a16="http://schemas.microsoft.com/office/drawing/2014/main" val="1692049894"/>
                    </a:ext>
                  </a:extLst>
                </a:gridCol>
                <a:gridCol w="1896586">
                  <a:extLst>
                    <a:ext uri="{9D8B030D-6E8A-4147-A177-3AD203B41FA5}">
                      <a16:colId xmlns:a16="http://schemas.microsoft.com/office/drawing/2014/main" val="2876534620"/>
                    </a:ext>
                  </a:extLst>
                </a:gridCol>
                <a:gridCol w="1896586">
                  <a:extLst>
                    <a:ext uri="{9D8B030D-6E8A-4147-A177-3AD203B41FA5}">
                      <a16:colId xmlns:a16="http://schemas.microsoft.com/office/drawing/2014/main" val="1519884097"/>
                    </a:ext>
                  </a:extLst>
                </a:gridCol>
              </a:tblGrid>
              <a:tr h="243974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strike="noStrike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Microsoft GothicNeo" panose="020B0503020000020004" pitchFamily="34" charset="-127"/>
                        </a:rPr>
                        <a:t>Datasets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strike="noStrike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Microsoft GothicNeo" panose="020B0503020000020004" pitchFamily="34" charset="-127"/>
                        </a:rPr>
                        <a:t># of Samples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strike="noStrike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Microsoft GothicNeo" panose="020B0503020000020004" pitchFamily="34" charset="-127"/>
                        </a:rPr>
                        <a:t>Dimensions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strike="noStrike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Microsoft GothicNeo" panose="020B0503020000020004" pitchFamily="34" charset="-127"/>
                        </a:rPr>
                        <a:t># of States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strike="noStrike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Microsoft GothicNeo" panose="020B0503020000020004" pitchFamily="34" charset="-127"/>
                        </a:rPr>
                        <a:t>Segment Length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685544"/>
                  </a:ext>
                </a:extLst>
              </a:tr>
              <a:tr h="243974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strike="noStrike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Microsoft GothicNeo" panose="020B0503020000020004" pitchFamily="34" charset="-127"/>
                        </a:rPr>
                        <a:t>mHealth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strike="noStrike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Microsoft GothicNeo" panose="020B0503020000020004" pitchFamily="34" charset="-127"/>
                        </a:rPr>
                        <a:t>35174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strike="noStrike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Microsoft GothicNeo" panose="020B0503020000020004" pitchFamily="34" charset="-127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strike="noStrike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Microsoft GothicNeo" panose="020B0503020000020004" pitchFamily="34" charset="-127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strike="noStrike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Microsoft GothicNeo" panose="020B0503020000020004" pitchFamily="34" charset="-127"/>
                        </a:rPr>
                        <a:t>[1075, 3379]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6671874"/>
                  </a:ext>
                </a:extLst>
              </a:tr>
              <a:tr h="243974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strike="noStrike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Microsoft GothicNeo" panose="020B0503020000020004" pitchFamily="34" charset="-127"/>
                        </a:rPr>
                        <a:t>PAMAP2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strike="noStrike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Microsoft GothicNeo" panose="020B0503020000020004" pitchFamily="34" charset="-127"/>
                        </a:rPr>
                        <a:t>51843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strike="noStrike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Microsoft GothicNeo" panose="020B0503020000020004" pitchFamily="34" charset="-127"/>
                        </a:rPr>
                        <a:t>51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strike="noStrike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Microsoft GothicNeo" panose="020B0503020000020004" pitchFamily="34" charset="-127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strike="noStrike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Microsoft GothicNeo" panose="020B0503020000020004" pitchFamily="34" charset="-127"/>
                        </a:rPr>
                        <a:t>[962, 6577]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1376673"/>
                  </a:ext>
                </a:extLst>
              </a:tr>
              <a:tr h="243974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strike="noStrike" kern="120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Microsoft GothicNeo" panose="020B0503020000020004" pitchFamily="34" charset="-127"/>
                          <a:cs typeface="+mn-cs"/>
                        </a:rPr>
                        <a:t>SKODA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107951</a:t>
                      </a:r>
                      <a:endParaRPr lang="en-US" sz="1800" strike="noStrike" dirty="0">
                        <a:solidFill>
                          <a:schemeClr val="tx1"/>
                        </a:solidFill>
                        <a:latin typeface="Lato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trike="noStrike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trike="noStrike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trike="noStrike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[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5872, 14680]</a:t>
                      </a:r>
                      <a:endParaRPr lang="en-US" sz="1800" strike="noStrike" dirty="0">
                        <a:solidFill>
                          <a:schemeClr val="tx1"/>
                        </a:solidFill>
                        <a:latin typeface="Lato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1819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49211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16A4AE-C211-41E1-99ED-1AC9273DC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395FC-DA4F-4FE4-AE6B-73BE279DC0A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38E7A8-3CE1-4CC4-998B-36A6607010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Evaluation Metrics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Placeholder 13">
                <a:extLst>
                  <a:ext uri="{FF2B5EF4-FFF2-40B4-BE49-F238E27FC236}">
                    <a16:creationId xmlns:a16="http://schemas.microsoft.com/office/drawing/2014/main" id="{D831A533-A250-4968-AFBE-B81FC164CAB1}"/>
                  </a:ext>
                </a:extLst>
              </p:cNvPr>
              <p:cNvSpPr>
                <a:spLocks noGrp="1"/>
              </p:cNvSpPr>
              <p:nvPr>
                <p:ph type="body" sz="quarter" idx="17"/>
              </p:nvPr>
            </p:nvSpPr>
            <p:spPr>
              <a:xfrm>
                <a:off x="706920" y="4181194"/>
                <a:ext cx="10789755" cy="924206"/>
              </a:xfrm>
            </p:spPr>
            <p:txBody>
              <a:bodyPr lIns="0" tIns="0" rIns="0" bIns="0" anchor="ctr">
                <a:no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𝐴𝑐𝑐𝑢𝑟𝑎𝑐𝑦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𝑇𝑃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𝑇𝑁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𝑇𝑃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𝐹𝑃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𝑇𝑁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𝐹𝑁</m:t>
                        </m:r>
                      </m:den>
                    </m:f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 Placeholder 13">
                <a:extLst>
                  <a:ext uri="{FF2B5EF4-FFF2-40B4-BE49-F238E27FC236}">
                    <a16:creationId xmlns:a16="http://schemas.microsoft.com/office/drawing/2014/main" id="{D831A533-A250-4968-AFBE-B81FC164CA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7"/>
              </p:nvPr>
            </p:nvSpPr>
            <p:spPr>
              <a:xfrm>
                <a:off x="706920" y="4181194"/>
                <a:ext cx="10789755" cy="924206"/>
              </a:xfrm>
              <a:blipFill>
                <a:blip r:embed="rId3"/>
                <a:stretch>
                  <a:fillRect l="-1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A899350B-5DE6-48D1-9212-2A4D003F2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Evaluation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D5AD93-C6F9-4A11-88D1-06BBED6C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03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5B0ECA6-8987-4B87-AF03-7B52D884C15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5325" y="6529920"/>
            <a:ext cx="10709275" cy="366180"/>
          </a:xfrm>
        </p:spPr>
        <p:txBody>
          <a:bodyPr/>
          <a:lstStyle/>
          <a:p>
            <a:r>
              <a:rPr lang="en-US" i="0" dirty="0"/>
              <a:t>Zhang et al., 2006; Ma et al., 2019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68B37B6-F0BA-4582-9C1E-53661BB7E449}"/>
              </a:ext>
            </a:extLst>
          </p:cNvPr>
          <p:cNvGrpSpPr/>
          <p:nvPr/>
        </p:nvGrpSpPr>
        <p:grpSpPr>
          <a:xfrm>
            <a:off x="708024" y="1252538"/>
            <a:ext cx="5354409" cy="400110"/>
            <a:chOff x="708024" y="1252538"/>
            <a:chExt cx="5397501" cy="40011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4F73A1B-ACBD-4A7E-BFA8-CA47FB7F5B49}"/>
                </a:ext>
              </a:extLst>
            </p:cNvPr>
            <p:cNvSpPr/>
            <p:nvPr/>
          </p:nvSpPr>
          <p:spPr>
            <a:xfrm>
              <a:off x="718747" y="1272593"/>
              <a:ext cx="5386778" cy="360000"/>
            </a:xfrm>
            <a:prstGeom prst="rect">
              <a:avLst/>
            </a:prstGeom>
            <a:solidFill>
              <a:srgbClr val="F8F4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30E78-552E-41B7-9A31-666225002AF9}"/>
                </a:ext>
              </a:extLst>
            </p:cNvPr>
            <p:cNvSpPr/>
            <p:nvPr/>
          </p:nvSpPr>
          <p:spPr>
            <a:xfrm>
              <a:off x="708024" y="1252538"/>
              <a:ext cx="5322519" cy="40011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q"/>
              </a:pPr>
              <a:r>
                <a:rPr lang="en-US" sz="2000" b="1" dirty="0">
                  <a:latin typeface="Lato" panose="020F0502020204030203" pitchFamily="34" charset="0"/>
                </a:rPr>
                <a:t>Normalized Mutual Information (NMI)</a:t>
              </a:r>
              <a:endParaRPr lang="en-US" sz="2000" dirty="0">
                <a:latin typeface="Lato" panose="020F0502020204030203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B7B9F9C-BD13-4F34-ADFE-9E39C0F8FC90}"/>
                  </a:ext>
                </a:extLst>
              </p:cNvPr>
              <p:cNvSpPr/>
              <p:nvPr/>
            </p:nvSpPr>
            <p:spPr>
              <a:xfrm>
                <a:off x="718747" y="1674897"/>
                <a:ext cx="9314252" cy="674928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𝑁𝑀𝐼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0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2×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)]</m:t>
                        </m:r>
                      </m:den>
                    </m:f>
                    <m:r>
                      <a:rPr lang="en-US" sz="2000" b="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i="1" dirty="0">
                    <a:latin typeface="Lato" panose="020F050202020403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𝑤h𝑒𝑟𝑒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>
                        <a:latin typeface="Cambria Math" panose="02040503050406030204" pitchFamily="18" charset="0"/>
                      </a:rPr>
                      <m:t>=−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𝛴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b="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𝑙𝑜𝑔</m:t>
                        </m:r>
                      </m:fName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>
                    <a:latin typeface="Lato" panose="020F050202020403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B7B9F9C-BD13-4F34-ADFE-9E39C0F8FC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747" y="1674897"/>
                <a:ext cx="9314252" cy="674928"/>
              </a:xfrm>
              <a:prstGeom prst="rect">
                <a:avLst/>
              </a:prstGeom>
              <a:blipFill>
                <a:blip r:embed="rId4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7036C96-B996-48F5-AB5E-162D72D540DD}"/>
                  </a:ext>
                </a:extLst>
              </p:cNvPr>
              <p:cNvSpPr/>
              <p:nvPr/>
            </p:nvSpPr>
            <p:spPr>
              <a:xfrm>
                <a:off x="718747" y="2859504"/>
                <a:ext cx="9060253" cy="757195"/>
              </a:xfrm>
              <a:prstGeom prst="rect">
                <a:avLst/>
              </a:prstGeom>
              <a:noFill/>
            </p:spPr>
            <p:txBody>
              <a:bodyPr wrap="square" lIns="0" tIns="0" rIns="0" bIns="0"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𝐴𝑅𝐼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000" b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𝑅𝐼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sz="2000" b="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>
                                <a:latin typeface="Cambria Math" panose="02040503050406030204" pitchFamily="18" charset="0"/>
                              </a:rPr>
                              <m:t>𝑅𝐼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sz="2000" b="0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2000" b="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d>
                          </m:e>
                        </m:d>
                      </m:num>
                      <m:den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𝑀𝑎𝑥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>
                                <a:latin typeface="Cambria Math" panose="02040503050406030204" pitchFamily="18" charset="0"/>
                              </a:rPr>
                              <m:t>𝑅𝐼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sz="2000" b="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d>
                          </m:e>
                        </m:d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>
                                <a:latin typeface="Cambria Math" panose="02040503050406030204" pitchFamily="18" charset="0"/>
                              </a:rPr>
                              <m:t>𝑅𝐼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sz="2000" b="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d>
                          </m:e>
                        </m:d>
                      </m:den>
                    </m:f>
                    <m:r>
                      <a:rPr lang="en-US" sz="2000" b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𝑤h𝑒𝑟𝑒</m:t>
                    </m:r>
                    <m:r>
                      <a:rPr lang="en-US" b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𝑅𝐼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𝐴𝑔𝑟𝑒𝑒𝑖𝑛𝑔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𝑃𝑎𝑖𝑟𝑠</m:t>
                        </m:r>
                      </m:num>
                      <m:den>
                        <m:r>
                          <a:rPr lang="en-US" b="0" i="1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𝑃𝑎𝑖𝑟𝑠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7036C96-B996-48F5-AB5E-162D72D540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747" y="2859504"/>
                <a:ext cx="9060253" cy="757195"/>
              </a:xfrm>
              <a:prstGeom prst="rect">
                <a:avLst/>
              </a:prstGeom>
              <a:blipFill>
                <a:blip r:embed="rId5"/>
                <a:stretch>
                  <a:fillRect l="-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35045C8D-D5DD-45C2-ADC7-FDDFD7FD0635}"/>
              </a:ext>
            </a:extLst>
          </p:cNvPr>
          <p:cNvGrpSpPr/>
          <p:nvPr/>
        </p:nvGrpSpPr>
        <p:grpSpPr>
          <a:xfrm>
            <a:off x="718747" y="2519077"/>
            <a:ext cx="5386778" cy="400110"/>
            <a:chOff x="718747" y="2512904"/>
            <a:chExt cx="5386778" cy="40011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E830C63-BA42-4449-B6CA-DEAECDCAEA41}"/>
                </a:ext>
              </a:extLst>
            </p:cNvPr>
            <p:cNvSpPr/>
            <p:nvPr/>
          </p:nvSpPr>
          <p:spPr>
            <a:xfrm>
              <a:off x="718747" y="2539132"/>
              <a:ext cx="5386778" cy="360000"/>
            </a:xfrm>
            <a:prstGeom prst="rect">
              <a:avLst/>
            </a:prstGeom>
            <a:solidFill>
              <a:srgbClr val="F8F4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3074B92-FFB2-488C-B58A-B24E5D4A6B78}"/>
                </a:ext>
              </a:extLst>
            </p:cNvPr>
            <p:cNvSpPr/>
            <p:nvPr/>
          </p:nvSpPr>
          <p:spPr>
            <a:xfrm>
              <a:off x="718748" y="2512904"/>
              <a:ext cx="3930254" cy="40011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q"/>
              </a:pPr>
              <a:r>
                <a:rPr lang="en-US" sz="2000" b="1" dirty="0">
                  <a:latin typeface="Lato" panose="020F0502020204030203" pitchFamily="34" charset="0"/>
                </a:rPr>
                <a:t>Adjusted Rand Index (ARI)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5FAC3EF-4E83-46E4-B269-3C533C3713A6}"/>
                  </a:ext>
                </a:extLst>
              </p:cNvPr>
              <p:cNvSpPr/>
              <p:nvPr/>
            </p:nvSpPr>
            <p:spPr>
              <a:xfrm>
                <a:off x="718747" y="5504534"/>
                <a:ext cx="8996752" cy="615746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𝑠𝑐𝑜𝑟𝑒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=2⋅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𝑟𝑒𝑐𝑖𝑠𝑖𝑜𝑛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𝑅𝑒𝑐𝑎𝑙𝑙</m:t>
                        </m:r>
                      </m:num>
                      <m:den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𝑟𝑒𝑐𝑖𝑠𝑖𝑜𝑛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𝑅𝑒𝑐𝑎𝑙𝑙</m:t>
                        </m:r>
                      </m:den>
                    </m:f>
                    <m:r>
                      <a:rPr lang="en-US" sz="2000" b="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𝑤h𝑒𝑟𝑒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𝑃𝑟𝑒𝑐𝑖𝑠𝑖𝑜𝑛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𝑇𝑃</m:t>
                        </m:r>
                      </m:num>
                      <m:den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𝐹𝑃</m:t>
                        </m:r>
                      </m:den>
                    </m:f>
                    <m:r>
                      <a:rPr lang="en-US" sz="2000" b="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𝑒𝑐𝑎𝑙𝑙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𝑇𝑃</m:t>
                        </m:r>
                      </m:num>
                      <m:den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𝐹𝑁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5FAC3EF-4E83-46E4-B269-3C533C3713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747" y="5504534"/>
                <a:ext cx="8996752" cy="6157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785D4B55-9FE3-4E7D-A808-CDE1681D6C66}"/>
              </a:ext>
            </a:extLst>
          </p:cNvPr>
          <p:cNvGrpSpPr/>
          <p:nvPr/>
        </p:nvGrpSpPr>
        <p:grpSpPr>
          <a:xfrm>
            <a:off x="706048" y="5052155"/>
            <a:ext cx="5399477" cy="400110"/>
            <a:chOff x="706048" y="5052155"/>
            <a:chExt cx="5399477" cy="40011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F788098-6FEE-4588-B67B-ECB1E9DE03B3}"/>
                </a:ext>
              </a:extLst>
            </p:cNvPr>
            <p:cNvSpPr/>
            <p:nvPr/>
          </p:nvSpPr>
          <p:spPr>
            <a:xfrm>
              <a:off x="718747" y="5072210"/>
              <a:ext cx="5386778" cy="360000"/>
            </a:xfrm>
            <a:prstGeom prst="rect">
              <a:avLst/>
            </a:prstGeom>
            <a:solidFill>
              <a:srgbClr val="F8F4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A6AFD31-AAC5-49DE-8058-E72B40632093}"/>
                </a:ext>
              </a:extLst>
            </p:cNvPr>
            <p:cNvSpPr/>
            <p:nvPr/>
          </p:nvSpPr>
          <p:spPr>
            <a:xfrm>
              <a:off x="706048" y="5052155"/>
              <a:ext cx="2265752" cy="40011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q"/>
              </a:pPr>
              <a:r>
                <a:rPr lang="en-US" sz="2000" b="1" dirty="0">
                  <a:latin typeface="Lato" panose="020F0502020204030203" pitchFamily="34" charset="0"/>
                </a:rPr>
                <a:t>F1 score (F1)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5922B55-7633-4B72-82C8-F4F392EE46CC}"/>
              </a:ext>
            </a:extLst>
          </p:cNvPr>
          <p:cNvGrpSpPr/>
          <p:nvPr/>
        </p:nvGrpSpPr>
        <p:grpSpPr>
          <a:xfrm>
            <a:off x="706048" y="3785616"/>
            <a:ext cx="5399477" cy="400110"/>
            <a:chOff x="706048" y="3732761"/>
            <a:chExt cx="5399477" cy="40011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AD36C2A-862F-40E3-A73D-64281B42321A}"/>
                </a:ext>
              </a:extLst>
            </p:cNvPr>
            <p:cNvSpPr/>
            <p:nvPr/>
          </p:nvSpPr>
          <p:spPr>
            <a:xfrm>
              <a:off x="718747" y="3752816"/>
              <a:ext cx="5386778" cy="360000"/>
            </a:xfrm>
            <a:prstGeom prst="rect">
              <a:avLst/>
            </a:prstGeom>
            <a:solidFill>
              <a:srgbClr val="F8F4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64E6AEC-0BB7-496A-A248-8461B94901E3}"/>
                </a:ext>
              </a:extLst>
            </p:cNvPr>
            <p:cNvSpPr/>
            <p:nvPr/>
          </p:nvSpPr>
          <p:spPr>
            <a:xfrm>
              <a:off x="706048" y="3732761"/>
              <a:ext cx="4320000" cy="40011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q"/>
              </a:pPr>
              <a:r>
                <a:rPr lang="en-US" sz="2000" b="1" dirty="0">
                  <a:latin typeface="Lato" panose="020F0502020204030203" pitchFamily="34" charset="0"/>
                </a:rPr>
                <a:t>Accuracy (ACC)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1861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58B8CC0-C142-4C92-B4ED-138FEC8DEE3E}"/>
              </a:ext>
            </a:extLst>
          </p:cNvPr>
          <p:cNvSpPr/>
          <p:nvPr/>
        </p:nvSpPr>
        <p:spPr>
          <a:xfrm>
            <a:off x="703488" y="4116405"/>
            <a:ext cx="10793185" cy="1789095"/>
          </a:xfrm>
          <a:prstGeom prst="rect">
            <a:avLst/>
          </a:prstGeom>
          <a:solidFill>
            <a:srgbClr val="F8F4F3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203FAA-4237-4EF7-B60B-881C4FECAC3A}"/>
              </a:ext>
            </a:extLst>
          </p:cNvPr>
          <p:cNvSpPr/>
          <p:nvPr/>
        </p:nvSpPr>
        <p:spPr>
          <a:xfrm>
            <a:off x="703489" y="1695669"/>
            <a:ext cx="10793185" cy="1584028"/>
          </a:xfrm>
          <a:prstGeom prst="rect">
            <a:avLst/>
          </a:prstGeom>
          <a:solidFill>
            <a:srgbClr val="F8F4F3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FC61A0-722F-4BD1-9635-E422E1BD7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395FC-DA4F-4FE4-AE6B-73BE279DC0A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1F1A49-EB89-4BCF-87F6-2EDF712E68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Baselines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AC1A267-3A49-4E96-8780-3E9615E677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6920" y="1276069"/>
            <a:ext cx="10789755" cy="386142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dirty="0"/>
              <a:t>Time-series segmentation with raw value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5B2388-FF47-4998-91B9-9710CD923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7E55B7-5462-4C41-9A4B-7C9A267F0B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03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045EA38-4E85-4FED-A7D1-F11C24A66E6E}"/>
              </a:ext>
            </a:extLst>
          </p:cNvPr>
          <p:cNvSpPr txBox="1">
            <a:spLocks/>
          </p:cNvSpPr>
          <p:nvPr/>
        </p:nvSpPr>
        <p:spPr>
          <a:xfrm>
            <a:off x="703489" y="4116405"/>
            <a:ext cx="10716986" cy="1321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dirty="0"/>
              <a:t>Auto-encoder (AE) </a:t>
            </a:r>
            <a:r>
              <a:rPr lang="en-US" sz="1000" dirty="0"/>
              <a:t>[Srivastava et al., 2015]</a:t>
            </a:r>
            <a:r>
              <a:rPr lang="en-US" dirty="0"/>
              <a:t>: LSTM-based encoder network &amp; decoder network.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AE + [Clustering]: Clustering </a:t>
            </a:r>
            <a:r>
              <a:rPr lang="en-US" b="1" i="1" dirty="0"/>
              <a:t>a time point </a:t>
            </a:r>
            <a:r>
              <a:rPr lang="en-US" dirty="0"/>
              <a:t>through a given clustering algorithm.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8B84A7-6F88-469B-A0AB-782D28047D56}"/>
              </a:ext>
            </a:extLst>
          </p:cNvPr>
          <p:cNvSpPr/>
          <p:nvPr/>
        </p:nvSpPr>
        <p:spPr>
          <a:xfrm>
            <a:off x="695325" y="1704975"/>
            <a:ext cx="10823575" cy="1531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i="1" dirty="0">
                <a:latin typeface="Lato" panose="020F0502020204030203" pitchFamily="34" charset="0"/>
              </a:rPr>
              <a:t>k</a:t>
            </a:r>
            <a:r>
              <a:rPr lang="en-US" sz="2000" dirty="0">
                <a:latin typeface="Lato" panose="020F0502020204030203" pitchFamily="34" charset="0"/>
              </a:rPr>
              <a:t>-means </a:t>
            </a:r>
            <a:r>
              <a:rPr lang="en-US" sz="1000" dirty="0">
                <a:latin typeface="Lato" panose="020F0502020204030203" pitchFamily="34" charset="0"/>
              </a:rPr>
              <a:t>[</a:t>
            </a:r>
            <a:r>
              <a:rPr lang="en-US" sz="1000" dirty="0" err="1">
                <a:latin typeface="Lato" panose="020F0502020204030203" pitchFamily="34" charset="0"/>
              </a:rPr>
              <a:t>Tavenard</a:t>
            </a:r>
            <a:r>
              <a:rPr lang="en-US" sz="1000" dirty="0">
                <a:latin typeface="Lato" panose="020F0502020204030203" pitchFamily="34" charset="0"/>
              </a:rPr>
              <a:t> et al., 2020]</a:t>
            </a:r>
            <a:r>
              <a:rPr lang="en-US" sz="2000" dirty="0">
                <a:latin typeface="Lato" panose="020F0502020204030203" pitchFamily="34" charset="0"/>
              </a:rPr>
              <a:t>:</a:t>
            </a:r>
            <a:r>
              <a:rPr lang="en-US" sz="1000" dirty="0">
                <a:latin typeface="Lato" panose="020F0502020204030203" pitchFamily="34" charset="0"/>
              </a:rPr>
              <a:t> </a:t>
            </a:r>
            <a:r>
              <a:rPr lang="en-US" sz="2000" dirty="0">
                <a:latin typeface="Lato" panose="020F0502020204030203" pitchFamily="34" charset="0"/>
              </a:rPr>
              <a:t>Clustering </a:t>
            </a:r>
            <a:r>
              <a:rPr lang="en-US" sz="2000" b="1" i="1" dirty="0">
                <a:latin typeface="Lato" panose="020F0502020204030203" pitchFamily="34" charset="0"/>
              </a:rPr>
              <a:t>subsequence</a:t>
            </a:r>
            <a:r>
              <a:rPr lang="en-US" sz="2000" dirty="0">
                <a:latin typeface="Lato" panose="020F0502020204030203" pitchFamily="34" charset="0"/>
              </a:rPr>
              <a:t> using </a:t>
            </a:r>
            <a:r>
              <a:rPr lang="en-US" sz="2000" i="1" dirty="0">
                <a:latin typeface="Lato" panose="020F0502020204030203" pitchFamily="34" charset="0"/>
              </a:rPr>
              <a:t>k</a:t>
            </a:r>
            <a:r>
              <a:rPr lang="en-US" sz="2000" dirty="0">
                <a:latin typeface="Lato" panose="020F0502020204030203" pitchFamily="34" charset="0"/>
              </a:rPr>
              <a:t>-means with Euclidean distance metric.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i="1" dirty="0">
                <a:latin typeface="Lato" panose="020F0502020204030203" pitchFamily="34" charset="0"/>
              </a:rPr>
              <a:t>k</a:t>
            </a:r>
            <a:r>
              <a:rPr lang="en-US" sz="2000" dirty="0">
                <a:latin typeface="Lato" panose="020F0502020204030203" pitchFamily="34" charset="0"/>
              </a:rPr>
              <a:t>-DBA </a:t>
            </a:r>
            <a:r>
              <a:rPr lang="en-US" sz="1000" dirty="0">
                <a:latin typeface="Lato" panose="020F0502020204030203" pitchFamily="34" charset="0"/>
              </a:rPr>
              <a:t>[</a:t>
            </a:r>
            <a:r>
              <a:rPr lang="en-US" sz="1000" dirty="0" err="1">
                <a:latin typeface="Lato" panose="020F0502020204030203" pitchFamily="34" charset="0"/>
                <a:cs typeface="Times New Roman" panose="02020603050405020304" pitchFamily="18" charset="0"/>
              </a:rPr>
              <a:t>Petitjean</a:t>
            </a:r>
            <a:r>
              <a:rPr lang="en-US" sz="1000" dirty="0">
                <a:latin typeface="Lato" panose="020F0502020204030203" pitchFamily="34" charset="0"/>
                <a:cs typeface="Times New Roman" panose="02020603050405020304" pitchFamily="18" charset="0"/>
              </a:rPr>
              <a:t> et al., 2011</a:t>
            </a:r>
            <a:r>
              <a:rPr lang="en-US" sz="1000" dirty="0">
                <a:latin typeface="Lato" panose="020F0502020204030203" pitchFamily="34" charset="0"/>
              </a:rPr>
              <a:t>]</a:t>
            </a:r>
            <a:r>
              <a:rPr lang="en-US" sz="2000" dirty="0">
                <a:latin typeface="Lato" panose="020F0502020204030203" pitchFamily="34" charset="0"/>
              </a:rPr>
              <a:t>: A variant of </a:t>
            </a:r>
            <a:r>
              <a:rPr lang="en-US" sz="2000" i="1" dirty="0">
                <a:latin typeface="Lato" panose="020F0502020204030203" pitchFamily="34" charset="0"/>
              </a:rPr>
              <a:t>k</a:t>
            </a:r>
            <a:r>
              <a:rPr lang="en-US" sz="2000" dirty="0">
                <a:latin typeface="Lato" panose="020F0502020204030203" pitchFamily="34" charset="0"/>
              </a:rPr>
              <a:t>-means with DTW distance metric.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Lato" panose="020F0502020204030203" pitchFamily="34" charset="0"/>
              </a:rPr>
              <a:t>GMM </a:t>
            </a:r>
            <a:r>
              <a:rPr lang="en-US" sz="1000" dirty="0">
                <a:latin typeface="Lato" panose="020F0502020204030203" pitchFamily="34" charset="0"/>
              </a:rPr>
              <a:t>[Liao et al., 2005]</a:t>
            </a:r>
            <a:r>
              <a:rPr lang="en-US" sz="2000" dirty="0">
                <a:latin typeface="Lato" panose="020F0502020204030203" pitchFamily="34" charset="0"/>
              </a:rPr>
              <a:t>: Clustering </a:t>
            </a:r>
            <a:r>
              <a:rPr lang="en-US" sz="2000" b="1" i="1" dirty="0">
                <a:latin typeface="Lato" panose="020F0502020204030203" pitchFamily="34" charset="0"/>
              </a:rPr>
              <a:t>subsequence</a:t>
            </a:r>
            <a:r>
              <a:rPr lang="en-US" sz="2000" dirty="0">
                <a:latin typeface="Lato" panose="020F0502020204030203" pitchFamily="34" charset="0"/>
              </a:rPr>
              <a:t> using GMM.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Lato" panose="020F0502020204030203" pitchFamily="34" charset="0"/>
              </a:rPr>
              <a:t>TICC </a:t>
            </a:r>
            <a:r>
              <a:rPr lang="en-US" sz="1000" dirty="0">
                <a:latin typeface="Lato" panose="020F0502020204030203" pitchFamily="34" charset="0"/>
              </a:rPr>
              <a:t>[</a:t>
            </a:r>
            <a:r>
              <a:rPr lang="en-US" sz="1000" dirty="0" err="1">
                <a:latin typeface="Lato" panose="020F0502020204030203" pitchFamily="34" charset="0"/>
              </a:rPr>
              <a:t>Hallac</a:t>
            </a:r>
            <a:r>
              <a:rPr lang="en-US" sz="1000" dirty="0">
                <a:latin typeface="Lato" panose="020F0502020204030203" pitchFamily="34" charset="0"/>
              </a:rPr>
              <a:t> et al., 2017]</a:t>
            </a:r>
            <a:r>
              <a:rPr lang="en-US" sz="2000" dirty="0">
                <a:latin typeface="Lato" panose="020F0502020204030203" pitchFamily="34" charset="0"/>
              </a:rPr>
              <a:t>:</a:t>
            </a:r>
            <a:r>
              <a:rPr lang="en-US" sz="1000" dirty="0">
                <a:latin typeface="Lato" panose="020F0502020204030203" pitchFamily="34" charset="0"/>
              </a:rPr>
              <a:t> </a:t>
            </a:r>
            <a:r>
              <a:rPr lang="en-US" sz="2000" dirty="0">
                <a:latin typeface="Lato" panose="020F0502020204030203" pitchFamily="34" charset="0"/>
              </a:rPr>
              <a:t>A variant of GMM with Toeplitz inverse covariance.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3787F0-9B8E-45E1-AD7B-44BF7BD94933}"/>
              </a:ext>
            </a:extLst>
          </p:cNvPr>
          <p:cNvSpPr/>
          <p:nvPr/>
        </p:nvSpPr>
        <p:spPr>
          <a:xfrm>
            <a:off x="2931072" y="5001310"/>
            <a:ext cx="1945728" cy="8361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Lato" panose="020F0502020204030203" pitchFamily="34" charset="0"/>
              </a:rPr>
              <a:t>AE + GMM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Lato" panose="020F0502020204030203" pitchFamily="34" charset="0"/>
              </a:rPr>
              <a:t>AE + TICC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D7A68F-9BD5-45C1-8698-1518C14FE4A8}"/>
              </a:ext>
            </a:extLst>
          </p:cNvPr>
          <p:cNvSpPr/>
          <p:nvPr/>
        </p:nvSpPr>
        <p:spPr>
          <a:xfrm>
            <a:off x="703489" y="3689831"/>
            <a:ext cx="623439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b="1" dirty="0">
                <a:latin typeface="Lato" panose="020F0502020204030203" pitchFamily="34" charset="0"/>
              </a:rPr>
              <a:t>Time-series segmentation with auto-encoder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051ABC-AC3E-4505-B5FE-6E5334ED7B3F}"/>
              </a:ext>
            </a:extLst>
          </p:cNvPr>
          <p:cNvSpPr/>
          <p:nvPr/>
        </p:nvSpPr>
        <p:spPr>
          <a:xfrm>
            <a:off x="703489" y="5001310"/>
            <a:ext cx="2038350" cy="8361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Lato" panose="020F0502020204030203" pitchFamily="34" charset="0"/>
              </a:rPr>
              <a:t>AE + </a:t>
            </a:r>
            <a:r>
              <a:rPr lang="en-US" sz="2000" i="1" dirty="0">
                <a:latin typeface="Lato" panose="020F0502020204030203" pitchFamily="34" charset="0"/>
              </a:rPr>
              <a:t>k</a:t>
            </a:r>
            <a:r>
              <a:rPr lang="en-US" sz="2000" dirty="0">
                <a:latin typeface="Lato" panose="020F0502020204030203" pitchFamily="34" charset="0"/>
              </a:rPr>
              <a:t>-means 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Lato" panose="020F0502020204030203" pitchFamily="34" charset="0"/>
              </a:rPr>
              <a:t>AE + </a:t>
            </a:r>
            <a:r>
              <a:rPr lang="en-US" sz="2000" i="1" dirty="0">
                <a:latin typeface="Lato" panose="020F0502020204030203" pitchFamily="34" charset="0"/>
              </a:rPr>
              <a:t>k</a:t>
            </a:r>
            <a:r>
              <a:rPr lang="en-US" sz="2000" dirty="0">
                <a:latin typeface="Lato" panose="020F0502020204030203" pitchFamily="34" charset="0"/>
              </a:rPr>
              <a:t>-DBA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0CFC46B-FFC8-442F-89EE-6FE9F08A9C9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320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ABE195-5953-409D-A955-B6A43AC36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395FC-DA4F-4FE4-AE6B-73BE279DC0A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D52852-4A27-4C1B-AF60-4ED4F6F19E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Overall Performance (1/2)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DAB4709-3EEE-481B-BAD1-0FF041529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7A95E2E-888D-43AC-A21B-BB66CAA27A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03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CB531C6-5DFF-4316-8232-F5A7DF454E3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036688-8BD1-42D8-901C-4997446180B8}"/>
              </a:ext>
            </a:extLst>
          </p:cNvPr>
          <p:cNvSpPr/>
          <p:nvPr/>
        </p:nvSpPr>
        <p:spPr>
          <a:xfrm>
            <a:off x="2967456" y="5989703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Lato" panose="020F0502020204030203" pitchFamily="34" charset="0"/>
              </a:rPr>
              <a:t>NMI</a:t>
            </a:r>
            <a:endParaRPr lang="en-US" sz="2400" dirty="0">
              <a:latin typeface="Lato" panose="020F050202020403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958556-7DA0-4F4A-851B-8CCECFAAD219}"/>
              </a:ext>
            </a:extLst>
          </p:cNvPr>
          <p:cNvSpPr/>
          <p:nvPr/>
        </p:nvSpPr>
        <p:spPr>
          <a:xfrm>
            <a:off x="5234200" y="5993175"/>
            <a:ext cx="7008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Lato" panose="020F0502020204030203" pitchFamily="34" charset="0"/>
              </a:rPr>
              <a:t>ARI</a:t>
            </a:r>
            <a:endParaRPr lang="en-US" sz="2400" dirty="0">
              <a:latin typeface="Lato" panose="020F050202020403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E45A82-3FFD-4381-BEDB-15DCA7C25DAA}"/>
              </a:ext>
            </a:extLst>
          </p:cNvPr>
          <p:cNvSpPr/>
          <p:nvPr/>
        </p:nvSpPr>
        <p:spPr>
          <a:xfrm>
            <a:off x="7658546" y="5983342"/>
            <a:ext cx="535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Lato" panose="020F0502020204030203" pitchFamily="34" charset="0"/>
              </a:rPr>
              <a:t>F1</a:t>
            </a:r>
            <a:endParaRPr lang="en-US" sz="2400" dirty="0">
              <a:latin typeface="Lato" panose="020F050202020403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02360A-DAD6-4654-98C6-49073BAEA7CA}"/>
              </a:ext>
            </a:extLst>
          </p:cNvPr>
          <p:cNvSpPr/>
          <p:nvPr/>
        </p:nvSpPr>
        <p:spPr>
          <a:xfrm>
            <a:off x="9894573" y="5980845"/>
            <a:ext cx="817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Lato" panose="020F0502020204030203" pitchFamily="34" charset="0"/>
              </a:rPr>
              <a:t>ACC</a:t>
            </a:r>
            <a:endParaRPr lang="en-US" sz="2400" dirty="0">
              <a:latin typeface="Lato" panose="020F0502020204030203" pitchFamily="34" charset="0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556C60E8-8373-48FD-9BF9-CB4971893C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6824350"/>
              </p:ext>
            </p:extLst>
          </p:nvPr>
        </p:nvGraphicFramePr>
        <p:xfrm>
          <a:off x="2211460" y="3178952"/>
          <a:ext cx="9360000" cy="1440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CE054858-1F03-4C71-9B7D-04B0870458E7}"/>
              </a:ext>
            </a:extLst>
          </p:cNvPr>
          <p:cNvSpPr txBox="1"/>
          <p:nvPr/>
        </p:nvSpPr>
        <p:spPr>
          <a:xfrm>
            <a:off x="1871528" y="3345105"/>
            <a:ext cx="465192" cy="3385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ysClr val="windowText" lastClr="000000"/>
                </a:solidFill>
                <a:latin typeface="Lato" panose="020F0502020204030203" pitchFamily="34" charset="0"/>
              </a:rPr>
              <a:t>1.0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8395B1-DB58-4ADF-9E3D-982C7874156F}"/>
              </a:ext>
            </a:extLst>
          </p:cNvPr>
          <p:cNvSpPr txBox="1"/>
          <p:nvPr/>
        </p:nvSpPr>
        <p:spPr>
          <a:xfrm>
            <a:off x="1871528" y="4302398"/>
            <a:ext cx="465192" cy="3385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ysClr val="windowText" lastClr="000000"/>
                </a:solidFill>
                <a:latin typeface="Lato" panose="020F0502020204030203" pitchFamily="34" charset="0"/>
              </a:rPr>
              <a:t>0.0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D5B7907F-84B6-4AE8-9443-677BED03BD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3927697"/>
              </p:ext>
            </p:extLst>
          </p:nvPr>
        </p:nvGraphicFramePr>
        <p:xfrm>
          <a:off x="2211460" y="4615595"/>
          <a:ext cx="9360000" cy="1440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37AA2DF1-F699-41CC-AEB3-F8E21FA9FF47}"/>
              </a:ext>
            </a:extLst>
          </p:cNvPr>
          <p:cNvSpPr txBox="1"/>
          <p:nvPr/>
        </p:nvSpPr>
        <p:spPr>
          <a:xfrm>
            <a:off x="1880074" y="4763670"/>
            <a:ext cx="465192" cy="3385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ysClr val="windowText" lastClr="000000"/>
                </a:solidFill>
                <a:latin typeface="Lato" panose="020F0502020204030203" pitchFamily="34" charset="0"/>
              </a:rPr>
              <a:t>1.0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2AB015-CB43-417D-B2BF-1592EAA4BB04}"/>
              </a:ext>
            </a:extLst>
          </p:cNvPr>
          <p:cNvSpPr txBox="1"/>
          <p:nvPr/>
        </p:nvSpPr>
        <p:spPr>
          <a:xfrm>
            <a:off x="1888500" y="5725692"/>
            <a:ext cx="465192" cy="3385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ysClr val="windowText" lastClr="000000"/>
                </a:solidFill>
                <a:latin typeface="Lato" panose="020F0502020204030203" pitchFamily="34" charset="0"/>
              </a:rPr>
              <a:t>0.0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363E2423-E130-4D38-B95E-9F56E0112D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4531199"/>
              </p:ext>
            </p:extLst>
          </p:nvPr>
        </p:nvGraphicFramePr>
        <p:xfrm>
          <a:off x="2211460" y="1744278"/>
          <a:ext cx="9360000" cy="1440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ED354749-036E-4973-9E33-A2FA6E7B56F6}"/>
              </a:ext>
            </a:extLst>
          </p:cNvPr>
          <p:cNvSpPr txBox="1"/>
          <p:nvPr/>
        </p:nvSpPr>
        <p:spPr>
          <a:xfrm>
            <a:off x="1888620" y="1908464"/>
            <a:ext cx="465192" cy="3385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ysClr val="windowText" lastClr="000000"/>
                </a:solidFill>
                <a:latin typeface="Lato" panose="020F0502020204030203" pitchFamily="34" charset="0"/>
              </a:rPr>
              <a:t>1.0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B3D92B3-88D1-4FD6-966C-DCB874239B0E}"/>
              </a:ext>
            </a:extLst>
          </p:cNvPr>
          <p:cNvSpPr txBox="1"/>
          <p:nvPr/>
        </p:nvSpPr>
        <p:spPr>
          <a:xfrm>
            <a:off x="1888620" y="2865756"/>
            <a:ext cx="465192" cy="3385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ysClr val="windowText" lastClr="000000"/>
                </a:solidFill>
                <a:latin typeface="Lato" panose="020F0502020204030203" pitchFamily="34" charset="0"/>
              </a:rPr>
              <a:t>0.0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66706C8-C304-4A77-BE79-F10BFF379089}"/>
              </a:ext>
            </a:extLst>
          </p:cNvPr>
          <p:cNvGrpSpPr/>
          <p:nvPr/>
        </p:nvGrpSpPr>
        <p:grpSpPr>
          <a:xfrm>
            <a:off x="2439152" y="1413179"/>
            <a:ext cx="8962546" cy="400110"/>
            <a:chOff x="2252831" y="1423930"/>
            <a:chExt cx="8962546" cy="40011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552E1B4-665A-4484-B867-57803F3C28E2}"/>
                </a:ext>
              </a:extLst>
            </p:cNvPr>
            <p:cNvGrpSpPr/>
            <p:nvPr/>
          </p:nvGrpSpPr>
          <p:grpSpPr>
            <a:xfrm>
              <a:off x="2252831" y="1423930"/>
              <a:ext cx="1289258" cy="400110"/>
              <a:chOff x="2341664" y="5857769"/>
              <a:chExt cx="1289258" cy="400110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87E84678-548D-46CB-A061-DE8D5960622D}"/>
                  </a:ext>
                </a:extLst>
              </p:cNvPr>
              <p:cNvSpPr/>
              <p:nvPr/>
            </p:nvSpPr>
            <p:spPr>
              <a:xfrm>
                <a:off x="2341664" y="5960621"/>
                <a:ext cx="163629" cy="163629"/>
              </a:xfrm>
              <a:prstGeom prst="rect">
                <a:avLst/>
              </a:prstGeom>
              <a:pattFill prst="wdDnDiag">
                <a:fgClr>
                  <a:schemeClr val="accent5"/>
                </a:fgClr>
                <a:bgClr>
                  <a:schemeClr val="accent5">
                    <a:lumMod val="20000"/>
                    <a:lumOff val="80000"/>
                  </a:schemeClr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3691325-9635-4BED-925C-1D4D7E9F99EC}"/>
                  </a:ext>
                </a:extLst>
              </p:cNvPr>
              <p:cNvSpPr/>
              <p:nvPr/>
            </p:nvSpPr>
            <p:spPr>
              <a:xfrm>
                <a:off x="2505293" y="5857769"/>
                <a:ext cx="112562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k</a:t>
                </a:r>
                <a:r>
                  <a:rPr lang="en-US" sz="20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-means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DC2113C-22DB-48AC-AAE1-8F3045D2B2C2}"/>
                </a:ext>
              </a:extLst>
            </p:cNvPr>
            <p:cNvGrpSpPr/>
            <p:nvPr/>
          </p:nvGrpSpPr>
          <p:grpSpPr>
            <a:xfrm>
              <a:off x="4256112" y="1423930"/>
              <a:ext cx="1051949" cy="400110"/>
              <a:chOff x="2341664" y="5857769"/>
              <a:chExt cx="1051949" cy="400110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15845F57-D656-43AA-8069-2341CAF79D3D}"/>
                  </a:ext>
                </a:extLst>
              </p:cNvPr>
              <p:cNvSpPr/>
              <p:nvPr/>
            </p:nvSpPr>
            <p:spPr>
              <a:xfrm>
                <a:off x="2341664" y="5960621"/>
                <a:ext cx="163629" cy="163629"/>
              </a:xfrm>
              <a:prstGeom prst="rect">
                <a:avLst/>
              </a:prstGeom>
              <a:pattFill prst="wdUpDiag">
                <a:fgClr>
                  <a:schemeClr val="accent6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41248FDC-2955-44EB-BBC9-B7A697E4C8F5}"/>
                  </a:ext>
                </a:extLst>
              </p:cNvPr>
              <p:cNvSpPr/>
              <p:nvPr/>
            </p:nvSpPr>
            <p:spPr>
              <a:xfrm>
                <a:off x="2505293" y="5857769"/>
                <a:ext cx="8883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k</a:t>
                </a:r>
                <a:r>
                  <a:rPr lang="en-US" sz="20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-DBA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E642F8F-60B5-4216-A605-31C1B327F15A}"/>
                </a:ext>
              </a:extLst>
            </p:cNvPr>
            <p:cNvGrpSpPr/>
            <p:nvPr/>
          </p:nvGrpSpPr>
          <p:grpSpPr>
            <a:xfrm>
              <a:off x="6065431" y="1423930"/>
              <a:ext cx="922170" cy="400110"/>
              <a:chOff x="2341664" y="5857769"/>
              <a:chExt cx="922170" cy="400110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D6B6AD4-EDDF-49CE-B9B4-E2F11E5085D1}"/>
                  </a:ext>
                </a:extLst>
              </p:cNvPr>
              <p:cNvSpPr/>
              <p:nvPr/>
            </p:nvSpPr>
            <p:spPr>
              <a:xfrm>
                <a:off x="2341664" y="5960621"/>
                <a:ext cx="163629" cy="163629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600FD35-57A4-4689-AE57-57FDE978EEDC}"/>
                  </a:ext>
                </a:extLst>
              </p:cNvPr>
              <p:cNvSpPr/>
              <p:nvPr/>
            </p:nvSpPr>
            <p:spPr>
              <a:xfrm>
                <a:off x="2505293" y="5857769"/>
                <a:ext cx="7585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GMM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D177BE3-43EB-4286-9276-C1C69B814C56}"/>
                </a:ext>
              </a:extLst>
            </p:cNvPr>
            <p:cNvGrpSpPr/>
            <p:nvPr/>
          </p:nvGrpSpPr>
          <p:grpSpPr>
            <a:xfrm>
              <a:off x="7815438" y="1423930"/>
              <a:ext cx="871002" cy="400110"/>
              <a:chOff x="2341664" y="5857769"/>
              <a:chExt cx="871002" cy="400110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F57C9B4-55CC-4073-B936-E5AE70DAE7AA}"/>
                  </a:ext>
                </a:extLst>
              </p:cNvPr>
              <p:cNvSpPr/>
              <p:nvPr/>
            </p:nvSpPr>
            <p:spPr>
              <a:xfrm>
                <a:off x="2341664" y="5960621"/>
                <a:ext cx="163629" cy="163629"/>
              </a:xfrm>
              <a:prstGeom prst="rect">
                <a:avLst/>
              </a:prstGeom>
              <a:pattFill prst="dkVert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3074DC3-0F8A-460D-8863-E1F1E8F85F16}"/>
                  </a:ext>
                </a:extLst>
              </p:cNvPr>
              <p:cNvSpPr/>
              <p:nvPr/>
            </p:nvSpPr>
            <p:spPr>
              <a:xfrm>
                <a:off x="2505293" y="5857769"/>
                <a:ext cx="70737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TICC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666EF18-BCB8-43C4-ABE0-7F4729DF8329}"/>
                </a:ext>
              </a:extLst>
            </p:cNvPr>
            <p:cNvGrpSpPr/>
            <p:nvPr/>
          </p:nvGrpSpPr>
          <p:grpSpPr>
            <a:xfrm>
              <a:off x="9488500" y="1423930"/>
              <a:ext cx="1726877" cy="400110"/>
              <a:chOff x="2341664" y="5857769"/>
              <a:chExt cx="1726877" cy="400110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639ACF4-77F0-4CC7-ABA2-B4F3CD25FCA4}"/>
                  </a:ext>
                </a:extLst>
              </p:cNvPr>
              <p:cNvSpPr/>
              <p:nvPr/>
            </p:nvSpPr>
            <p:spPr>
              <a:xfrm>
                <a:off x="2341664" y="5960621"/>
                <a:ext cx="163629" cy="16362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65C0A4C-AACE-4244-8CC4-7B3D6DF9DEB0}"/>
                  </a:ext>
                </a:extLst>
              </p:cNvPr>
              <p:cNvSpPr/>
              <p:nvPr/>
            </p:nvSpPr>
            <p:spPr>
              <a:xfrm>
                <a:off x="2505293" y="5857769"/>
                <a:ext cx="156324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TCTS (Ours)</a:t>
                </a:r>
              </a:p>
            </p:txBody>
          </p: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F41A3722-D1A1-4C84-8468-D22BC43E16D1}"/>
              </a:ext>
            </a:extLst>
          </p:cNvPr>
          <p:cNvSpPr txBox="1"/>
          <p:nvPr/>
        </p:nvSpPr>
        <p:spPr>
          <a:xfrm>
            <a:off x="695532" y="3768148"/>
            <a:ext cx="1178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latin typeface="Lato" panose="020F0502020204030203" pitchFamily="34" charset="0"/>
              </a:rPr>
              <a:t>PAMAP2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B4E5DA0-7DE5-4F90-B501-BFE768E7AF6E}"/>
              </a:ext>
            </a:extLst>
          </p:cNvPr>
          <p:cNvSpPr txBox="1"/>
          <p:nvPr/>
        </p:nvSpPr>
        <p:spPr>
          <a:xfrm>
            <a:off x="844611" y="5149995"/>
            <a:ext cx="1005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latin typeface="Lato" panose="020F0502020204030203" pitchFamily="34" charset="0"/>
              </a:rPr>
              <a:t>SKODA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840FDEA-CC24-4F16-A191-42FF7AA595E5}"/>
              </a:ext>
            </a:extLst>
          </p:cNvPr>
          <p:cNvSpPr txBox="1"/>
          <p:nvPr/>
        </p:nvSpPr>
        <p:spPr>
          <a:xfrm>
            <a:off x="762858" y="2310074"/>
            <a:ext cx="1114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latin typeface="Lato" panose="020F0502020204030203" pitchFamily="34" charset="0"/>
              </a:rPr>
              <a:t>mHealth</a:t>
            </a:r>
          </a:p>
        </p:txBody>
      </p:sp>
    </p:spTree>
    <p:extLst>
      <p:ext uri="{BB962C8B-B14F-4D97-AF65-F5344CB8AC3E}">
        <p14:creationId xmlns:p14="http://schemas.microsoft.com/office/powerpoint/2010/main" val="32127857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525918-C817-44C3-A7EB-2ED91CA74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395FC-DA4F-4FE4-AE6B-73BE279DC0A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3C1E15-AB3A-4962-97F7-83B81AC167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Overall Performance (2/2)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A5012B-A060-4DFD-9B5D-1EF358AE4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Evaluation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5D962D-F4AF-43B6-8DBB-83690E3165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03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E814C0B-CCF8-43B7-87E8-444C35E9D66D}"/>
              </a:ext>
            </a:extLst>
          </p:cNvPr>
          <p:cNvGrpSpPr/>
          <p:nvPr/>
        </p:nvGrpSpPr>
        <p:grpSpPr>
          <a:xfrm>
            <a:off x="2437219" y="1428720"/>
            <a:ext cx="8962546" cy="400110"/>
            <a:chOff x="2252831" y="1423930"/>
            <a:chExt cx="8962546" cy="400110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07798196-96D6-445D-845C-E9A17612D253}"/>
                </a:ext>
              </a:extLst>
            </p:cNvPr>
            <p:cNvGrpSpPr/>
            <p:nvPr/>
          </p:nvGrpSpPr>
          <p:grpSpPr>
            <a:xfrm>
              <a:off x="2252831" y="1423930"/>
              <a:ext cx="1896796" cy="400110"/>
              <a:chOff x="2341664" y="5857769"/>
              <a:chExt cx="1896796" cy="40011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A2A632AE-3BC9-4D9D-BA53-25C0DC1254B3}"/>
                  </a:ext>
                </a:extLst>
              </p:cNvPr>
              <p:cNvSpPr/>
              <p:nvPr/>
            </p:nvSpPr>
            <p:spPr>
              <a:xfrm>
                <a:off x="2341664" y="5960621"/>
                <a:ext cx="163629" cy="163629"/>
              </a:xfrm>
              <a:prstGeom prst="rect">
                <a:avLst/>
              </a:prstGeom>
              <a:pattFill prst="wdDnDiag">
                <a:fgClr>
                  <a:schemeClr val="accent5"/>
                </a:fgClr>
                <a:bgClr>
                  <a:schemeClr val="accent5">
                    <a:lumMod val="20000"/>
                    <a:lumOff val="80000"/>
                  </a:schemeClr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FD970252-D1B8-4D9C-B29A-A37DBD79FBFF}"/>
                  </a:ext>
                </a:extLst>
              </p:cNvPr>
              <p:cNvSpPr/>
              <p:nvPr/>
            </p:nvSpPr>
            <p:spPr>
              <a:xfrm>
                <a:off x="2505293" y="5857769"/>
                <a:ext cx="173316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AE</a:t>
                </a:r>
                <a:r>
                  <a:rPr lang="en-US" sz="2000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:r>
                  <a:rPr lang="en-US" sz="2000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k</a:t>
                </a:r>
                <a:r>
                  <a:rPr lang="en-US" sz="20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-means</a:t>
                </a: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F798F2F8-7075-45B4-9F37-668B36A41E72}"/>
                </a:ext>
              </a:extLst>
            </p:cNvPr>
            <p:cNvGrpSpPr/>
            <p:nvPr/>
          </p:nvGrpSpPr>
          <p:grpSpPr>
            <a:xfrm>
              <a:off x="4256112" y="1423930"/>
              <a:ext cx="1667567" cy="400110"/>
              <a:chOff x="2341664" y="5857769"/>
              <a:chExt cx="1667567" cy="400110"/>
            </a:xfrm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6A23905-C1B4-4AF4-90AF-85F53487EC45}"/>
                  </a:ext>
                </a:extLst>
              </p:cNvPr>
              <p:cNvSpPr/>
              <p:nvPr/>
            </p:nvSpPr>
            <p:spPr>
              <a:xfrm>
                <a:off x="2341664" y="5960621"/>
                <a:ext cx="163629" cy="163629"/>
              </a:xfrm>
              <a:prstGeom prst="rect">
                <a:avLst/>
              </a:prstGeom>
              <a:pattFill prst="wdUpDiag">
                <a:fgClr>
                  <a:schemeClr val="accent6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14E04E9A-BA27-4CE1-BBF1-381C6810F70F}"/>
                  </a:ext>
                </a:extLst>
              </p:cNvPr>
              <p:cNvSpPr/>
              <p:nvPr/>
            </p:nvSpPr>
            <p:spPr>
              <a:xfrm>
                <a:off x="2505293" y="5857769"/>
                <a:ext cx="150393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AE</a:t>
                </a:r>
                <a:r>
                  <a:rPr lang="en-US" sz="2000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:r>
                  <a:rPr lang="en-US" sz="2000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k</a:t>
                </a:r>
                <a:r>
                  <a:rPr lang="en-US" sz="20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-DBA</a:t>
                </a: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C6AE4A76-07F1-46AC-B88B-2A016A064179}"/>
                </a:ext>
              </a:extLst>
            </p:cNvPr>
            <p:cNvGrpSpPr/>
            <p:nvPr/>
          </p:nvGrpSpPr>
          <p:grpSpPr>
            <a:xfrm>
              <a:off x="6065431" y="1423930"/>
              <a:ext cx="1579401" cy="400110"/>
              <a:chOff x="2341664" y="5857769"/>
              <a:chExt cx="1579401" cy="400110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262AE579-66FD-4D58-8151-6F877E620C77}"/>
                  </a:ext>
                </a:extLst>
              </p:cNvPr>
              <p:cNvSpPr/>
              <p:nvPr/>
            </p:nvSpPr>
            <p:spPr>
              <a:xfrm>
                <a:off x="2341664" y="5960621"/>
                <a:ext cx="163629" cy="163629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1426CD5-164B-41F5-88F2-0A7924959B07}"/>
                  </a:ext>
                </a:extLst>
              </p:cNvPr>
              <p:cNvSpPr/>
              <p:nvPr/>
            </p:nvSpPr>
            <p:spPr>
              <a:xfrm>
                <a:off x="2505293" y="5857769"/>
                <a:ext cx="141577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AE + GMM</a:t>
                </a: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1FF628ED-B418-41ED-9680-C8B5C79CF864}"/>
                </a:ext>
              </a:extLst>
            </p:cNvPr>
            <p:cNvGrpSpPr/>
            <p:nvPr/>
          </p:nvGrpSpPr>
          <p:grpSpPr>
            <a:xfrm>
              <a:off x="7815438" y="1423930"/>
              <a:ext cx="1502457" cy="400110"/>
              <a:chOff x="2341664" y="5857769"/>
              <a:chExt cx="1502457" cy="400110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6342042-1F75-41B6-97EE-F30947A51BFF}"/>
                  </a:ext>
                </a:extLst>
              </p:cNvPr>
              <p:cNvSpPr/>
              <p:nvPr/>
            </p:nvSpPr>
            <p:spPr>
              <a:xfrm>
                <a:off x="2341664" y="5960621"/>
                <a:ext cx="163629" cy="163629"/>
              </a:xfrm>
              <a:prstGeom prst="rect">
                <a:avLst/>
              </a:prstGeom>
              <a:pattFill prst="dkVert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8E21422C-10D5-47FE-821B-4240A57ED686}"/>
                  </a:ext>
                </a:extLst>
              </p:cNvPr>
              <p:cNvSpPr/>
              <p:nvPr/>
            </p:nvSpPr>
            <p:spPr>
              <a:xfrm>
                <a:off x="2505293" y="5857769"/>
                <a:ext cx="133882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AE + TICC</a:t>
                </a: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F33B2C2-D1F8-40C5-B164-745BBFE1F6B5}"/>
                </a:ext>
              </a:extLst>
            </p:cNvPr>
            <p:cNvGrpSpPr/>
            <p:nvPr/>
          </p:nvGrpSpPr>
          <p:grpSpPr>
            <a:xfrm>
              <a:off x="9488500" y="1423930"/>
              <a:ext cx="1726877" cy="400110"/>
              <a:chOff x="2341664" y="5857769"/>
              <a:chExt cx="1726877" cy="400110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5BD09AEC-11B4-4513-8F61-8B6410090891}"/>
                  </a:ext>
                </a:extLst>
              </p:cNvPr>
              <p:cNvSpPr/>
              <p:nvPr/>
            </p:nvSpPr>
            <p:spPr>
              <a:xfrm>
                <a:off x="2341664" y="5960621"/>
                <a:ext cx="163629" cy="16362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7D2E004-DAEB-4770-8D80-60C72C612A9D}"/>
                  </a:ext>
                </a:extLst>
              </p:cNvPr>
              <p:cNvSpPr/>
              <p:nvPr/>
            </p:nvSpPr>
            <p:spPr>
              <a:xfrm>
                <a:off x="2505293" y="5857769"/>
                <a:ext cx="156324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TCTS (Ours)</a:t>
                </a:r>
              </a:p>
            </p:txBody>
          </p:sp>
        </p:grp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1463B624-C0BF-48A7-981D-F1FDB9C7DA1F}"/>
              </a:ext>
            </a:extLst>
          </p:cNvPr>
          <p:cNvSpPr/>
          <p:nvPr/>
        </p:nvSpPr>
        <p:spPr>
          <a:xfrm>
            <a:off x="2967456" y="6000578"/>
            <a:ext cx="800219" cy="3846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Lato" panose="020F0502020204030203" pitchFamily="34" charset="0"/>
              </a:rPr>
              <a:t>NMI</a:t>
            </a:r>
            <a:endParaRPr lang="en-US" sz="2400" dirty="0">
              <a:latin typeface="Lato" panose="020F0502020204030203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D839DF2-48A9-411B-97DD-4971FF6F7244}"/>
              </a:ext>
            </a:extLst>
          </p:cNvPr>
          <p:cNvSpPr/>
          <p:nvPr/>
        </p:nvSpPr>
        <p:spPr>
          <a:xfrm>
            <a:off x="5234200" y="6003470"/>
            <a:ext cx="700833" cy="3846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Lato" panose="020F0502020204030203" pitchFamily="34" charset="0"/>
              </a:rPr>
              <a:t>ARI</a:t>
            </a:r>
            <a:endParaRPr lang="en-US" sz="2400" dirty="0">
              <a:latin typeface="Lato" panose="020F0502020204030203" pitchFamily="34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65A0492-3936-4E36-BDBF-F55C63A288D1}"/>
              </a:ext>
            </a:extLst>
          </p:cNvPr>
          <p:cNvSpPr/>
          <p:nvPr/>
        </p:nvSpPr>
        <p:spPr>
          <a:xfrm>
            <a:off x="7658546" y="5995278"/>
            <a:ext cx="535724" cy="3846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Lato" panose="020F0502020204030203" pitchFamily="34" charset="0"/>
              </a:rPr>
              <a:t>F1</a:t>
            </a:r>
            <a:endParaRPr lang="en-US" sz="2400" dirty="0">
              <a:latin typeface="Lato" panose="020F0502020204030203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53788B5-9F27-4231-8060-A1ECEBBB2F2B}"/>
              </a:ext>
            </a:extLst>
          </p:cNvPr>
          <p:cNvGrpSpPr/>
          <p:nvPr/>
        </p:nvGrpSpPr>
        <p:grpSpPr>
          <a:xfrm>
            <a:off x="2216836" y="1722924"/>
            <a:ext cx="9360000" cy="4331982"/>
            <a:chOff x="2216836" y="1722924"/>
            <a:chExt cx="9360000" cy="4331982"/>
          </a:xfrm>
        </p:grpSpPr>
        <p:graphicFrame>
          <p:nvGraphicFramePr>
            <p:cNvPr id="78" name="Chart 77">
              <a:extLst>
                <a:ext uri="{FF2B5EF4-FFF2-40B4-BE49-F238E27FC236}">
                  <a16:creationId xmlns:a16="http://schemas.microsoft.com/office/drawing/2014/main" id="{A527B1E6-8B8B-4374-B3B7-370BEAAF68B2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86485263"/>
                </p:ext>
              </p:extLst>
            </p:nvPr>
          </p:nvGraphicFramePr>
          <p:xfrm>
            <a:off x="2216836" y="1722924"/>
            <a:ext cx="9360000" cy="144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79" name="Chart 78">
              <a:extLst>
                <a:ext uri="{FF2B5EF4-FFF2-40B4-BE49-F238E27FC236}">
                  <a16:creationId xmlns:a16="http://schemas.microsoft.com/office/drawing/2014/main" id="{A527B1E6-8B8B-4374-B3B7-370BEAAF68B2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634242422"/>
                </p:ext>
              </p:extLst>
            </p:nvPr>
          </p:nvGraphicFramePr>
          <p:xfrm>
            <a:off x="2216836" y="3164103"/>
            <a:ext cx="9360000" cy="144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82" name="Chart 81">
              <a:extLst>
                <a:ext uri="{FF2B5EF4-FFF2-40B4-BE49-F238E27FC236}">
                  <a16:creationId xmlns:a16="http://schemas.microsoft.com/office/drawing/2014/main" id="{04FE2AE3-62E7-4DC2-99FC-CB0496F04C51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2771442"/>
                </p:ext>
              </p:extLst>
            </p:nvPr>
          </p:nvGraphicFramePr>
          <p:xfrm>
            <a:off x="2216836" y="4614906"/>
            <a:ext cx="9360000" cy="144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864F0A57-4244-4806-BB10-2376BED76909}"/>
              </a:ext>
            </a:extLst>
          </p:cNvPr>
          <p:cNvSpPr/>
          <p:nvPr/>
        </p:nvSpPr>
        <p:spPr>
          <a:xfrm>
            <a:off x="9894573" y="5993198"/>
            <a:ext cx="817853" cy="3846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Lato" panose="020F0502020204030203" pitchFamily="34" charset="0"/>
              </a:rPr>
              <a:t>ACC</a:t>
            </a:r>
            <a:endParaRPr lang="en-US" sz="2400" dirty="0">
              <a:latin typeface="Lato" panose="020F0502020204030203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7296D18-575C-40E2-A75F-BD1CB95DC3B4}"/>
              </a:ext>
            </a:extLst>
          </p:cNvPr>
          <p:cNvSpPr txBox="1"/>
          <p:nvPr/>
        </p:nvSpPr>
        <p:spPr>
          <a:xfrm>
            <a:off x="1871528" y="3345105"/>
            <a:ext cx="465192" cy="3385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ysClr val="windowText" lastClr="000000"/>
                </a:solidFill>
                <a:latin typeface="Lato" panose="020F0502020204030203" pitchFamily="34" charset="0"/>
              </a:rPr>
              <a:t>1.0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E5ECE3C-7E8E-4756-B7AB-FECC37538BEC}"/>
              </a:ext>
            </a:extLst>
          </p:cNvPr>
          <p:cNvSpPr txBox="1"/>
          <p:nvPr/>
        </p:nvSpPr>
        <p:spPr>
          <a:xfrm>
            <a:off x="1871528" y="4302398"/>
            <a:ext cx="465192" cy="3385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ysClr val="windowText" lastClr="000000"/>
                </a:solidFill>
                <a:latin typeface="Lato" panose="020F0502020204030203" pitchFamily="34" charset="0"/>
              </a:rPr>
              <a:t>0.0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996676C-B4B2-46A9-84E9-EF9F5173D8C4}"/>
              </a:ext>
            </a:extLst>
          </p:cNvPr>
          <p:cNvSpPr txBox="1"/>
          <p:nvPr/>
        </p:nvSpPr>
        <p:spPr>
          <a:xfrm>
            <a:off x="1880074" y="4763670"/>
            <a:ext cx="465192" cy="3385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ysClr val="windowText" lastClr="000000"/>
                </a:solidFill>
                <a:latin typeface="Lato" panose="020F0502020204030203" pitchFamily="34" charset="0"/>
              </a:rPr>
              <a:t>1.0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F487284-9FBF-4F59-A2DE-C991D10C7745}"/>
              </a:ext>
            </a:extLst>
          </p:cNvPr>
          <p:cNvSpPr txBox="1"/>
          <p:nvPr/>
        </p:nvSpPr>
        <p:spPr>
          <a:xfrm>
            <a:off x="1888500" y="5725692"/>
            <a:ext cx="465192" cy="3385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ysClr val="windowText" lastClr="000000"/>
                </a:solidFill>
                <a:latin typeface="Lato" panose="020F0502020204030203" pitchFamily="34" charset="0"/>
              </a:rPr>
              <a:t>0.0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9E10F3A-8294-43DB-9F13-34C3784861B0}"/>
              </a:ext>
            </a:extLst>
          </p:cNvPr>
          <p:cNvSpPr txBox="1"/>
          <p:nvPr/>
        </p:nvSpPr>
        <p:spPr>
          <a:xfrm>
            <a:off x="1888620" y="1908464"/>
            <a:ext cx="465192" cy="3385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ysClr val="windowText" lastClr="000000"/>
                </a:solidFill>
                <a:latin typeface="Lato" panose="020F0502020204030203" pitchFamily="34" charset="0"/>
              </a:rPr>
              <a:t>1.0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5308B45-9883-4209-A97A-9EC3D5498C61}"/>
              </a:ext>
            </a:extLst>
          </p:cNvPr>
          <p:cNvSpPr txBox="1"/>
          <p:nvPr/>
        </p:nvSpPr>
        <p:spPr>
          <a:xfrm>
            <a:off x="1888620" y="2865756"/>
            <a:ext cx="465192" cy="3385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ysClr val="windowText" lastClr="000000"/>
                </a:solidFill>
                <a:latin typeface="Lato" panose="020F0502020204030203" pitchFamily="34" charset="0"/>
              </a:rPr>
              <a:t>0.0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8BA0BF1-84A7-4B9C-BBB5-8BFCF504CB5F}"/>
              </a:ext>
            </a:extLst>
          </p:cNvPr>
          <p:cNvSpPr txBox="1"/>
          <p:nvPr/>
        </p:nvSpPr>
        <p:spPr>
          <a:xfrm>
            <a:off x="695532" y="3768148"/>
            <a:ext cx="1178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latin typeface="Lato" panose="020F0502020204030203" pitchFamily="34" charset="0"/>
              </a:rPr>
              <a:t>PAMAP2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F5C96D8-6AE3-4E7E-98F1-02BED24D3BAE}"/>
              </a:ext>
            </a:extLst>
          </p:cNvPr>
          <p:cNvSpPr txBox="1"/>
          <p:nvPr/>
        </p:nvSpPr>
        <p:spPr>
          <a:xfrm>
            <a:off x="844611" y="5149995"/>
            <a:ext cx="1005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latin typeface="Lato" panose="020F0502020204030203" pitchFamily="34" charset="0"/>
              </a:rPr>
              <a:t>SKODA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628366F-7610-4E88-B745-BBDF4235C922}"/>
              </a:ext>
            </a:extLst>
          </p:cNvPr>
          <p:cNvSpPr txBox="1"/>
          <p:nvPr/>
        </p:nvSpPr>
        <p:spPr>
          <a:xfrm>
            <a:off x="762858" y="2310074"/>
            <a:ext cx="1114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latin typeface="Lato" panose="020F0502020204030203" pitchFamily="34" charset="0"/>
              </a:rPr>
              <a:t>mHealth</a:t>
            </a:r>
          </a:p>
        </p:txBody>
      </p:sp>
    </p:spTree>
    <p:extLst>
      <p:ext uri="{BB962C8B-B14F-4D97-AF65-F5344CB8AC3E}">
        <p14:creationId xmlns:p14="http://schemas.microsoft.com/office/powerpoint/2010/main" val="24906865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99B98B-CE2D-4F58-A43F-21E1891F3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395FC-DA4F-4FE4-AE6B-73BE279DC0A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FA30D8-553E-4A31-B35E-51211B0B47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Segmentation Results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D375C2B-5CB4-42E4-868A-532B7C3FA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F99F77-3352-46E2-BB0D-76F61119CE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03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EA33D56-BB52-461E-8E62-1B4C109929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FCBF4A4-0D3E-426B-95AE-687602605E11}"/>
              </a:ext>
            </a:extLst>
          </p:cNvPr>
          <p:cNvGrpSpPr/>
          <p:nvPr/>
        </p:nvGrpSpPr>
        <p:grpSpPr>
          <a:xfrm>
            <a:off x="1071609" y="4171006"/>
            <a:ext cx="9874236" cy="2059468"/>
            <a:chOff x="1071609" y="5047082"/>
            <a:chExt cx="9874236" cy="133206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AA53901-29E1-42B3-94E5-989DB5DDEBE5}"/>
                </a:ext>
              </a:extLst>
            </p:cNvPr>
            <p:cNvSpPr/>
            <p:nvPr/>
          </p:nvSpPr>
          <p:spPr>
            <a:xfrm>
              <a:off x="1071609" y="5047082"/>
              <a:ext cx="9874236" cy="1296000"/>
            </a:xfrm>
            <a:prstGeom prst="rect">
              <a:avLst/>
            </a:prstGeom>
            <a:solidFill>
              <a:srgbClr val="F8F4F3"/>
            </a:solidFill>
            <a:ln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CA5BA51-9EBE-4E35-8E79-8A6379F6078C}"/>
                </a:ext>
              </a:extLst>
            </p:cNvPr>
            <p:cNvGrpSpPr/>
            <p:nvPr/>
          </p:nvGrpSpPr>
          <p:grpSpPr>
            <a:xfrm>
              <a:off x="2511958" y="5078268"/>
              <a:ext cx="8286146" cy="1259197"/>
              <a:chOff x="2618868" y="4866394"/>
              <a:chExt cx="8286146" cy="1529733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F6AFA277-51EF-42F4-807A-4E65CE84BE69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618868" y="5125402"/>
                <a:ext cx="8280000" cy="202500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E79458D3-6FF9-4621-B9AA-53E14704B449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618868" y="4866394"/>
                <a:ext cx="8280000" cy="216000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24DAFDC9-8EA4-4D38-BC81-4C82618CBE8E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618868" y="5384411"/>
                <a:ext cx="8280000" cy="202500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9EDE4F64-589F-4F4B-99E0-5DDB1FFA4292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618868" y="5902429"/>
                <a:ext cx="8280000" cy="202500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0AED7633-AF7F-4304-AA4F-7272C9CF5346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618868" y="6182872"/>
                <a:ext cx="8280000" cy="202501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2721BC44-C05F-4783-8B4C-F74C1E8B9EA6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8"/>
              <a:srcRect l="291" t="3800"/>
              <a:stretch/>
            </p:blipFill>
            <p:spPr>
              <a:xfrm>
                <a:off x="2618868" y="5643419"/>
                <a:ext cx="8280000" cy="202500"/>
              </a:xfrm>
              <a:prstGeom prst="rect">
                <a:avLst/>
              </a:prstGeom>
            </p:spPr>
          </p:pic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B923052B-A330-4805-BF9E-7C93C04FD6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19213" y="4884126"/>
                <a:ext cx="0" cy="1486973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925D8A13-5814-44BF-8AD2-AA2EEF512D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79223" y="4884126"/>
                <a:ext cx="0" cy="151200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66A2B6E1-A497-4FC1-9EE4-2FC1924954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05137" y="4884126"/>
                <a:ext cx="0" cy="151200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96C784F-9CF2-47FB-B48C-27C609701A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89639" y="4884126"/>
                <a:ext cx="0" cy="151200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C31B3955-AB5A-4292-8FDC-E29B988326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17253" y="4884126"/>
                <a:ext cx="0" cy="151200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4C61ADB3-0938-435D-BEAD-FAAE945001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44227" y="4884126"/>
                <a:ext cx="0" cy="151200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F28CD302-8D4A-4AD8-8E2F-81F8CEF93A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51420" y="4884126"/>
                <a:ext cx="0" cy="151200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01E74E0A-404E-40AA-8EF8-8AE89D40F3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19049" y="4884127"/>
                <a:ext cx="0" cy="151200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6A91B9C5-4D76-4F5C-9995-03C444A099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05014" y="4884126"/>
                <a:ext cx="0" cy="151200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CECF1D2-F3A8-4ECB-AB88-E8C8DEFAB21E}"/>
                </a:ext>
              </a:extLst>
            </p:cNvPr>
            <p:cNvSpPr txBox="1"/>
            <p:nvPr/>
          </p:nvSpPr>
          <p:spPr>
            <a:xfrm>
              <a:off x="1704925" y="5274850"/>
              <a:ext cx="703073" cy="232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TCTS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2D3968-274A-440E-89B1-BF0988693240}"/>
                </a:ext>
              </a:extLst>
            </p:cNvPr>
            <p:cNvSpPr txBox="1"/>
            <p:nvPr/>
          </p:nvSpPr>
          <p:spPr>
            <a:xfrm>
              <a:off x="1404835" y="5492711"/>
              <a:ext cx="1069838" cy="232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k</a:t>
              </a:r>
              <a:r>
                <a:rPr lang="en-US" sz="14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-means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F8D00F4-DD30-4F75-A9C3-EF17ECA91706}"/>
                </a:ext>
              </a:extLst>
            </p:cNvPr>
            <p:cNvSpPr txBox="1"/>
            <p:nvPr/>
          </p:nvSpPr>
          <p:spPr>
            <a:xfrm>
              <a:off x="1808901" y="5928435"/>
              <a:ext cx="665772" cy="232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TICC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A6D35AC-0DB9-4366-9978-DCB3308E1511}"/>
                </a:ext>
              </a:extLst>
            </p:cNvPr>
            <p:cNvSpPr txBox="1"/>
            <p:nvPr/>
          </p:nvSpPr>
          <p:spPr>
            <a:xfrm>
              <a:off x="1246429" y="6146295"/>
              <a:ext cx="1228244" cy="232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AE + TICC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62AB2E3-CC02-4091-A72F-5AD71C52D3F3}"/>
                </a:ext>
              </a:extLst>
            </p:cNvPr>
            <p:cNvSpPr txBox="1"/>
            <p:nvPr/>
          </p:nvSpPr>
          <p:spPr>
            <a:xfrm>
              <a:off x="1675894" y="5710573"/>
              <a:ext cx="798779" cy="232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GMM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EF3D6C3-9DA0-40C7-971F-DB4F315F480C}"/>
                </a:ext>
              </a:extLst>
            </p:cNvPr>
            <p:cNvSpPr txBox="1"/>
            <p:nvPr/>
          </p:nvSpPr>
          <p:spPr>
            <a:xfrm>
              <a:off x="1258645" y="5056989"/>
              <a:ext cx="1216028" cy="232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Ground truth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A3843E2-BC7E-47E8-81E7-53DB24D8F0C4}"/>
              </a:ext>
            </a:extLst>
          </p:cNvPr>
          <p:cNvGrpSpPr/>
          <p:nvPr/>
        </p:nvGrpSpPr>
        <p:grpSpPr>
          <a:xfrm>
            <a:off x="696287" y="1401073"/>
            <a:ext cx="10249558" cy="2174708"/>
            <a:chOff x="696287" y="1375989"/>
            <a:chExt cx="10249558" cy="140659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AEEC952-AA08-48AC-97C0-27153A2B1388}"/>
                </a:ext>
              </a:extLst>
            </p:cNvPr>
            <p:cNvGrpSpPr/>
            <p:nvPr/>
          </p:nvGrpSpPr>
          <p:grpSpPr>
            <a:xfrm rot="16200000">
              <a:off x="347868" y="1724408"/>
              <a:ext cx="1066170" cy="369332"/>
              <a:chOff x="1016002" y="1300756"/>
              <a:chExt cx="1066170" cy="369332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0E65E98A-B862-483A-82EC-3F11BF5BB002}"/>
                  </a:ext>
                </a:extLst>
              </p:cNvPr>
              <p:cNvSpPr/>
              <p:nvPr/>
            </p:nvSpPr>
            <p:spPr>
              <a:xfrm>
                <a:off x="1016002" y="1300756"/>
                <a:ext cx="1057359" cy="369332"/>
              </a:xfrm>
              <a:prstGeom prst="rect">
                <a:avLst/>
              </a:prstGeom>
              <a:solidFill>
                <a:srgbClr val="86B6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3641F0B-5128-4BA1-83B7-2767DB9378B8}"/>
                  </a:ext>
                </a:extLst>
              </p:cNvPr>
              <p:cNvSpPr txBox="1"/>
              <p:nvPr/>
            </p:nvSpPr>
            <p:spPr>
              <a:xfrm>
                <a:off x="1070752" y="1332296"/>
                <a:ext cx="101142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000" b="1" i="1" dirty="0">
                    <a:solidFill>
                      <a:schemeClr val="bg1"/>
                    </a:solidFill>
                    <a:latin typeface="Lato" panose="020F0502020204030203" pitchFamily="34" charset="0"/>
                  </a:rPr>
                  <a:t>mHealth</a:t>
                </a:r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CB9B1EF-9E75-4AD5-B346-66215F4B6EF6}"/>
                </a:ext>
              </a:extLst>
            </p:cNvPr>
            <p:cNvSpPr/>
            <p:nvPr/>
          </p:nvSpPr>
          <p:spPr>
            <a:xfrm>
              <a:off x="1072791" y="1386749"/>
              <a:ext cx="9873054" cy="1296000"/>
            </a:xfrm>
            <a:prstGeom prst="rect">
              <a:avLst/>
            </a:prstGeom>
            <a:solidFill>
              <a:srgbClr val="F8F4F3"/>
            </a:solidFill>
            <a:ln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911EAE86-D950-441E-8740-38B77431C3AA}"/>
                </a:ext>
              </a:extLst>
            </p:cNvPr>
            <p:cNvGrpSpPr/>
            <p:nvPr/>
          </p:nvGrpSpPr>
          <p:grpSpPr>
            <a:xfrm>
              <a:off x="2520442" y="1406258"/>
              <a:ext cx="8280000" cy="1236537"/>
              <a:chOff x="2682873" y="1673675"/>
              <a:chExt cx="8282832" cy="1991335"/>
            </a:xfrm>
          </p:grpSpPr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E78FFB12-2FEA-428C-BD5B-D4478D0FB84F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685704" y="2033100"/>
                <a:ext cx="8280000" cy="288000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740CB858-720E-4B1E-9AF2-715024C51543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1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685704" y="1685097"/>
                <a:ext cx="8280000" cy="288000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990B4197-8AAD-4B05-A483-70341ADE3885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1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685704" y="2381103"/>
                <a:ext cx="8280000" cy="288000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EB2E5931-BC03-41B6-9C67-BB67ED53E194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1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685704" y="3077109"/>
                <a:ext cx="8280000" cy="288000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F087E4D2-75A3-47E6-80CC-B83D5E52FB76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1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685705" y="3425110"/>
                <a:ext cx="8280000" cy="239900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B973D193-0A34-41CB-B94C-94B13634B5DC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14"/>
              <a:srcRect l="351" t="1207" r="1"/>
              <a:stretch/>
            </p:blipFill>
            <p:spPr>
              <a:xfrm>
                <a:off x="2682873" y="2729106"/>
                <a:ext cx="8280000" cy="288000"/>
              </a:xfrm>
              <a:prstGeom prst="rect">
                <a:avLst/>
              </a:prstGeom>
            </p:spPr>
          </p:pic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077B87E4-5F69-42D3-BF5E-AB75B02750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00933" y="1683597"/>
                <a:ext cx="0" cy="1971146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B86CA7EF-27DA-40E1-A588-B911FC16EE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2244" y="1683597"/>
                <a:ext cx="0" cy="1971146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6C0F089A-9D79-4FAE-BB76-4C16C5E464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59568" y="1683597"/>
                <a:ext cx="0" cy="1971146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B1A9E749-A18B-46B1-AD90-670BC74BE9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78101" y="1683597"/>
                <a:ext cx="0" cy="1971146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233491B4-74A0-4A8C-AB59-4E7FD31CE9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93326" y="1683597"/>
                <a:ext cx="0" cy="1971146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43925B0F-AC50-4C08-8A55-2960B11109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17945" y="1683597"/>
                <a:ext cx="0" cy="1971146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111779E9-3665-46D2-A063-9BE4652738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00396" y="1683597"/>
                <a:ext cx="0" cy="1971146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6E856704-E659-4E54-9881-DA19551E22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45229" y="1673675"/>
                <a:ext cx="0" cy="1971146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2574A30D-6FB2-475B-A616-AE60CB1AAD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65580" y="1683598"/>
                <a:ext cx="0" cy="1971146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6C171767-87B2-4F95-A9DB-D2915EF7A6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81712" y="1683598"/>
                <a:ext cx="0" cy="1971146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CE888CAD-95D1-40D6-933D-62CE163838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65958" y="1683598"/>
                <a:ext cx="0" cy="1971146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33E81413-9937-45D0-AF12-F935491BB0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57348" y="1683598"/>
                <a:ext cx="0" cy="1971146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C8C42D51-FA28-440D-8E32-CF8D17C381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85708" y="1683597"/>
                <a:ext cx="0" cy="1971146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5A772F8-E001-462C-A6C7-4522339A3EA1}"/>
                </a:ext>
              </a:extLst>
            </p:cNvPr>
            <p:cNvSpPr txBox="1"/>
            <p:nvPr/>
          </p:nvSpPr>
          <p:spPr>
            <a:xfrm>
              <a:off x="1258645" y="1385502"/>
              <a:ext cx="12160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Ground truth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EEAFC5B-5667-4AB3-9FBA-1466BDEBC9D5}"/>
                </a:ext>
              </a:extLst>
            </p:cNvPr>
            <p:cNvSpPr txBox="1"/>
            <p:nvPr/>
          </p:nvSpPr>
          <p:spPr>
            <a:xfrm>
              <a:off x="1704925" y="1603364"/>
              <a:ext cx="7030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TCTS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4CF54FF-55FB-4809-BA45-245474DE7062}"/>
                </a:ext>
              </a:extLst>
            </p:cNvPr>
            <p:cNvSpPr txBox="1"/>
            <p:nvPr/>
          </p:nvSpPr>
          <p:spPr>
            <a:xfrm>
              <a:off x="1404835" y="1821225"/>
              <a:ext cx="10698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k</a:t>
              </a:r>
              <a:r>
                <a:rPr lang="en-US" sz="14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-means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95373A8-4B49-44C1-8DA2-69B9013CEF8A}"/>
                </a:ext>
              </a:extLst>
            </p:cNvPr>
            <p:cNvSpPr txBox="1"/>
            <p:nvPr/>
          </p:nvSpPr>
          <p:spPr>
            <a:xfrm>
              <a:off x="1808901" y="2256949"/>
              <a:ext cx="6657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TICC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1B0A730-FFBC-4FF9-BFB3-463B91AC74CC}"/>
                </a:ext>
              </a:extLst>
            </p:cNvPr>
            <p:cNvSpPr txBox="1"/>
            <p:nvPr/>
          </p:nvSpPr>
          <p:spPr>
            <a:xfrm>
              <a:off x="1675894" y="2039087"/>
              <a:ext cx="7987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GMM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469CBB9-D8FB-4391-AF83-7670E57EA20B}"/>
                </a:ext>
              </a:extLst>
            </p:cNvPr>
            <p:cNvSpPr txBox="1"/>
            <p:nvPr/>
          </p:nvSpPr>
          <p:spPr>
            <a:xfrm>
              <a:off x="1246429" y="2474810"/>
              <a:ext cx="12282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AE + TICC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C13B99B-E8D8-4F43-9956-D61F41B5D786}"/>
              </a:ext>
            </a:extLst>
          </p:cNvPr>
          <p:cNvGrpSpPr/>
          <p:nvPr/>
        </p:nvGrpSpPr>
        <p:grpSpPr>
          <a:xfrm rot="16200000">
            <a:off x="347712" y="4506402"/>
            <a:ext cx="1073823" cy="400110"/>
            <a:chOff x="1005440" y="3636748"/>
            <a:chExt cx="1073823" cy="400110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7BDE5C8-7C59-4A74-B14C-79A57085A880}"/>
                </a:ext>
              </a:extLst>
            </p:cNvPr>
            <p:cNvSpPr/>
            <p:nvPr/>
          </p:nvSpPr>
          <p:spPr>
            <a:xfrm>
              <a:off x="1005440" y="3663662"/>
              <a:ext cx="1067921" cy="369332"/>
            </a:xfrm>
            <a:prstGeom prst="rect">
              <a:avLst/>
            </a:prstGeom>
            <a:solidFill>
              <a:srgbClr val="86B6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23242FC-B96B-4704-9803-D2686F8BBD14}"/>
                </a:ext>
              </a:extLst>
            </p:cNvPr>
            <p:cNvSpPr txBox="1"/>
            <p:nvPr/>
          </p:nvSpPr>
          <p:spPr>
            <a:xfrm>
              <a:off x="1011342" y="3636748"/>
              <a:ext cx="10679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>
                  <a:solidFill>
                    <a:schemeClr val="bg1"/>
                  </a:solidFill>
                  <a:latin typeface="Lato" panose="020F0502020204030203" pitchFamily="34" charset="0"/>
                </a:rPr>
                <a:t>SKODA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7DF09B6-8084-4977-B013-E3001805D8E1}"/>
              </a:ext>
            </a:extLst>
          </p:cNvPr>
          <p:cNvGrpSpPr/>
          <p:nvPr/>
        </p:nvGrpSpPr>
        <p:grpSpPr>
          <a:xfrm>
            <a:off x="3295650" y="1371600"/>
            <a:ext cx="7622126" cy="3552825"/>
            <a:chOff x="3295650" y="1371600"/>
            <a:chExt cx="7622126" cy="3552825"/>
          </a:xfrm>
        </p:grpSpPr>
        <p:cxnSp>
          <p:nvCxnSpPr>
            <p:cNvPr id="67" name="Connector: Elbow 66">
              <a:extLst>
                <a:ext uri="{FF2B5EF4-FFF2-40B4-BE49-F238E27FC236}">
                  <a16:creationId xmlns:a16="http://schemas.microsoft.com/office/drawing/2014/main" id="{C29D3AB0-E9FE-42C4-AABF-062C3EEAD48A}"/>
                </a:ext>
              </a:extLst>
            </p:cNvPr>
            <p:cNvCxnSpPr>
              <a:cxnSpLocks/>
              <a:stCxn id="70" idx="3"/>
              <a:endCxn id="69" idx="3"/>
            </p:cNvCxnSpPr>
            <p:nvPr/>
          </p:nvCxnSpPr>
          <p:spPr>
            <a:xfrm>
              <a:off x="10879676" y="1743075"/>
              <a:ext cx="38100" cy="2156718"/>
            </a:xfrm>
            <a:prstGeom prst="bentConnector3">
              <a:avLst>
                <a:gd name="adj1" fmla="val 700000"/>
              </a:avLst>
            </a:prstGeom>
            <a:ln w="28575">
              <a:solidFill>
                <a:srgbClr val="3382D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A46EC4F4-8532-4A16-B3BD-77813E9742CC}"/>
                </a:ext>
              </a:extLst>
            </p:cNvPr>
            <p:cNvSpPr/>
            <p:nvPr/>
          </p:nvSpPr>
          <p:spPr>
            <a:xfrm>
              <a:off x="3295650" y="4124733"/>
              <a:ext cx="3276600" cy="799692"/>
            </a:xfrm>
            <a:prstGeom prst="roundRect">
              <a:avLst/>
            </a:prstGeom>
            <a:noFill/>
            <a:ln w="25400">
              <a:solidFill>
                <a:srgbClr val="3382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A3BCAFAE-DB82-457B-8355-05DD0A1E6D02}"/>
                </a:ext>
              </a:extLst>
            </p:cNvPr>
            <p:cNvSpPr txBox="1"/>
            <p:nvPr/>
          </p:nvSpPr>
          <p:spPr>
            <a:xfrm>
              <a:off x="7286625" y="3715127"/>
              <a:ext cx="36311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>
                  <a:solidFill>
                    <a:srgbClr val="3382D1"/>
                  </a:solidFill>
                  <a:latin typeface="Lato" panose="020F0502020204030203" pitchFamily="34" charset="0"/>
                </a:rPr>
                <a:t>Prevent fragmentation problems.</a:t>
              </a:r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7360109F-A0AD-418B-BDB8-DD2C447EF351}"/>
                </a:ext>
              </a:extLst>
            </p:cNvPr>
            <p:cNvSpPr/>
            <p:nvPr/>
          </p:nvSpPr>
          <p:spPr>
            <a:xfrm>
              <a:off x="9704108" y="1371600"/>
              <a:ext cx="1175568" cy="742950"/>
            </a:xfrm>
            <a:prstGeom prst="roundRect">
              <a:avLst/>
            </a:prstGeom>
            <a:noFill/>
            <a:ln w="25400">
              <a:solidFill>
                <a:srgbClr val="3382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Connector: Elbow 70">
              <a:extLst>
                <a:ext uri="{FF2B5EF4-FFF2-40B4-BE49-F238E27FC236}">
                  <a16:creationId xmlns:a16="http://schemas.microsoft.com/office/drawing/2014/main" id="{D7E39C18-87F1-4C69-825F-6F6767889FEF}"/>
                </a:ext>
              </a:extLst>
            </p:cNvPr>
            <p:cNvCxnSpPr>
              <a:cxnSpLocks/>
              <a:stCxn id="72" idx="3"/>
              <a:endCxn id="69" idx="3"/>
            </p:cNvCxnSpPr>
            <p:nvPr/>
          </p:nvCxnSpPr>
          <p:spPr>
            <a:xfrm flipV="1">
              <a:off x="10896599" y="3899793"/>
              <a:ext cx="21177" cy="624786"/>
            </a:xfrm>
            <a:prstGeom prst="bentConnector3">
              <a:avLst>
                <a:gd name="adj1" fmla="val 1179473"/>
              </a:avLst>
            </a:prstGeom>
            <a:ln w="28575">
              <a:solidFill>
                <a:srgbClr val="3382D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4A6EADED-7363-4E5B-BA84-57BA7BA76DAB}"/>
                </a:ext>
              </a:extLst>
            </p:cNvPr>
            <p:cNvSpPr/>
            <p:nvPr/>
          </p:nvSpPr>
          <p:spPr>
            <a:xfrm>
              <a:off x="7343775" y="4124733"/>
              <a:ext cx="3552824" cy="799692"/>
            </a:xfrm>
            <a:prstGeom prst="roundRect">
              <a:avLst/>
            </a:prstGeom>
            <a:noFill/>
            <a:ln w="25400">
              <a:solidFill>
                <a:srgbClr val="3382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3" name="Connector: Elbow 72">
              <a:extLst>
                <a:ext uri="{FF2B5EF4-FFF2-40B4-BE49-F238E27FC236}">
                  <a16:creationId xmlns:a16="http://schemas.microsoft.com/office/drawing/2014/main" id="{60316094-EDE5-4270-93F3-BD36CC35DFEB}"/>
                </a:ext>
              </a:extLst>
            </p:cNvPr>
            <p:cNvCxnSpPr>
              <a:cxnSpLocks/>
              <a:stCxn id="68" idx="0"/>
              <a:endCxn id="69" idx="1"/>
            </p:cNvCxnSpPr>
            <p:nvPr/>
          </p:nvCxnSpPr>
          <p:spPr>
            <a:xfrm rot="5400000" flipH="1" flipV="1">
              <a:off x="5997817" y="2835926"/>
              <a:ext cx="224940" cy="2352675"/>
            </a:xfrm>
            <a:prstGeom prst="bentConnector2">
              <a:avLst/>
            </a:prstGeom>
            <a:ln w="28575">
              <a:solidFill>
                <a:srgbClr val="3382D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9A8F2FF9-7AA2-4D73-8E24-1CF1581D04C3}"/>
              </a:ext>
            </a:extLst>
          </p:cNvPr>
          <p:cNvGrpSpPr/>
          <p:nvPr/>
        </p:nvGrpSpPr>
        <p:grpSpPr>
          <a:xfrm>
            <a:off x="3028691" y="1394795"/>
            <a:ext cx="7341682" cy="3443905"/>
            <a:chOff x="3028691" y="1394795"/>
            <a:chExt cx="7341682" cy="3443905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5A481CD-85D3-442F-8F33-EA3FFE913B48}"/>
                </a:ext>
              </a:extLst>
            </p:cNvPr>
            <p:cNvSpPr txBox="1"/>
            <p:nvPr/>
          </p:nvSpPr>
          <p:spPr>
            <a:xfrm>
              <a:off x="3028691" y="3492167"/>
              <a:ext cx="378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>
                  <a:solidFill>
                    <a:srgbClr val="FF0000"/>
                  </a:solidFill>
                  <a:latin typeface="Lato" panose="020F0502020204030203" pitchFamily="34" charset="0"/>
                </a:rPr>
                <a:t>Discover</a:t>
              </a:r>
              <a:r>
                <a:rPr lang="ko-KR" altLang="en-US" i="1" dirty="0">
                  <a:solidFill>
                    <a:srgbClr val="FF0000"/>
                  </a:solidFill>
                  <a:latin typeface="Lato" panose="020F0502020204030203" pitchFamily="34" charset="0"/>
                </a:rPr>
                <a:t> </a:t>
              </a:r>
              <a:r>
                <a:rPr lang="en-US" altLang="ko-KR" i="1" dirty="0">
                  <a:solidFill>
                    <a:srgbClr val="FF0000"/>
                  </a:solidFill>
                  <a:latin typeface="Lato" panose="020F0502020204030203" pitchFamily="34" charset="0"/>
                </a:rPr>
                <a:t>t</a:t>
              </a:r>
              <a:r>
                <a:rPr lang="en-US" i="1" dirty="0">
                  <a:solidFill>
                    <a:srgbClr val="FF0000"/>
                  </a:solidFill>
                  <a:latin typeface="Lato" panose="020F0502020204030203" pitchFamily="34" charset="0"/>
                </a:rPr>
                <a:t>ransition points accurately.</a:t>
              </a:r>
            </a:p>
          </p:txBody>
        </p:sp>
        <p:cxnSp>
          <p:nvCxnSpPr>
            <p:cNvPr id="76" name="Connector: Elbow 75">
              <a:extLst>
                <a:ext uri="{FF2B5EF4-FFF2-40B4-BE49-F238E27FC236}">
                  <a16:creationId xmlns:a16="http://schemas.microsoft.com/office/drawing/2014/main" id="{103DE903-F276-481C-AD08-CE2C47857F88}"/>
                </a:ext>
              </a:extLst>
            </p:cNvPr>
            <p:cNvCxnSpPr>
              <a:cxnSpLocks/>
              <a:stCxn id="78" idx="1"/>
              <a:endCxn id="75" idx="1"/>
            </p:cNvCxnSpPr>
            <p:nvPr/>
          </p:nvCxnSpPr>
          <p:spPr>
            <a:xfrm rot="10800000" flipV="1">
              <a:off x="3028691" y="1680575"/>
              <a:ext cx="123872" cy="1996258"/>
            </a:xfrm>
            <a:prstGeom prst="bentConnector3">
              <a:avLst>
                <a:gd name="adj1" fmla="val 284545"/>
              </a:avLst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or: Elbow 76">
              <a:extLst>
                <a:ext uri="{FF2B5EF4-FFF2-40B4-BE49-F238E27FC236}">
                  <a16:creationId xmlns:a16="http://schemas.microsoft.com/office/drawing/2014/main" id="{06C98AC6-C11B-4D32-A042-0E7F2D8FE247}"/>
                </a:ext>
              </a:extLst>
            </p:cNvPr>
            <p:cNvCxnSpPr>
              <a:cxnSpLocks/>
              <a:stCxn id="79" idx="1"/>
              <a:endCxn id="75" idx="1"/>
            </p:cNvCxnSpPr>
            <p:nvPr/>
          </p:nvCxnSpPr>
          <p:spPr>
            <a:xfrm rot="10800000">
              <a:off x="3028691" y="3676833"/>
              <a:ext cx="327696" cy="839508"/>
            </a:xfrm>
            <a:prstGeom prst="bentConnector3">
              <a:avLst>
                <a:gd name="adj1" fmla="val 169760"/>
              </a:avLst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59F3EDEE-7A48-4F7A-9EBF-34EBD9A8CA37}"/>
                </a:ext>
              </a:extLst>
            </p:cNvPr>
            <p:cNvSpPr/>
            <p:nvPr/>
          </p:nvSpPr>
          <p:spPr>
            <a:xfrm>
              <a:off x="3152563" y="1394795"/>
              <a:ext cx="6991773" cy="571559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Rectangle: Rounded Corners 78">
              <a:extLst>
                <a:ext uri="{FF2B5EF4-FFF2-40B4-BE49-F238E27FC236}">
                  <a16:creationId xmlns:a16="http://schemas.microsoft.com/office/drawing/2014/main" id="{9AE494F8-8C7A-46CA-81C5-1026A9E8C04B}"/>
                </a:ext>
              </a:extLst>
            </p:cNvPr>
            <p:cNvSpPr/>
            <p:nvPr/>
          </p:nvSpPr>
          <p:spPr>
            <a:xfrm>
              <a:off x="3356387" y="4193982"/>
              <a:ext cx="7013986" cy="644718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591991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51E5E-ED40-4EA8-89DD-CF7C129F1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395FC-DA4F-4FE4-AE6B-73BE279DC0A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601484-CB64-4DC0-A4A3-02BDFB7EEC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Efficiency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DBDADF-0D4F-44A6-B8BB-CA110D9D0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Evaluation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FD46AE-83E0-43EA-A025-DA83AC3B4E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03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959D69BC-1390-498D-8F20-EF45B67C059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2790006"/>
                  </p:ext>
                </p:extLst>
              </p:nvPr>
            </p:nvGraphicFramePr>
            <p:xfrm>
              <a:off x="2395463" y="1638300"/>
              <a:ext cx="7401074" cy="2618263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992035">
                      <a:extLst>
                        <a:ext uri="{9D8B030D-6E8A-4147-A177-3AD203B41FA5}">
                          <a16:colId xmlns:a16="http://schemas.microsoft.com/office/drawing/2014/main" val="705135684"/>
                        </a:ext>
                      </a:extLst>
                    </a:gridCol>
                    <a:gridCol w="955589">
                      <a:extLst>
                        <a:ext uri="{9D8B030D-6E8A-4147-A177-3AD203B41FA5}">
                          <a16:colId xmlns:a16="http://schemas.microsoft.com/office/drawing/2014/main" val="3862636651"/>
                        </a:ext>
                      </a:extLst>
                    </a:gridCol>
                    <a:gridCol w="2881549">
                      <a:extLst>
                        <a:ext uri="{9D8B030D-6E8A-4147-A177-3AD203B41FA5}">
                          <a16:colId xmlns:a16="http://schemas.microsoft.com/office/drawing/2014/main" val="2920761238"/>
                        </a:ext>
                      </a:extLst>
                    </a:gridCol>
                    <a:gridCol w="2571901">
                      <a:extLst>
                        <a:ext uri="{9D8B030D-6E8A-4147-A177-3AD203B41FA5}">
                          <a16:colId xmlns:a16="http://schemas.microsoft.com/office/drawing/2014/main" val="2338268579"/>
                        </a:ext>
                      </a:extLst>
                    </a:gridCol>
                  </a:tblGrid>
                  <a:tr h="405691"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endParaRPr lang="en-US" sz="20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2F2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endParaRPr lang="en-US" sz="20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CEC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en-US" sz="2000" b="1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Params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CEC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en-US" sz="2000" b="1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Converged Time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CEC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8786736"/>
                      </a:ext>
                    </a:extLst>
                  </a:tr>
                  <a:tr h="343115">
                    <a:tc rowSpan="2"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en-US" sz="20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mHealth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en-US" sz="2000" b="1" i="1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TCTS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14:m>
                            <m:oMath xmlns:m="http://schemas.openxmlformats.org/officeDocument/2006/math">
                              <m:r>
                                <a:rPr lang="en-US" sz="2000" b="0" i="0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6.9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K</m:t>
                              </m:r>
                            </m:oMath>
                          </a14:m>
                          <a:r>
                            <a:rPr lang="en-US" sz="20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:endParaRPr lang="en-US" sz="2000" b="0" i="1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en-US" sz="20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96s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71955909"/>
                      </a:ext>
                    </a:extLst>
                  </a:tr>
                  <a:tr h="34311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en-US" sz="20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TICC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14:m>
                            <m:oMath xmlns:m="http://schemas.openxmlformats.org/officeDocument/2006/math">
                              <m:r>
                                <a:rPr lang="en-US" sz="20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28.7</m:t>
                              </m:r>
                              <m:r>
                                <a:rPr lang="en-US" sz="20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𝐾</m:t>
                              </m:r>
                            </m:oMath>
                          </a14:m>
                          <a:r>
                            <a:rPr lang="en-US" sz="20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:endParaRPr lang="en-US" sz="2000" b="0" i="1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en-US" sz="20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418s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45877339"/>
                      </a:ext>
                    </a:extLst>
                  </a:tr>
                  <a:tr h="76941"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endParaRPr lang="en-US" sz="4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9525" marR="9525" marT="9525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endParaRPr lang="en-US" sz="4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endParaRPr lang="en-US" sz="400" b="0" i="1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endParaRPr lang="en-US" sz="4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60729885"/>
                      </a:ext>
                    </a:extLst>
                  </a:tr>
                  <a:tr h="343115">
                    <a:tc rowSpan="2"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en-US" sz="20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PAMAP2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en-US" sz="2000" b="1" i="1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TCTS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0" u="none" strike="noStrike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14.4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0" u="none" strike="noStrike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K</m:t>
                                </m:r>
                              </m:oMath>
                            </m:oMathPara>
                          </a14:m>
                          <a:endParaRPr lang="en-US" sz="2000" b="0" i="1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en-US" sz="20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193s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6016009"/>
                      </a:ext>
                    </a:extLst>
                  </a:tr>
                  <a:tr h="34311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en-US" sz="20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TICC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u="none" strike="noStrike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140.7</m:t>
                                </m:r>
                                <m:r>
                                  <a:rPr lang="en-US" sz="2000" b="0" i="1" u="none" strike="noStrike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𝐾</m:t>
                                </m:r>
                              </m:oMath>
                            </m:oMathPara>
                          </a14:m>
                          <a:endParaRPr lang="en-US" sz="2000" b="0" i="1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en-US" sz="20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1398s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4699955"/>
                      </a:ext>
                    </a:extLst>
                  </a:tr>
                  <a:tr h="76941"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endParaRPr lang="en-US" sz="4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9525" marR="9525" marT="9525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endParaRPr lang="en-US" sz="4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400" b="0" i="1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endParaRPr lang="en-US" sz="4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36065205"/>
                      </a:ext>
                    </a:extLst>
                  </a:tr>
                  <a:tr h="343115">
                    <a:tc rowSpan="2"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en-US" sz="20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SKODA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en-US" sz="2000" b="1" i="1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TCTS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0" u="none" strike="noStrike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15.0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0" u="none" strike="noStrike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K</m:t>
                                </m:r>
                              </m:oMath>
                            </m:oMathPara>
                          </a14:m>
                          <a:endParaRPr lang="en-US" sz="2000" b="0" i="1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en-US" sz="20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200s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53297545"/>
                      </a:ext>
                    </a:extLst>
                  </a:tr>
                  <a:tr h="34311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en-US" sz="20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TICC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u="none" strike="noStrike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129.8</m:t>
                                </m:r>
                                <m:r>
                                  <a:rPr lang="en-US" sz="2000" b="0" i="1" u="none" strike="noStrike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𝐾</m:t>
                                </m:r>
                              </m:oMath>
                            </m:oMathPara>
                          </a14:m>
                          <a:endParaRPr lang="en-US" sz="2000" b="0" i="1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en-US" sz="20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1177s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1612856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959D69BC-1390-498D-8F20-EF45B67C059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2790006"/>
                  </p:ext>
                </p:extLst>
              </p:nvPr>
            </p:nvGraphicFramePr>
            <p:xfrm>
              <a:off x="2395463" y="1638300"/>
              <a:ext cx="7401074" cy="2618263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992035">
                      <a:extLst>
                        <a:ext uri="{9D8B030D-6E8A-4147-A177-3AD203B41FA5}">
                          <a16:colId xmlns:a16="http://schemas.microsoft.com/office/drawing/2014/main" val="705135684"/>
                        </a:ext>
                      </a:extLst>
                    </a:gridCol>
                    <a:gridCol w="955589">
                      <a:extLst>
                        <a:ext uri="{9D8B030D-6E8A-4147-A177-3AD203B41FA5}">
                          <a16:colId xmlns:a16="http://schemas.microsoft.com/office/drawing/2014/main" val="3862636651"/>
                        </a:ext>
                      </a:extLst>
                    </a:gridCol>
                    <a:gridCol w="2881549">
                      <a:extLst>
                        <a:ext uri="{9D8B030D-6E8A-4147-A177-3AD203B41FA5}">
                          <a16:colId xmlns:a16="http://schemas.microsoft.com/office/drawing/2014/main" val="2920761238"/>
                        </a:ext>
                      </a:extLst>
                    </a:gridCol>
                    <a:gridCol w="2571901">
                      <a:extLst>
                        <a:ext uri="{9D8B030D-6E8A-4147-A177-3AD203B41FA5}">
                          <a16:colId xmlns:a16="http://schemas.microsoft.com/office/drawing/2014/main" val="2338268579"/>
                        </a:ext>
                      </a:extLst>
                    </a:gridCol>
                  </a:tblGrid>
                  <a:tr h="405691"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endParaRPr lang="en-US" sz="20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2F2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endParaRPr lang="en-US" sz="20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CEC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en-US" sz="2000" b="1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Params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CEC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en-US" sz="2000" b="1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Converged Time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CEC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8786736"/>
                      </a:ext>
                    </a:extLst>
                  </a:tr>
                  <a:tr h="343115">
                    <a:tc rowSpan="2"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en-US" sz="20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mHealth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en-US" sz="2000" b="1" i="1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TCTS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blipFill>
                          <a:blip r:embed="rId3"/>
                          <a:stretch>
                            <a:fillRect l="-67865" t="-126786" r="-90063" b="-58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en-US" sz="20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96s</a:t>
                          </a:r>
                          <a:endParaRPr lang="en-US" sz="20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71955909"/>
                      </a:ext>
                    </a:extLst>
                  </a:tr>
                  <a:tr h="34311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en-US" sz="20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TICC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7865" t="-222807" r="-90063" b="-4771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en-US" sz="20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418s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45877339"/>
                      </a:ext>
                    </a:extLst>
                  </a:tr>
                  <a:tr h="76941"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endParaRPr lang="en-US" sz="4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9525" marR="9525" marT="9525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endParaRPr lang="en-US" sz="4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endParaRPr lang="en-US" sz="400" b="0" i="1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endParaRPr lang="en-US" sz="4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60729885"/>
                      </a:ext>
                    </a:extLst>
                  </a:tr>
                  <a:tr h="343115">
                    <a:tc rowSpan="2"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en-US" sz="20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PAMAP2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en-US" sz="2000" b="1" i="1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TCTS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blipFill>
                          <a:blip r:embed="rId3"/>
                          <a:stretch>
                            <a:fillRect l="-67865" t="-343860" r="-90063" b="-356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en-US" sz="20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193s</a:t>
                          </a:r>
                          <a:endParaRPr lang="en-US" sz="20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6016009"/>
                      </a:ext>
                    </a:extLst>
                  </a:tr>
                  <a:tr h="34311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en-US" sz="20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TICC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7865" t="-451786" r="-90063" b="-26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en-US" sz="20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1398s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4699955"/>
                      </a:ext>
                    </a:extLst>
                  </a:tr>
                  <a:tr h="76941"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endParaRPr lang="en-US" sz="4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9525" marR="9525" marT="9525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endParaRPr lang="en-US" sz="4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400" b="0" i="1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endParaRPr lang="en-US" sz="4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36065205"/>
                      </a:ext>
                    </a:extLst>
                  </a:tr>
                  <a:tr h="343115">
                    <a:tc rowSpan="2"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en-US" sz="20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SKODA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en-US" sz="2000" b="1" i="1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TCTS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blipFill>
                          <a:blip r:embed="rId3"/>
                          <a:stretch>
                            <a:fillRect l="-67865" t="-564912" r="-90063" b="-1350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en-US" sz="20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200s</a:t>
                          </a:r>
                          <a:endParaRPr lang="en-US" sz="20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53297545"/>
                      </a:ext>
                    </a:extLst>
                  </a:tr>
                  <a:tr h="34311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en-US" sz="20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TICC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7865" t="-676786" r="-90063" b="-3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en-US" sz="20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1177s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1612856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574E788-4FE9-4514-A4C5-093C69C44A3B}"/>
              </a:ext>
            </a:extLst>
          </p:cNvPr>
          <p:cNvSpPr txBox="1"/>
          <p:nvPr/>
        </p:nvSpPr>
        <p:spPr>
          <a:xfrm>
            <a:off x="1419976" y="4372709"/>
            <a:ext cx="9352049" cy="1130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TCTS</a:t>
            </a:r>
            <a:r>
              <a:rPr lang="en-US" sz="2400" b="1" i="1" dirty="0">
                <a:latin typeface="Lato" panose="020F0502020204030203" pitchFamily="34" charset="0"/>
              </a:rPr>
              <a:t>   </a:t>
            </a:r>
            <a:r>
              <a:rPr lang="en-US" sz="2400" dirty="0">
                <a:latin typeface="Lato" panose="020F0502020204030203" pitchFamily="34" charset="0"/>
              </a:rPr>
              <a:t>uses </a:t>
            </a:r>
            <a:r>
              <a:rPr lang="en-US" sz="2400" i="1" u="sng" dirty="0">
                <a:latin typeface="Lato" panose="020F0502020204030203" pitchFamily="34" charset="0"/>
              </a:rPr>
              <a:t>3.2 times ~ 8.7 times fewer parameters</a:t>
            </a:r>
            <a:r>
              <a:rPr lang="en-US" sz="2400" dirty="0">
                <a:latin typeface="Lato" panose="020F0502020204030203" pitchFamily="34" charset="0"/>
              </a:rPr>
              <a:t> compared to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TICC</a:t>
            </a:r>
            <a:r>
              <a:rPr lang="en-US" sz="2400" dirty="0">
                <a:latin typeface="Lato" panose="020F0502020204030203" pitchFamily="34" charset="0"/>
              </a:rPr>
              <a:t>, and its running time is much shorter.</a:t>
            </a:r>
          </a:p>
        </p:txBody>
      </p:sp>
    </p:spTree>
    <p:extLst>
      <p:ext uri="{BB962C8B-B14F-4D97-AF65-F5344CB8AC3E}">
        <p14:creationId xmlns:p14="http://schemas.microsoft.com/office/powerpoint/2010/main" val="28641792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6C40B4-44E9-40B3-AC88-99E9F33EE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395FC-DA4F-4FE4-AE6B-73BE279DC0A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78D93-CC33-4BDA-B0C9-A54BEBF2F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Ablation Study of </a:t>
            </a:r>
            <a:r>
              <a:rPr lang="en-US" i="1" dirty="0"/>
              <a:t>Module 2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8D1B9AED-4B7D-4A62-A3A7-0E4D8FDA579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6920" y="1276068"/>
            <a:ext cx="10723080" cy="1365531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We conduct two different versions of TCTS.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i="1" dirty="0"/>
              <a:t>TCTS w/o Module 2 </a:t>
            </a:r>
            <a:r>
              <a:rPr lang="en-US" dirty="0"/>
              <a:t>removes the classification layer and breaks joint updates between </a:t>
            </a:r>
            <a:r>
              <a:rPr lang="en-US" i="1" dirty="0"/>
              <a:t>Module 1</a:t>
            </a:r>
            <a:r>
              <a:rPr lang="en-US" dirty="0"/>
              <a:t> and </a:t>
            </a:r>
            <a:r>
              <a:rPr lang="en-US" i="1" dirty="0"/>
              <a:t>Module 2</a:t>
            </a:r>
            <a:r>
              <a:rPr lang="en-US" dirty="0"/>
              <a:t>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i="1" dirty="0"/>
              <a:t>k-means</a:t>
            </a:r>
            <a:r>
              <a:rPr lang="en-US" dirty="0"/>
              <a:t> algorithm is adopted in Module 2 instead of TICC.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0CF6FB-A18B-42D8-9D94-8BA1F618E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D670754-3878-4640-AD4C-249E678292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03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F29ABCC-6280-46A6-BA17-909A5EACC619}"/>
              </a:ext>
            </a:extLst>
          </p:cNvPr>
          <p:cNvGrpSpPr/>
          <p:nvPr/>
        </p:nvGrpSpPr>
        <p:grpSpPr>
          <a:xfrm>
            <a:off x="695532" y="2667391"/>
            <a:ext cx="10882878" cy="3576071"/>
            <a:chOff x="695532" y="2179250"/>
            <a:chExt cx="10882878" cy="3984263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EB57197-C52B-45B3-8BE3-049182A610D9}"/>
                </a:ext>
              </a:extLst>
            </p:cNvPr>
            <p:cNvGrpSpPr/>
            <p:nvPr/>
          </p:nvGrpSpPr>
          <p:grpSpPr>
            <a:xfrm>
              <a:off x="2600844" y="2179250"/>
              <a:ext cx="8820471" cy="445781"/>
              <a:chOff x="2437219" y="1370729"/>
              <a:chExt cx="8820471" cy="445781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018F8676-910E-4C26-80C6-82EF0DFF28F4}"/>
                  </a:ext>
                </a:extLst>
              </p:cNvPr>
              <p:cNvGrpSpPr/>
              <p:nvPr/>
            </p:nvGrpSpPr>
            <p:grpSpPr>
              <a:xfrm>
                <a:off x="2437219" y="1370729"/>
                <a:ext cx="2513631" cy="445781"/>
                <a:chOff x="2341664" y="5815319"/>
                <a:chExt cx="2513631" cy="445781"/>
              </a:xfrm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74EAAF1A-6D44-48F0-A76E-32FBAE3FA108}"/>
                    </a:ext>
                  </a:extLst>
                </p:cNvPr>
                <p:cNvSpPr/>
                <p:nvPr/>
              </p:nvSpPr>
              <p:spPr>
                <a:xfrm>
                  <a:off x="2341664" y="5960621"/>
                  <a:ext cx="163629" cy="163629"/>
                </a:xfrm>
                <a:prstGeom prst="rect">
                  <a:avLst/>
                </a:prstGeom>
                <a:pattFill prst="dkUpDiag">
                  <a:fgClr>
                    <a:schemeClr val="accent6"/>
                  </a:fgClr>
                  <a:bgClr>
                    <a:schemeClr val="accent6">
                      <a:lumMod val="20000"/>
                      <a:lumOff val="80000"/>
                    </a:schemeClr>
                  </a:bgClr>
                </a:patt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DE24D3DF-3BAB-4E70-BBA8-8B74960A1FC1}"/>
                    </a:ext>
                  </a:extLst>
                </p:cNvPr>
                <p:cNvSpPr/>
                <p:nvPr/>
              </p:nvSpPr>
              <p:spPr>
                <a:xfrm>
                  <a:off x="2505293" y="5815319"/>
                  <a:ext cx="2350002" cy="44578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dirty="0">
                      <a:solidFill>
                        <a:srgbClr val="00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TCTS w/o Module 2</a:t>
                  </a: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AD77D658-A192-446F-9F3E-832B00DE596D}"/>
                  </a:ext>
                </a:extLst>
              </p:cNvPr>
              <p:cNvGrpSpPr/>
              <p:nvPr/>
            </p:nvGrpSpPr>
            <p:grpSpPr>
              <a:xfrm>
                <a:off x="5529889" y="1370729"/>
                <a:ext cx="2292417" cy="400110"/>
                <a:chOff x="1641411" y="5815319"/>
                <a:chExt cx="2292417" cy="400110"/>
              </a:xfrm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541406BC-09AE-4F68-94D8-A943E58A90A0}"/>
                    </a:ext>
                  </a:extLst>
                </p:cNvPr>
                <p:cNvSpPr/>
                <p:nvPr/>
              </p:nvSpPr>
              <p:spPr>
                <a:xfrm>
                  <a:off x="1641411" y="5960621"/>
                  <a:ext cx="163629" cy="163629"/>
                </a:xfrm>
                <a:prstGeom prst="rect">
                  <a:avLst/>
                </a:prstGeom>
                <a:pattFill prst="dkHorz">
                  <a:fgClr>
                    <a:schemeClr val="accent2"/>
                  </a:fgClr>
                  <a:bgClr>
                    <a:schemeClr val="accent2">
                      <a:lumMod val="20000"/>
                      <a:lumOff val="80000"/>
                    </a:schemeClr>
                  </a:bgClr>
                </a:patt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F0374410-F0EA-4086-8720-A11C681838E5}"/>
                    </a:ext>
                  </a:extLst>
                </p:cNvPr>
                <p:cNvSpPr/>
                <p:nvPr/>
              </p:nvSpPr>
              <p:spPr>
                <a:xfrm>
                  <a:off x="1805040" y="5815319"/>
                  <a:ext cx="212878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dirty="0">
                      <a:solidFill>
                        <a:srgbClr val="00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TCTS w/ </a:t>
                  </a:r>
                  <a:r>
                    <a:rPr lang="en-US" sz="2000" i="1" dirty="0">
                      <a:solidFill>
                        <a:srgbClr val="00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k</a:t>
                  </a:r>
                  <a:r>
                    <a:rPr lang="en-US" sz="2000" dirty="0">
                      <a:solidFill>
                        <a:srgbClr val="00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-means</a:t>
                  </a:r>
                  <a:endParaRPr lang="en-US" sz="2000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DF2672C8-5E6D-44DF-AA6F-51BE9F27DB88}"/>
                  </a:ext>
                </a:extLst>
              </p:cNvPr>
              <p:cNvGrpSpPr/>
              <p:nvPr/>
            </p:nvGrpSpPr>
            <p:grpSpPr>
              <a:xfrm>
                <a:off x="8585233" y="1370729"/>
                <a:ext cx="2672457" cy="400110"/>
                <a:chOff x="1254009" y="5815319"/>
                <a:chExt cx="2672457" cy="400110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C39158EB-E835-4F99-BFF6-57AB4E4BC045}"/>
                    </a:ext>
                  </a:extLst>
                </p:cNvPr>
                <p:cNvSpPr/>
                <p:nvPr/>
              </p:nvSpPr>
              <p:spPr>
                <a:xfrm>
                  <a:off x="1254009" y="5960621"/>
                  <a:ext cx="163629" cy="163629"/>
                </a:xfrm>
                <a:prstGeom prst="rect">
                  <a:avLst/>
                </a:prstGeom>
                <a:pattFill prst="wd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625ABCFF-C03F-48DF-9EF8-D41A9E14985E}"/>
                    </a:ext>
                  </a:extLst>
                </p:cNvPr>
                <p:cNvSpPr/>
                <p:nvPr/>
              </p:nvSpPr>
              <p:spPr>
                <a:xfrm>
                  <a:off x="1417638" y="5815319"/>
                  <a:ext cx="250882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dirty="0">
                      <a:solidFill>
                        <a:srgbClr val="00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TCTS w/ TICC (Ours)</a:t>
                  </a:r>
                </a:p>
              </p:txBody>
            </p:sp>
          </p:grpSp>
        </p:grpSp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69412B0D-1290-4692-9845-97C2C863F6FA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898783744"/>
                </p:ext>
              </p:extLst>
            </p:nvPr>
          </p:nvGraphicFramePr>
          <p:xfrm>
            <a:off x="2218410" y="2532019"/>
            <a:ext cx="9360000" cy="13236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8" name="Chart 7">
              <a:extLst>
                <a:ext uri="{FF2B5EF4-FFF2-40B4-BE49-F238E27FC236}">
                  <a16:creationId xmlns:a16="http://schemas.microsoft.com/office/drawing/2014/main" id="{5AE52173-7B5A-4356-BECB-70F3DA202D3C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22009728"/>
                </p:ext>
              </p:extLst>
            </p:nvPr>
          </p:nvGraphicFramePr>
          <p:xfrm>
            <a:off x="2218410" y="3689614"/>
            <a:ext cx="9360000" cy="13236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9" name="Chart 8">
              <a:extLst>
                <a:ext uri="{FF2B5EF4-FFF2-40B4-BE49-F238E27FC236}">
                  <a16:creationId xmlns:a16="http://schemas.microsoft.com/office/drawing/2014/main" id="{921E1053-89D4-4608-9C07-0A98FD788F3D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7430451"/>
                </p:ext>
              </p:extLst>
            </p:nvPr>
          </p:nvGraphicFramePr>
          <p:xfrm>
            <a:off x="2218410" y="4839908"/>
            <a:ext cx="9360000" cy="13236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3DCFD43-CAC8-4201-B023-2C8D11700ECB}"/>
                </a:ext>
              </a:extLst>
            </p:cNvPr>
            <p:cNvSpPr txBox="1"/>
            <p:nvPr/>
          </p:nvSpPr>
          <p:spPr>
            <a:xfrm>
              <a:off x="1871528" y="3842313"/>
              <a:ext cx="465192" cy="3773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ysClr val="windowText" lastClr="000000"/>
                  </a:solidFill>
                  <a:latin typeface="Lato" panose="020F0502020204030203" pitchFamily="34" charset="0"/>
                </a:rPr>
                <a:t>1.0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9A5CD02-6971-4630-8946-C34E5A8BD1EF}"/>
                </a:ext>
              </a:extLst>
            </p:cNvPr>
            <p:cNvSpPr txBox="1"/>
            <p:nvPr/>
          </p:nvSpPr>
          <p:spPr>
            <a:xfrm>
              <a:off x="1871528" y="4616501"/>
              <a:ext cx="465192" cy="3773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ysClr val="windowText" lastClr="000000"/>
                  </a:solidFill>
                  <a:latin typeface="Lato" panose="020F0502020204030203" pitchFamily="34" charset="0"/>
                </a:rPr>
                <a:t>0.0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DC15B4D-30E4-4A40-A3A1-8EEE4D87375A}"/>
                </a:ext>
              </a:extLst>
            </p:cNvPr>
            <p:cNvSpPr txBox="1"/>
            <p:nvPr/>
          </p:nvSpPr>
          <p:spPr>
            <a:xfrm>
              <a:off x="1880074" y="4973497"/>
              <a:ext cx="465192" cy="3773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ysClr val="windowText" lastClr="000000"/>
                  </a:solidFill>
                  <a:latin typeface="Lato" panose="020F0502020204030203" pitchFamily="34" charset="0"/>
                </a:rPr>
                <a:t>1.0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F61CFDB-6730-41C7-89C4-47771F9507C8}"/>
                </a:ext>
              </a:extLst>
            </p:cNvPr>
            <p:cNvSpPr txBox="1"/>
            <p:nvPr/>
          </p:nvSpPr>
          <p:spPr>
            <a:xfrm>
              <a:off x="1888500" y="5755434"/>
              <a:ext cx="465192" cy="3773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ysClr val="windowText" lastClr="000000"/>
                  </a:solidFill>
                  <a:latin typeface="Lato" panose="020F0502020204030203" pitchFamily="34" charset="0"/>
                </a:rPr>
                <a:t>0.0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6F4DBE6-8F7E-4AF6-9FA6-2BFA6B2403D7}"/>
                </a:ext>
              </a:extLst>
            </p:cNvPr>
            <p:cNvSpPr txBox="1"/>
            <p:nvPr/>
          </p:nvSpPr>
          <p:spPr>
            <a:xfrm>
              <a:off x="1888620" y="2646542"/>
              <a:ext cx="465192" cy="3773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ysClr val="windowText" lastClr="000000"/>
                  </a:solidFill>
                  <a:latin typeface="Lato" panose="020F0502020204030203" pitchFamily="34" charset="0"/>
                </a:rPr>
                <a:t>1.0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ED72061-0DD3-47C7-BAA2-8CD897D8F7BE}"/>
                </a:ext>
              </a:extLst>
            </p:cNvPr>
            <p:cNvSpPr txBox="1"/>
            <p:nvPr/>
          </p:nvSpPr>
          <p:spPr>
            <a:xfrm>
              <a:off x="1888620" y="3412943"/>
              <a:ext cx="465192" cy="3773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ysClr val="windowText" lastClr="000000"/>
                  </a:solidFill>
                  <a:latin typeface="Lato" panose="020F0502020204030203" pitchFamily="34" charset="0"/>
                </a:rPr>
                <a:t>0.0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E655DBD-6366-4362-B153-1468C1D2BEFF}"/>
                </a:ext>
              </a:extLst>
            </p:cNvPr>
            <p:cNvSpPr txBox="1"/>
            <p:nvPr/>
          </p:nvSpPr>
          <p:spPr>
            <a:xfrm>
              <a:off x="695532" y="4162024"/>
              <a:ext cx="1178528" cy="4459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>
                  <a:latin typeface="Lato" panose="020F0502020204030203" pitchFamily="34" charset="0"/>
                </a:rPr>
                <a:t>PAMAP2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A557943-3F6F-4A47-83C3-2EA57C62556C}"/>
                </a:ext>
              </a:extLst>
            </p:cNvPr>
            <p:cNvSpPr txBox="1"/>
            <p:nvPr/>
          </p:nvSpPr>
          <p:spPr>
            <a:xfrm>
              <a:off x="844611" y="5315854"/>
              <a:ext cx="1005403" cy="4459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>
                  <a:latin typeface="Lato" panose="020F0502020204030203" pitchFamily="34" charset="0"/>
                </a:rPr>
                <a:t>SKODA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F77BAC7-4DFE-4E87-9D21-104A7F0C65C2}"/>
                </a:ext>
              </a:extLst>
            </p:cNvPr>
            <p:cNvSpPr txBox="1"/>
            <p:nvPr/>
          </p:nvSpPr>
          <p:spPr>
            <a:xfrm>
              <a:off x="762858" y="2935157"/>
              <a:ext cx="1114408" cy="4459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>
                  <a:latin typeface="Lato" panose="020F0502020204030203" pitchFamily="34" charset="0"/>
                </a:rPr>
                <a:t>mHealth</a:t>
              </a: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AD10BF90-7B49-437E-9841-4E2315ADF88F}"/>
              </a:ext>
            </a:extLst>
          </p:cNvPr>
          <p:cNvSpPr/>
          <p:nvPr/>
        </p:nvSpPr>
        <p:spPr>
          <a:xfrm>
            <a:off x="2967456" y="6083120"/>
            <a:ext cx="800219" cy="5145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Lato" panose="020F0502020204030203" pitchFamily="34" charset="0"/>
              </a:rPr>
              <a:t>NMI</a:t>
            </a:r>
            <a:endParaRPr lang="en-US" sz="2400" dirty="0">
              <a:latin typeface="Lato" panose="020F0502020204030203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BF30C5-E60B-4915-94C7-0DC658473063}"/>
              </a:ext>
            </a:extLst>
          </p:cNvPr>
          <p:cNvSpPr/>
          <p:nvPr/>
        </p:nvSpPr>
        <p:spPr>
          <a:xfrm>
            <a:off x="5234200" y="6086989"/>
            <a:ext cx="700833" cy="5145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Lato" panose="020F0502020204030203" pitchFamily="34" charset="0"/>
              </a:rPr>
              <a:t>ARI</a:t>
            </a:r>
            <a:endParaRPr lang="en-US" sz="2400" dirty="0">
              <a:latin typeface="Lato" panose="020F0502020204030203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66E6653-F18B-4F39-8FC4-505B7EC34A18}"/>
              </a:ext>
            </a:extLst>
          </p:cNvPr>
          <p:cNvSpPr/>
          <p:nvPr/>
        </p:nvSpPr>
        <p:spPr>
          <a:xfrm>
            <a:off x="7658546" y="6076031"/>
            <a:ext cx="535724" cy="5145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Lato" panose="020F0502020204030203" pitchFamily="34" charset="0"/>
              </a:rPr>
              <a:t>F1</a:t>
            </a:r>
            <a:endParaRPr lang="en-US" sz="2400" dirty="0">
              <a:latin typeface="Lato" panose="020F0502020204030203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88D6D0D-CEF7-4D26-8A5B-AD0F6EC485CA}"/>
              </a:ext>
            </a:extLst>
          </p:cNvPr>
          <p:cNvSpPr/>
          <p:nvPr/>
        </p:nvSpPr>
        <p:spPr>
          <a:xfrm>
            <a:off x="9894573" y="6073248"/>
            <a:ext cx="817853" cy="5145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Lato" panose="020F0502020204030203" pitchFamily="34" charset="0"/>
              </a:rPr>
              <a:t>ACC</a:t>
            </a:r>
            <a:endParaRPr lang="en-US" sz="2400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5460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525918-C817-44C3-A7EB-2ED91CA74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395FC-DA4F-4FE4-AE6B-73BE279DC0A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A10893-97C7-4FAD-B1F5-ABF28540552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6920" y="1285594"/>
            <a:ext cx="10789755" cy="3157097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/>
              <a:t> We propose a novel unsupervised time-series segmentation, called </a:t>
            </a:r>
            <a:r>
              <a:rPr lang="en-US" sz="2000" b="1" i="1" dirty="0"/>
              <a:t>TCTS</a:t>
            </a:r>
            <a:r>
              <a:rPr lang="en-US" sz="2000" dirty="0"/>
              <a:t>, which is aware of a mixture of both short and long patterns.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sz="2000" dirty="0"/>
              <a:t>We demonstrate that </a:t>
            </a:r>
            <a:r>
              <a:rPr lang="en-US" sz="2000" b="1" i="1" dirty="0"/>
              <a:t>TCTS </a:t>
            </a:r>
            <a:r>
              <a:rPr lang="en-US" sz="2000" dirty="0"/>
              <a:t>can </a:t>
            </a:r>
            <a:r>
              <a:rPr lang="en-US" sz="2000" b="1" i="1" dirty="0"/>
              <a:t>efficiently find distinct patterns adaptively for the states </a:t>
            </a:r>
            <a:r>
              <a:rPr lang="en-US" sz="2000" dirty="0"/>
              <a:t>by utilizing the intermediate layers of  </a:t>
            </a:r>
            <a:r>
              <a:rPr lang="en-US" sz="2000" b="1" i="1" dirty="0"/>
              <a:t>TCN</a:t>
            </a:r>
            <a:r>
              <a:rPr lang="en-US" sz="2000" b="1" dirty="0"/>
              <a:t>.  </a:t>
            </a:r>
            <a:r>
              <a:rPr lang="en-US" sz="2000" dirty="0"/>
              <a:t>Additionally, we adopt pooling networks to support TCN and clustering-based classification to make the representation suitable for clustering.</a:t>
            </a:r>
            <a:endParaRPr lang="en-US" sz="2000" b="1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/>
              <a:t>We show that </a:t>
            </a:r>
            <a:r>
              <a:rPr lang="en-US" sz="2000" b="1" i="1" dirty="0"/>
              <a:t>TCTS</a:t>
            </a:r>
            <a:r>
              <a:rPr lang="en-US" sz="2000" dirty="0"/>
              <a:t> improves the quality and accuracy of segmentation on multiple datasets in terms of </a:t>
            </a:r>
            <a:r>
              <a:rPr lang="en-US" sz="2000" b="1" i="1" dirty="0"/>
              <a:t>NMI</a:t>
            </a:r>
            <a:r>
              <a:rPr lang="en-US" sz="2000" dirty="0"/>
              <a:t>  by </a:t>
            </a:r>
            <a:r>
              <a:rPr lang="en-US" sz="2000" u="sng" dirty="0"/>
              <a:t>17%</a:t>
            </a:r>
            <a:r>
              <a:rPr lang="en-US" sz="2000" dirty="0"/>
              <a:t> ~ </a:t>
            </a:r>
            <a:r>
              <a:rPr lang="en-US" sz="2000" u="sng" dirty="0"/>
              <a:t>130%</a:t>
            </a:r>
            <a:r>
              <a:rPr lang="en-US" sz="2000" dirty="0"/>
              <a:t> and </a:t>
            </a:r>
            <a:r>
              <a:rPr lang="en-US" sz="2000" b="1" i="1" dirty="0"/>
              <a:t>ACC</a:t>
            </a:r>
            <a:r>
              <a:rPr lang="en-US" sz="2000" dirty="0"/>
              <a:t> by </a:t>
            </a:r>
            <a:r>
              <a:rPr lang="en-US" sz="2000" u="sng" dirty="0"/>
              <a:t>27%</a:t>
            </a:r>
            <a:r>
              <a:rPr lang="en-US" sz="2000" dirty="0"/>
              <a:t> ~ </a:t>
            </a:r>
            <a:r>
              <a:rPr lang="en-US" sz="2000" u="sng" dirty="0"/>
              <a:t>142%</a:t>
            </a:r>
            <a:r>
              <a:rPr lang="en-US" sz="2000" dirty="0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A5012B-A060-4DFD-9B5D-1EF358AE4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Conclusion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5D962D-F4AF-43B6-8DBB-83690E3165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04</a:t>
            </a:r>
            <a:endParaRPr lang="en-US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4A6F3625-E66F-4D42-A67F-77CF8E39329A}"/>
              </a:ext>
            </a:extLst>
          </p:cNvPr>
          <p:cNvSpPr txBox="1">
            <a:spLocks/>
          </p:cNvSpPr>
          <p:nvPr/>
        </p:nvSpPr>
        <p:spPr>
          <a:xfrm>
            <a:off x="533882" y="459797"/>
            <a:ext cx="11536198" cy="487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accent3">
                    <a:lumMod val="75000"/>
                  </a:schemeClr>
                </a:solidFill>
                <a:latin typeface="Lato Black" panose="020F0A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Conclusion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13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4FBE5C-8EC7-478E-8279-FA1112CDF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395FC-DA4F-4FE4-AE6B-73BE279DC0A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434289-958A-4E6D-8518-B979D35348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Contributions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63521BE-3032-460D-BE62-BA3DC768911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6920" y="1276068"/>
            <a:ext cx="10969265" cy="3930932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>
                <a:latin typeface="Lato" panose="020F0502020204030203" pitchFamily="34" charset="0"/>
              </a:rPr>
              <a:t> We propose a novel unsupervised time-series segmentation</a:t>
            </a:r>
            <a:r>
              <a:rPr lang="en-US" sz="2000" dirty="0"/>
              <a:t> called </a:t>
            </a:r>
            <a:r>
              <a:rPr lang="en-US" sz="2000" b="1" i="1" u="sng" dirty="0"/>
              <a:t>T</a:t>
            </a:r>
            <a:r>
              <a:rPr lang="en-US" sz="2000" dirty="0"/>
              <a:t>emporal </a:t>
            </a:r>
            <a:r>
              <a:rPr lang="en-US" sz="2000" b="1" i="1" u="sng" dirty="0"/>
              <a:t>C</a:t>
            </a:r>
            <a:r>
              <a:rPr lang="en-US" sz="2000" dirty="0"/>
              <a:t>onvolutional network-based </a:t>
            </a:r>
            <a:r>
              <a:rPr lang="en-US" sz="2000" b="1" i="1" u="sng" dirty="0"/>
              <a:t>T</a:t>
            </a:r>
            <a:r>
              <a:rPr lang="en-US" sz="2000" dirty="0"/>
              <a:t>ime-series </a:t>
            </a:r>
            <a:r>
              <a:rPr lang="en-US" sz="2000" b="1" i="1" u="sng" dirty="0"/>
              <a:t>S</a:t>
            </a:r>
            <a:r>
              <a:rPr lang="en-US" sz="2000" dirty="0"/>
              <a:t>egmentation, </a:t>
            </a:r>
            <a:r>
              <a:rPr lang="en-US" sz="2000" b="1" i="1" dirty="0">
                <a:latin typeface="Lato" panose="020F0502020204030203" pitchFamily="34" charset="0"/>
              </a:rPr>
              <a:t>TCTS</a:t>
            </a:r>
            <a:r>
              <a:rPr lang="en-US" sz="2000" dirty="0">
                <a:latin typeface="Lato" panose="020F0502020204030203" pitchFamily="34" charset="0"/>
              </a:rPr>
              <a:t>, which is aware of varying length patterns inherent in time series.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/>
              <a:t>We introduce </a:t>
            </a:r>
            <a:r>
              <a:rPr lang="en-US" sz="2000" b="1" i="1" dirty="0"/>
              <a:t>TCN</a:t>
            </a:r>
            <a:r>
              <a:rPr lang="en-US" sz="2000" i="1" dirty="0"/>
              <a:t>-</a:t>
            </a:r>
            <a:r>
              <a:rPr lang="en-US" sz="2000" dirty="0"/>
              <a:t>based pattern learning</a:t>
            </a:r>
            <a:r>
              <a:rPr lang="en-US" sz="2000" b="1" i="1" dirty="0"/>
              <a:t> to learn distinctive patterns depending on states</a:t>
            </a:r>
            <a:r>
              <a:rPr lang="en-US" sz="2000" dirty="0"/>
              <a:t> and </a:t>
            </a:r>
            <a:r>
              <a:rPr lang="en-US" sz="2000" b="1" i="1" dirty="0"/>
              <a:t>improve efficiency.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>
                <a:latin typeface="Lato" panose="020F0502020204030203" pitchFamily="34" charset="0"/>
              </a:rPr>
              <a:t>We show that </a:t>
            </a:r>
            <a:r>
              <a:rPr lang="en-US" sz="2000" b="1" i="1" dirty="0">
                <a:latin typeface="Lato" panose="020F0502020204030203" pitchFamily="34" charset="0"/>
              </a:rPr>
              <a:t>TCTS</a:t>
            </a:r>
            <a:r>
              <a:rPr lang="en-US" sz="2000" dirty="0">
                <a:latin typeface="Lato" panose="020F0502020204030203" pitchFamily="34" charset="0"/>
              </a:rPr>
              <a:t> outperforms baselines on multiple benchmark time-series datasets.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05DD6D-92C6-4069-875F-C805495A1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Introduction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9CCF32-5275-4950-B08F-ED65E1B0B9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9032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1DC6CA-EEE8-445F-8CFC-A82992053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395FC-DA4F-4FE4-AE6B-73BE279DC0A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415F1B-B3CB-4055-B916-E463516DC4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/>
              <a:t>Time-Series Segmentation</a:t>
            </a:r>
            <a:endParaRPr lang="en-US" b="1" dirty="0"/>
          </a:p>
        </p:txBody>
      </p:sp>
      <p:sp>
        <p:nvSpPr>
          <p:cNvPr id="58" name="Text Placeholder 5">
            <a:extLst>
              <a:ext uri="{FF2B5EF4-FFF2-40B4-BE49-F238E27FC236}">
                <a16:creationId xmlns:a16="http://schemas.microsoft.com/office/drawing/2014/main" id="{1BA92A11-3E9C-4A91-8A24-5D69074B379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268413"/>
            <a:ext cx="11002480" cy="1194081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>
                <a:solidFill>
                  <a:sysClr val="windowText" lastClr="000000"/>
                </a:solidFill>
              </a:rPr>
              <a:t>Time-series segmentation:</a:t>
            </a: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1" i="1">
                <a:solidFill>
                  <a:sysClr val="windowText" lastClr="000000"/>
                </a:solidFill>
              </a:rPr>
              <a:t>Partitions</a:t>
            </a:r>
            <a:r>
              <a:rPr lang="en-US">
                <a:solidFill>
                  <a:sysClr val="windowText" lastClr="000000"/>
                </a:solidFill>
              </a:rPr>
              <a:t> time series into multiple segments.</a:t>
            </a: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1" i="1">
                <a:solidFill>
                  <a:sysClr val="windowText" lastClr="000000"/>
                </a:solidFill>
              </a:rPr>
              <a:t>Classifies</a:t>
            </a:r>
            <a:r>
              <a:rPr lang="en-US">
                <a:solidFill>
                  <a:sysClr val="windowText" lastClr="000000"/>
                </a:solidFill>
              </a:rPr>
              <a:t> them simultaneously.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423072-CFF3-4554-9B31-C2C091969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Introduction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BA704B-C43F-488A-867C-92CCBD866E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01</a:t>
            </a:r>
            <a:endParaRPr lang="en-US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713F45F-C159-4D6A-AD1F-A1B80CA85E2A}"/>
              </a:ext>
            </a:extLst>
          </p:cNvPr>
          <p:cNvGrpSpPr/>
          <p:nvPr/>
        </p:nvGrpSpPr>
        <p:grpSpPr>
          <a:xfrm>
            <a:off x="1188236" y="3163888"/>
            <a:ext cx="9595545" cy="3096932"/>
            <a:chOff x="1195608" y="1635551"/>
            <a:chExt cx="9595545" cy="3096932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CDCC9F5-03C9-43A7-B2B4-E1946AE2F6DA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13556" y="3200370"/>
              <a:ext cx="8777586" cy="457259"/>
            </a:xfrm>
            <a:prstGeom prst="rect">
              <a:avLst/>
            </a:prstGeom>
            <a:ln w="15875">
              <a:noFill/>
              <a:prstDash val="sysDot"/>
              <a:tailEnd type="oval"/>
            </a:ln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B004CAF2-0FE7-413C-B228-FE3E291651C7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13556" y="3884613"/>
              <a:ext cx="8777586" cy="457259"/>
            </a:xfrm>
            <a:prstGeom prst="rect">
              <a:avLst/>
            </a:prstGeom>
            <a:ln w="15875">
              <a:noFill/>
              <a:prstDash val="sysDot"/>
              <a:tailEnd type="oval"/>
            </a:ln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4CF46D53-31BB-4A68-BFF8-E31FB0A599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13556" y="2136466"/>
              <a:ext cx="8777586" cy="220617"/>
            </a:xfrm>
            <a:prstGeom prst="rect">
              <a:avLst/>
            </a:prstGeom>
          </p:spPr>
        </p:pic>
        <p:pic>
          <p:nvPicPr>
            <p:cNvPr id="43" name="Graphic 42" descr="Man">
              <a:extLst>
                <a:ext uri="{FF2B5EF4-FFF2-40B4-BE49-F238E27FC236}">
                  <a16:creationId xmlns:a16="http://schemas.microsoft.com/office/drawing/2014/main" id="{E432C26D-1653-4F6D-A708-59ED11522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846352" y="1976774"/>
              <a:ext cx="528536" cy="54000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E1D1AC3-F117-4534-BC02-BF2A1C4F4F0D}"/>
                </a:ext>
              </a:extLst>
            </p:cNvPr>
            <p:cNvSpPr txBox="1"/>
            <p:nvPr/>
          </p:nvSpPr>
          <p:spPr>
            <a:xfrm>
              <a:off x="8743041" y="2125290"/>
              <a:ext cx="733965" cy="24296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>
              <a:defPPr>
                <a:defRPr lang="en-US"/>
              </a:defPPr>
              <a:lvl1pPr algn="ctr">
                <a:defRPr sz="1400" b="1" i="1">
                  <a:latin typeface="Cambria Math" panose="02040503050406030204" pitchFamily="18" charset="0"/>
                </a:defRPr>
              </a:lvl1pPr>
            </a:lstStyle>
            <a:p>
              <a:r>
                <a:rPr lang="en-US" b="0" i="0" dirty="0">
                  <a:latin typeface="Lato" panose="020F0502020204030203" pitchFamily="34" charset="0"/>
                </a:rPr>
                <a:t>Running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94732D9-DEAE-41D2-9D5C-E9C487FFEF52}"/>
                </a:ext>
              </a:extLst>
            </p:cNvPr>
            <p:cNvSpPr txBox="1"/>
            <p:nvPr/>
          </p:nvSpPr>
          <p:spPr>
            <a:xfrm>
              <a:off x="2248167" y="2139052"/>
              <a:ext cx="699550" cy="21544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>
              <a:defPPr>
                <a:defRPr lang="en-US"/>
              </a:defPPr>
            </a:lstStyle>
            <a:p>
              <a:pPr algn="ctr"/>
              <a:r>
                <a:rPr lang="en-US" sz="1400" dirty="0">
                  <a:latin typeface="Lato" panose="020F0502020204030203" pitchFamily="34" charset="0"/>
                  <a:ea typeface="Microsoft GothicNeo" panose="020B0503020000020004" pitchFamily="34" charset="-127"/>
                </a:rPr>
                <a:t>Standing</a:t>
              </a:r>
            </a:p>
          </p:txBody>
        </p:sp>
        <p:pic>
          <p:nvPicPr>
            <p:cNvPr id="46" name="Graphic 45" descr="Run">
              <a:extLst>
                <a:ext uri="{FF2B5EF4-FFF2-40B4-BE49-F238E27FC236}">
                  <a16:creationId xmlns:a16="http://schemas.microsoft.com/office/drawing/2014/main" id="{B72F9A21-29C4-4EC8-9440-71704AD28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435128" y="1976774"/>
              <a:ext cx="528536" cy="540000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E2B0862-2555-48E4-8780-0C55B5AEC6C7}"/>
                </a:ext>
              </a:extLst>
            </p:cNvPr>
            <p:cNvSpPr txBox="1"/>
            <p:nvPr/>
          </p:nvSpPr>
          <p:spPr>
            <a:xfrm>
              <a:off x="3719869" y="2139052"/>
              <a:ext cx="674864" cy="21544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>
              <a:defPPr>
                <a:defRPr lang="en-US"/>
              </a:defPPr>
            </a:lstStyle>
            <a:p>
              <a:pPr algn="ctr"/>
              <a:r>
                <a:rPr lang="en-US" sz="1400" dirty="0">
                  <a:latin typeface="Lato" panose="020F0502020204030203" pitchFamily="34" charset="0"/>
                  <a:ea typeface="Microsoft GothicNeo" panose="020B0503020000020004" pitchFamily="34" charset="-127"/>
                </a:rPr>
                <a:t>Jumping</a:t>
              </a:r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910CBC67-26AB-4507-9B3C-5DB24C957B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1946" y="1976774"/>
              <a:ext cx="528536" cy="540000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529D47D-56D8-441F-995C-0F2B4807449C}"/>
                </a:ext>
              </a:extLst>
            </p:cNvPr>
            <p:cNvSpPr txBox="1"/>
            <p:nvPr/>
          </p:nvSpPr>
          <p:spPr>
            <a:xfrm>
              <a:off x="5717540" y="2125290"/>
              <a:ext cx="735773" cy="24296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>
              <a:defPPr>
                <a:defRPr lang="en-US"/>
              </a:defPPr>
              <a:lvl1pPr algn="ctr">
                <a:defRPr sz="1400" b="1" i="1">
                  <a:latin typeface="Cambria Math" panose="02040503050406030204" pitchFamily="18" charset="0"/>
                </a:defRPr>
              </a:lvl1pPr>
            </a:lstStyle>
            <a:p>
              <a:r>
                <a:rPr lang="en-US" b="0" i="0" dirty="0">
                  <a:latin typeface="Lato" panose="020F0502020204030203" pitchFamily="34" charset="0"/>
                </a:rPr>
                <a:t>Walking</a:t>
              </a:r>
            </a:p>
          </p:txBody>
        </p:sp>
        <p:pic>
          <p:nvPicPr>
            <p:cNvPr id="50" name="Graphic 49" descr="Walk">
              <a:extLst>
                <a:ext uri="{FF2B5EF4-FFF2-40B4-BE49-F238E27FC236}">
                  <a16:creationId xmlns:a16="http://schemas.microsoft.com/office/drawing/2014/main" id="{3C4989C3-65D8-4804-8861-53E5E62C20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320707" y="1976774"/>
              <a:ext cx="528536" cy="540000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8ADCCF09-E3A4-4505-997B-59E8E923E5CC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13556" y="2516127"/>
              <a:ext cx="8777586" cy="457259"/>
            </a:xfrm>
            <a:prstGeom prst="rect">
              <a:avLst/>
            </a:prstGeom>
            <a:ln w="15875">
              <a:noFill/>
              <a:prstDash val="sysDot"/>
              <a:tailEnd type="oval"/>
            </a:ln>
          </p:spPr>
        </p:pic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7642CD11-D010-4CC8-869E-AF6CCEE7D003}"/>
                </a:ext>
              </a:extLst>
            </p:cNvPr>
            <p:cNvCxnSpPr>
              <a:cxnSpLocks/>
            </p:cNvCxnSpPr>
            <p:nvPr/>
          </p:nvCxnSpPr>
          <p:spPr>
            <a:xfrm>
              <a:off x="3463260" y="2139395"/>
              <a:ext cx="0" cy="20520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2BEFCC11-F63F-4B3A-B135-A36D9FF1AF15}"/>
                </a:ext>
              </a:extLst>
            </p:cNvPr>
            <p:cNvCxnSpPr>
              <a:cxnSpLocks/>
            </p:cNvCxnSpPr>
            <p:nvPr/>
          </p:nvCxnSpPr>
          <p:spPr>
            <a:xfrm>
              <a:off x="7854615" y="2148472"/>
              <a:ext cx="0" cy="20520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FD6FE0A-8009-43C2-9694-E6197923B47D}"/>
                </a:ext>
              </a:extLst>
            </p:cNvPr>
            <p:cNvCxnSpPr>
              <a:cxnSpLocks/>
            </p:cNvCxnSpPr>
            <p:nvPr/>
          </p:nvCxnSpPr>
          <p:spPr>
            <a:xfrm>
              <a:off x="4922086" y="2139395"/>
              <a:ext cx="0" cy="20520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0C20723-4994-4EF6-868E-C8DA6FDDABA6}"/>
                </a:ext>
              </a:extLst>
            </p:cNvPr>
            <p:cNvSpPr/>
            <p:nvPr/>
          </p:nvSpPr>
          <p:spPr>
            <a:xfrm>
              <a:off x="9407992" y="2516127"/>
              <a:ext cx="1383161" cy="1813260"/>
            </a:xfrm>
            <a:prstGeom prst="rect">
              <a:avLst/>
            </a:prstGeom>
            <a:ln w="19050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BB5AEBC-5967-442F-AFB2-0C5E7CD1E1D4}"/>
                </a:ext>
              </a:extLst>
            </p:cNvPr>
            <p:cNvSpPr/>
            <p:nvPr/>
          </p:nvSpPr>
          <p:spPr>
            <a:xfrm>
              <a:off x="3847944" y="2528612"/>
              <a:ext cx="172435" cy="1813260"/>
            </a:xfrm>
            <a:prstGeom prst="rect">
              <a:avLst/>
            </a:prstGeom>
            <a:ln w="19050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0422E43-8E3E-44A7-B056-971C55852C8B}"/>
                </a:ext>
              </a:extLst>
            </p:cNvPr>
            <p:cNvCxnSpPr>
              <a:cxnSpLocks/>
            </p:cNvCxnSpPr>
            <p:nvPr/>
          </p:nvCxnSpPr>
          <p:spPr>
            <a:xfrm>
              <a:off x="4906846" y="2491784"/>
              <a:ext cx="0" cy="568389"/>
            </a:xfrm>
            <a:prstGeom prst="line">
              <a:avLst/>
            </a:prstGeom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78AACBE8-E8B1-45BF-B5E2-EB13AE1D0C6E}"/>
                </a:ext>
              </a:extLst>
            </p:cNvPr>
            <p:cNvSpPr/>
            <p:nvPr/>
          </p:nvSpPr>
          <p:spPr>
            <a:xfrm>
              <a:off x="4310596" y="2528612"/>
              <a:ext cx="172435" cy="1813260"/>
            </a:xfrm>
            <a:prstGeom prst="rect">
              <a:avLst/>
            </a:prstGeom>
            <a:ln w="19050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3" name="Connector: Elbow 62">
              <a:extLst>
                <a:ext uri="{FF2B5EF4-FFF2-40B4-BE49-F238E27FC236}">
                  <a16:creationId xmlns:a16="http://schemas.microsoft.com/office/drawing/2014/main" id="{4EA57AB1-B3EF-4E0F-B7D5-E95B97EBE1DF}"/>
                </a:ext>
              </a:extLst>
            </p:cNvPr>
            <p:cNvCxnSpPr>
              <a:cxnSpLocks/>
              <a:stCxn id="57" idx="2"/>
              <a:endCxn id="61" idx="2"/>
            </p:cNvCxnSpPr>
            <p:nvPr/>
          </p:nvCxnSpPr>
          <p:spPr>
            <a:xfrm rot="16200000" flipH="1">
              <a:off x="4165488" y="4110546"/>
              <a:ext cx="12700" cy="462652"/>
            </a:xfrm>
            <a:prstGeom prst="bentConnector3">
              <a:avLst>
                <a:gd name="adj1" fmla="val 1800000"/>
              </a:avLst>
            </a:prstGeom>
            <a:ln w="19050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A8A3276-DBC5-4C7B-B785-80C29237BD44}"/>
                </a:ext>
              </a:extLst>
            </p:cNvPr>
            <p:cNvSpPr/>
            <p:nvPr/>
          </p:nvSpPr>
          <p:spPr>
            <a:xfrm>
              <a:off x="7854615" y="2516127"/>
              <a:ext cx="1505875" cy="1813260"/>
            </a:xfrm>
            <a:prstGeom prst="rect">
              <a:avLst/>
            </a:prstGeom>
            <a:ln w="19050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6" name="Connector: Elbow 65">
              <a:extLst>
                <a:ext uri="{FF2B5EF4-FFF2-40B4-BE49-F238E27FC236}">
                  <a16:creationId xmlns:a16="http://schemas.microsoft.com/office/drawing/2014/main" id="{C0174C6D-9C4B-4DE3-BD9B-974D1C03EE5F}"/>
                </a:ext>
              </a:extLst>
            </p:cNvPr>
            <p:cNvCxnSpPr>
              <a:cxnSpLocks/>
              <a:stCxn id="65" idx="2"/>
              <a:endCxn id="56" idx="2"/>
            </p:cNvCxnSpPr>
            <p:nvPr/>
          </p:nvCxnSpPr>
          <p:spPr>
            <a:xfrm rot="16200000" flipH="1">
              <a:off x="9353563" y="3583377"/>
              <a:ext cx="12700" cy="1492020"/>
            </a:xfrm>
            <a:prstGeom prst="bentConnector3">
              <a:avLst>
                <a:gd name="adj1" fmla="val 1800000"/>
              </a:avLst>
            </a:prstGeom>
            <a:ln w="19050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or: Elbow 68">
              <a:extLst>
                <a:ext uri="{FF2B5EF4-FFF2-40B4-BE49-F238E27FC236}">
                  <a16:creationId xmlns:a16="http://schemas.microsoft.com/office/drawing/2014/main" id="{4D5D7B69-57D5-4AD0-909E-98E75A55A8DF}"/>
                </a:ext>
              </a:extLst>
            </p:cNvPr>
            <p:cNvCxnSpPr>
              <a:cxnSpLocks/>
              <a:stCxn id="45" idx="0"/>
              <a:endCxn id="44" idx="0"/>
            </p:cNvCxnSpPr>
            <p:nvPr/>
          </p:nvCxnSpPr>
          <p:spPr>
            <a:xfrm rot="5400000" flipH="1" flipV="1">
              <a:off x="5847102" y="-1123870"/>
              <a:ext cx="13762" cy="6512082"/>
            </a:xfrm>
            <a:prstGeom prst="bentConnector3">
              <a:avLst>
                <a:gd name="adj1" fmla="val 1761096"/>
              </a:avLst>
            </a:prstGeom>
            <a:ln w="19050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7EB2CD0C-F688-4FED-BCDB-EE9467774946}"/>
                </a:ext>
              </a:extLst>
            </p:cNvPr>
            <p:cNvSpPr txBox="1"/>
            <p:nvPr/>
          </p:nvSpPr>
          <p:spPr>
            <a:xfrm>
              <a:off x="4734898" y="1635551"/>
              <a:ext cx="224477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i="1" dirty="0">
                  <a:latin typeface="Lato" panose="020F0502020204030203" pitchFamily="34" charset="0"/>
                </a:rPr>
                <a:t>Sequence of states</a:t>
              </a:r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EC94658C-DD64-42F3-A9A5-DFCE2CF3D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273414">
              <a:off x="1195608" y="2423783"/>
              <a:ext cx="710478" cy="710478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B68E12A3-0AB8-46EA-9833-451AC5F90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502" y="3813375"/>
              <a:ext cx="649335" cy="649335"/>
            </a:xfrm>
            <a:prstGeom prst="rect">
              <a:avLst/>
            </a:prstGeom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6A26874-060F-4BCE-855D-577172FB189B}"/>
                </a:ext>
              </a:extLst>
            </p:cNvPr>
            <p:cNvSpPr txBox="1"/>
            <p:nvPr/>
          </p:nvSpPr>
          <p:spPr>
            <a:xfrm>
              <a:off x="8373040" y="4424706"/>
              <a:ext cx="1974900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b="1" i="1" dirty="0">
                  <a:solidFill>
                    <a:srgbClr val="FF0000"/>
                  </a:solidFill>
                  <a:latin typeface="Lato" panose="020F0502020204030203" pitchFamily="34" charset="0"/>
                </a:rPr>
                <a:t>Repeated patterns</a:t>
              </a:r>
            </a:p>
          </p:txBody>
        </p: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9D263778-EBB5-46F3-B8D1-88CB16E63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676839">
              <a:off x="1315093" y="3060001"/>
              <a:ext cx="515199" cy="594599"/>
            </a:xfrm>
            <a:prstGeom prst="rect">
              <a:avLst/>
            </a:prstGeom>
          </p:spPr>
        </p:pic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A200C72C-C3BF-42AA-AD9E-3E5C28354707}"/>
                </a:ext>
              </a:extLst>
            </p:cNvPr>
            <p:cNvSpPr txBox="1"/>
            <p:nvPr/>
          </p:nvSpPr>
          <p:spPr>
            <a:xfrm>
              <a:off x="3847944" y="4424706"/>
              <a:ext cx="1974900" cy="307777"/>
            </a:xfrm>
            <a:prstGeom prst="rect">
              <a:avLst/>
            </a:prstGeom>
            <a:solidFill>
              <a:schemeClr val="bg1"/>
            </a:solidFill>
            <a:ln w="19050">
              <a:noFill/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0" tIns="0" rIns="0" bIns="0" rtlCol="0">
              <a:spAutoFit/>
            </a:bodyPr>
            <a:lstStyle/>
            <a:p>
              <a:r>
                <a:rPr lang="en-US" sz="2000" b="1" i="1" dirty="0">
                  <a:solidFill>
                    <a:srgbClr val="FF0000"/>
                  </a:solidFill>
                  <a:latin typeface="Lato" panose="020F0502020204030203" pitchFamily="34" charset="0"/>
                </a:rPr>
                <a:t>Repeated patterns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11982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A35160-D610-45BB-925A-E2A000F52C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References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92549AE-4C59-44B3-B2E1-318590CFC3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6920" y="1277938"/>
            <a:ext cx="10484955" cy="4829457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Tak-chung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Fu. A review on time series data mining. Engineering Applications of Artificial Intelligence, 24(1). 2011.</a:t>
            </a:r>
          </a:p>
          <a:p>
            <a:pPr algn="just">
              <a:lnSpc>
                <a:spcPct val="100000"/>
              </a:lnSpc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 Hassan Ismail Fawaz, Germain Forestier, Jonathan Weber,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Lhassane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Idoumghar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Pierre-Alain Muller. Deep learning for time series classification: a review. DKDM, 33(4). 2019</a:t>
            </a:r>
          </a:p>
          <a:p>
            <a:pPr algn="just">
              <a:lnSpc>
                <a:spcPct val="100000"/>
              </a:lnSpc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[3] T Warren Liao. Clustering of time series data—a survey. Pattern Recognition, 38(11). 2005.</a:t>
            </a:r>
          </a:p>
          <a:p>
            <a:pPr algn="just">
              <a:lnSpc>
                <a:spcPct val="100000"/>
              </a:lnSpc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[4] David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Hallac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Sagar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Stephen Boyd, and Jure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Leskovec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Toeplitz inverse covariance-based clustering of multivariate time series data. KDD. 2017.</a:t>
            </a:r>
          </a:p>
          <a:p>
            <a:pPr algn="just">
              <a:lnSpc>
                <a:spcPct val="100000"/>
              </a:lnSpc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[6] Colin Lea, Michael D Flynn, Rene Vidal, Austin Reiter, and Gregory D Hager. Temporal convolutional networks for action segmentation and detection. CVPR. 2017.</a:t>
            </a:r>
          </a:p>
          <a:p>
            <a:pPr algn="just">
              <a:lnSpc>
                <a:spcPct val="100000"/>
              </a:lnSpc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[7]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Shaojie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Bai, J Zico Kolter, and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Vladlen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Koltun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An empirical evaluation of generic convolutional and recurrent networks for sequence modeling.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arXiv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2018.</a:t>
            </a:r>
          </a:p>
          <a:p>
            <a:pPr>
              <a:lnSpc>
                <a:spcPct val="100000"/>
              </a:lnSpc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[8] Dipika Singhania, Rahul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Rahaman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Angela Yao. Coarse to fine multi-resolution temporal convolutional network.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arXiv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2021.</a:t>
            </a:r>
          </a:p>
          <a:p>
            <a:pPr>
              <a:lnSpc>
                <a:spcPct val="100000"/>
              </a:lnSpc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[9]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Oresti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Banos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Rafael Garcia, Juan A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Holgado-Terriza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Miguel Damas, Hector Pomares, Ignacio Rojas, Alejandro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Saez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Claudia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Villalonga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mhealthdroid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novel framework for agile development of mobile health applications. IWAAL. 2014.</a:t>
            </a:r>
          </a:p>
          <a:p>
            <a:pPr>
              <a:lnSpc>
                <a:spcPct val="100000"/>
              </a:lnSpc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[10] Attila Reiss and Didier Stricker. Introducing a new benchmarked dataset for activity monitoring. ISWC. 2012.</a:t>
            </a:r>
          </a:p>
          <a:p>
            <a:pPr>
              <a:lnSpc>
                <a:spcPct val="100000"/>
              </a:lnSpc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[11] Thomas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Stiefmeier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Daniel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Roggen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Georg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Ogris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Paul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Lukowicz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Gerhard Tr ̈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oster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Wearable activity tracking in car manufacturing. IEEE Pervasive Computing, 7(2). 2008.</a:t>
            </a:r>
          </a:p>
          <a:p>
            <a:pPr>
              <a:lnSpc>
                <a:spcPct val="100000"/>
              </a:lnSpc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[13] Hui Zhang, Tu Bao Ho, Yang Zhang, and M-S Lin. Unsupervised feature extraction for time series clustering using orthogonal wavelet transform. Informatica, 30(3). 2006.</a:t>
            </a:r>
          </a:p>
          <a:p>
            <a:pPr>
              <a:lnSpc>
                <a:spcPct val="100000"/>
              </a:lnSpc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[12]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Qianli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Ma, Jiawei Zheng, Sen Li, and Gary W Cottrell. Learning representations for time series clustering.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NeurIPS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2019.</a:t>
            </a:r>
          </a:p>
          <a:p>
            <a:pPr>
              <a:lnSpc>
                <a:spcPct val="100000"/>
              </a:lnSpc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[13] Romain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Tavenard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Johann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Faouzi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Gilles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Vandewiele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Felix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Divo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Guillaume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Androz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Chester Holtz, Marie Payne, Roman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Yurchak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Marc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Rußwurm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Kushal Kolar, et al.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Tslearn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machine learning toolkit for time series data. JMLR, 21(118). 2020.</a:t>
            </a:r>
          </a:p>
          <a:p>
            <a:pPr>
              <a:lnSpc>
                <a:spcPct val="100000"/>
              </a:lnSpc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[14] Fran ̧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cois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Petitjean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Alain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Ketterlin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Pierre Gan ̧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carski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 global averaging method for dynamic time warping, with applications to clustering. Pattern Recognition, 44(3). 2011.</a:t>
            </a:r>
          </a:p>
          <a:p>
            <a:pPr>
              <a:lnSpc>
                <a:spcPct val="100000"/>
              </a:lnSpc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[15] Nitish Srivastava, Elman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Mansimov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Ruslan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Salakhudinov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Unsupervised learning of video representations using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lstms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ICML. 2015.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EFEF63C-24B7-4D1D-840F-C27F49EBA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0527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4;p4">
            <a:extLst>
              <a:ext uri="{FF2B5EF4-FFF2-40B4-BE49-F238E27FC236}">
                <a16:creationId xmlns:a16="http://schemas.microsoft.com/office/drawing/2014/main" id="{67EFB608-74B6-4A67-90E6-6503832031FA}"/>
              </a:ext>
            </a:extLst>
          </p:cNvPr>
          <p:cNvSpPr/>
          <p:nvPr/>
        </p:nvSpPr>
        <p:spPr>
          <a:xfrm flipV="1">
            <a:off x="-812800" y="-12700"/>
            <a:ext cx="6781800" cy="6870700"/>
          </a:xfrm>
          <a:prstGeom prst="parallelogram">
            <a:avLst>
              <a:gd name="adj" fmla="val 12135"/>
            </a:avLst>
          </a:prstGeom>
          <a:solidFill>
            <a:srgbClr val="F8F4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0E8345-02B2-4AA3-B9E4-270F4BEE48B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86395FC-DA4F-4FE4-AE6B-73BE279DC0A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4B6ABC4A-31AE-4CBF-8AAD-FD37F141936B}"/>
              </a:ext>
            </a:extLst>
          </p:cNvPr>
          <p:cNvSpPr txBox="1">
            <a:spLocks/>
          </p:cNvSpPr>
          <p:nvPr/>
        </p:nvSpPr>
        <p:spPr>
          <a:xfrm>
            <a:off x="3118116" y="2179627"/>
            <a:ext cx="5955768" cy="24987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Lato Black" panose="020F0A0202020403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5756089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B94930-B628-4546-8200-293DC59F2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395FC-DA4F-4FE4-AE6B-73BE279DC0AC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E6D5EB-F214-4765-98EC-78C0BB6D32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i="1" dirty="0"/>
              <a:t>Temporal convolutional network (TCN)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56E867E-16CC-4AD9-BBF5-6190C3A65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BA25813-65BF-4E9D-B6AC-746B5CB1DD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12AEC7B-DC09-41B4-94E5-F230C8A722D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anchor="ctr"/>
          <a:lstStyle/>
          <a:p>
            <a:pPr>
              <a:lnSpc>
                <a:spcPct val="100000"/>
              </a:lnSpc>
            </a:pPr>
            <a:r>
              <a:rPr lang="en-US" i="0">
                <a:cs typeface="Times New Roman" panose="02020603050405020304" pitchFamily="18" charset="0"/>
              </a:rPr>
              <a:t>Lea et al., 2017; Bai et al., 2018</a:t>
            </a:r>
            <a:endParaRPr lang="en-US" i="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39756A4-A854-40A3-A014-2E4B810BEF5D}"/>
                  </a:ext>
                </a:extLst>
              </p:cNvPr>
              <p:cNvSpPr/>
              <p:nvPr/>
            </p:nvSpPr>
            <p:spPr>
              <a:xfrm>
                <a:off x="695325" y="1312642"/>
                <a:ext cx="10801350" cy="10266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b="1" i="1" dirty="0">
                    <a:latin typeface="Lato" panose="020F0502020204030203" pitchFamily="34" charset="0"/>
                  </a:rPr>
                  <a:t>TCN</a:t>
                </a:r>
                <a:r>
                  <a:rPr lang="en-US" sz="2000" dirty="0">
                    <a:latin typeface="Lato" panose="020F0502020204030203" pitchFamily="34" charset="0"/>
                  </a:rPr>
                  <a:t> can learn long patterns with </a:t>
                </a:r>
                <a:r>
                  <a:rPr lang="en-US" sz="2000" b="1" dirty="0">
                    <a:latin typeface="Lato" panose="020F0502020204030203" pitchFamily="34" charset="0"/>
                  </a:rPr>
                  <a:t>fewer parameters</a:t>
                </a:r>
                <a:r>
                  <a:rPr lang="en-US" sz="2000" dirty="0">
                    <a:latin typeface="Lato" panose="020F0502020204030203" pitchFamily="34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Lato" panose="020F0502020204030203" pitchFamily="34" charset="0"/>
                  </a:rPr>
                  <a:t>Intermediate layers can contain </a:t>
                </a:r>
                <a:r>
                  <a:rPr lang="en-US" sz="2000" b="1" i="1" dirty="0">
                    <a:latin typeface="Lato" panose="020F0502020204030203" pitchFamily="34" charset="0"/>
                  </a:rPr>
                  <a:t>both short and long </a:t>
                </a:r>
                <a:r>
                  <a:rPr lang="en-US" sz="2000" dirty="0">
                    <a:latin typeface="Lato" panose="020F0502020204030203" pitchFamily="34" charset="0"/>
                  </a:rPr>
                  <a:t>patterns since </a:t>
                </a:r>
                <a:r>
                  <a:rPr lang="en-US" sz="2000" i="1" dirty="0">
                    <a:latin typeface="Lato" panose="020F0502020204030203" pitchFamily="34" charset="0"/>
                  </a:rPr>
                  <a:t>the</a:t>
                </a:r>
                <a:r>
                  <a:rPr lang="en-US" sz="2000" b="1" i="1" dirty="0">
                    <a:latin typeface="Lato" panose="020F0502020204030203" pitchFamily="34" charset="0"/>
                  </a:rPr>
                  <a:t> kernel receptive field differs</a:t>
                </a:r>
                <a:r>
                  <a:rPr lang="en-US" sz="2000" dirty="0">
                    <a:latin typeface="Lato" panose="020F0502020204030203" pitchFamily="34" charset="0"/>
                  </a:rPr>
                  <a:t>. (</a:t>
                </a:r>
                <a:r>
                  <a:rPr lang="en-US" sz="2000" dirty="0">
                    <a:latin typeface="Lato" panose="020F0502020204030203" pitchFamily="34" charset="0"/>
                    <a:ea typeface="Cambria Math" panose="02040503050406030204" pitchFamily="18" charset="0"/>
                  </a:rPr>
                  <a:t>Kernel receptive field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ℓ+1</m:t>
                        </m:r>
                      </m:sup>
                    </m:sSup>
                    <m:r>
                      <a:rPr lang="en-US" sz="20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000" dirty="0">
                    <a:latin typeface="Lato" panose="020F0502020204030203" pitchFamily="34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20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000" dirty="0">
                    <a:latin typeface="Lato" panose="020F0502020204030203" pitchFamily="34" charset="0"/>
                  </a:rPr>
                  <a:t> is a layer number.)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39756A4-A854-40A3-A014-2E4B810BEF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25" y="1312642"/>
                <a:ext cx="10801350" cy="1026691"/>
              </a:xfrm>
              <a:prstGeom prst="rect">
                <a:avLst/>
              </a:prstGeom>
              <a:blipFill>
                <a:blip r:embed="rId3"/>
                <a:stretch>
                  <a:fillRect l="-508" t="-2959" b="-9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row: Down 8">
            <a:extLst>
              <a:ext uri="{FF2B5EF4-FFF2-40B4-BE49-F238E27FC236}">
                <a16:creationId xmlns:a16="http://schemas.microsoft.com/office/drawing/2014/main" id="{26804009-8B44-4D89-BDE2-96C078D90F57}"/>
              </a:ext>
            </a:extLst>
          </p:cNvPr>
          <p:cNvSpPr/>
          <p:nvPr/>
        </p:nvSpPr>
        <p:spPr>
          <a:xfrm rot="10800000" flipV="1">
            <a:off x="1587684" y="3615087"/>
            <a:ext cx="1285406" cy="2347022"/>
          </a:xfrm>
          <a:prstGeom prst="downArrow">
            <a:avLst>
              <a:gd name="adj1" fmla="val 50000"/>
              <a:gd name="adj2" fmla="val 34337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0" name="Text Placeholder 529">
            <a:extLst>
              <a:ext uri="{FF2B5EF4-FFF2-40B4-BE49-F238E27FC236}">
                <a16:creationId xmlns:a16="http://schemas.microsoft.com/office/drawing/2014/main" id="{62701EEA-0A7A-4763-BE6E-BBEA425013AC}"/>
              </a:ext>
            </a:extLst>
          </p:cNvPr>
          <p:cNvSpPr txBox="1">
            <a:spLocks/>
          </p:cNvSpPr>
          <p:nvPr/>
        </p:nvSpPr>
        <p:spPr>
          <a:xfrm>
            <a:off x="1214015" y="3673026"/>
            <a:ext cx="2218093" cy="3349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Learn </a:t>
            </a:r>
            <a:r>
              <a:rPr lang="en-US" sz="1800" b="1" i="1" dirty="0"/>
              <a:t>short</a:t>
            </a:r>
            <a:r>
              <a:rPr lang="en-US" sz="1800" dirty="0"/>
              <a:t> patterns</a:t>
            </a:r>
          </a:p>
        </p:txBody>
      </p:sp>
      <p:sp>
        <p:nvSpPr>
          <p:cNvPr id="11" name="Text Placeholder 529">
            <a:extLst>
              <a:ext uri="{FF2B5EF4-FFF2-40B4-BE49-F238E27FC236}">
                <a16:creationId xmlns:a16="http://schemas.microsoft.com/office/drawing/2014/main" id="{547CB2F8-A9FF-41BB-97B7-49FFCA266205}"/>
              </a:ext>
            </a:extLst>
          </p:cNvPr>
          <p:cNvSpPr txBox="1">
            <a:spLocks/>
          </p:cNvSpPr>
          <p:nvPr/>
        </p:nvSpPr>
        <p:spPr>
          <a:xfrm>
            <a:off x="1214015" y="5240404"/>
            <a:ext cx="2218093" cy="3349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Learn </a:t>
            </a:r>
            <a:r>
              <a:rPr lang="en-US" sz="1800" b="1" i="1" dirty="0"/>
              <a:t>long</a:t>
            </a:r>
            <a:r>
              <a:rPr lang="en-US" sz="1800" dirty="0"/>
              <a:t> patterns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E468185-6A2D-4967-9302-A0593E11B392}"/>
              </a:ext>
            </a:extLst>
          </p:cNvPr>
          <p:cNvGrpSpPr/>
          <p:nvPr/>
        </p:nvGrpSpPr>
        <p:grpSpPr>
          <a:xfrm>
            <a:off x="7777902" y="3873730"/>
            <a:ext cx="3937848" cy="1812695"/>
            <a:chOff x="7777902" y="3816580"/>
            <a:chExt cx="3937848" cy="1863548"/>
          </a:xfrm>
        </p:grpSpPr>
        <p:sp>
          <p:nvSpPr>
            <p:cNvPr id="13" name="Text Placeholder 529">
              <a:extLst>
                <a:ext uri="{FF2B5EF4-FFF2-40B4-BE49-F238E27FC236}">
                  <a16:creationId xmlns:a16="http://schemas.microsoft.com/office/drawing/2014/main" id="{6A60DAB5-6597-44D6-9EA6-6478B9E1637C}"/>
                </a:ext>
              </a:extLst>
            </p:cNvPr>
            <p:cNvSpPr txBox="1">
              <a:spLocks/>
            </p:cNvSpPr>
            <p:nvPr/>
          </p:nvSpPr>
          <p:spPr>
            <a:xfrm>
              <a:off x="8687807" y="4495713"/>
              <a:ext cx="3027943" cy="4873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Lato" panose="020F0502020204030203" pitchFamily="34" charset="0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Lato" panose="020F0502020204030203" pitchFamily="34" charset="0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Lato" panose="020F0502020204030203" pitchFamily="34" charset="0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Lato" panose="020F050202020403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i="1" dirty="0"/>
                <a:t>Dilated convolutional layers</a:t>
              </a:r>
            </a:p>
            <a:p>
              <a:r>
                <a:rPr lang="en-US" sz="1800" i="1" dirty="0"/>
                <a:t>(d = space between the kernel)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52F94974-6761-40DC-93AF-A2466BDADAF8}"/>
                    </a:ext>
                  </a:extLst>
                </p:cNvPr>
                <p:cNvSpPr txBox="1"/>
                <p:nvPr/>
              </p:nvSpPr>
              <p:spPr>
                <a:xfrm>
                  <a:off x="7782617" y="4349676"/>
                  <a:ext cx="642484" cy="24622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57" name="TextBox 256">
                  <a:extLst>
                    <a:ext uri="{FF2B5EF4-FFF2-40B4-BE49-F238E27FC236}">
                      <a16:creationId xmlns:a16="http://schemas.microsoft.com/office/drawing/2014/main" id="{86DA4724-A99D-4417-B877-95D5072568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2617" y="4349676"/>
                  <a:ext cx="642484" cy="246220"/>
                </a:xfrm>
                <a:prstGeom prst="rect">
                  <a:avLst/>
                </a:prstGeom>
                <a:blipFill>
                  <a:blip r:embed="rId4"/>
                  <a:stretch>
                    <a:fillRect l="-11429" b="-128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37AFC58-C515-43B0-97A5-157356F396B1}"/>
                    </a:ext>
                  </a:extLst>
                </p:cNvPr>
                <p:cNvSpPr txBox="1"/>
                <p:nvPr/>
              </p:nvSpPr>
              <p:spPr>
                <a:xfrm>
                  <a:off x="7777902" y="3816580"/>
                  <a:ext cx="646844" cy="24622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58" name="TextBox 257">
                  <a:extLst>
                    <a:ext uri="{FF2B5EF4-FFF2-40B4-BE49-F238E27FC236}">
                      <a16:creationId xmlns:a16="http://schemas.microsoft.com/office/drawing/2014/main" id="{E82C10D5-2986-40E1-A9A7-76D5F544DB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7902" y="3816580"/>
                  <a:ext cx="646844" cy="246220"/>
                </a:xfrm>
                <a:prstGeom prst="rect">
                  <a:avLst/>
                </a:prstGeom>
                <a:blipFill>
                  <a:blip r:embed="rId5"/>
                  <a:stretch>
                    <a:fillRect l="-11321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25A1BD3F-BFFC-45B0-971A-71D33B9A5E75}"/>
                    </a:ext>
                  </a:extLst>
                </p:cNvPr>
                <p:cNvSpPr txBox="1"/>
                <p:nvPr/>
              </p:nvSpPr>
              <p:spPr>
                <a:xfrm>
                  <a:off x="7780439" y="4885514"/>
                  <a:ext cx="646844" cy="24622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64" name="TextBox 263">
                  <a:extLst>
                    <a:ext uri="{FF2B5EF4-FFF2-40B4-BE49-F238E27FC236}">
                      <a16:creationId xmlns:a16="http://schemas.microsoft.com/office/drawing/2014/main" id="{8140606B-7E74-4B46-8264-83EB21A0EA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0439" y="4885514"/>
                  <a:ext cx="646844" cy="246220"/>
                </a:xfrm>
                <a:prstGeom prst="rect">
                  <a:avLst/>
                </a:prstGeom>
                <a:blipFill>
                  <a:blip r:embed="rId6"/>
                  <a:stretch>
                    <a:fillRect l="-10377" b="-128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FC40F1F-C9EA-4EBF-A12A-4A1A3320A583}"/>
                    </a:ext>
                  </a:extLst>
                </p:cNvPr>
                <p:cNvSpPr txBox="1"/>
                <p:nvPr/>
              </p:nvSpPr>
              <p:spPr>
                <a:xfrm>
                  <a:off x="7780439" y="5433908"/>
                  <a:ext cx="646844" cy="24622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65" name="TextBox 264">
                  <a:extLst>
                    <a:ext uri="{FF2B5EF4-FFF2-40B4-BE49-F238E27FC236}">
                      <a16:creationId xmlns:a16="http://schemas.microsoft.com/office/drawing/2014/main" id="{ED82A96C-F227-4073-A108-A0B7EB5656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0439" y="5433908"/>
                  <a:ext cx="646844" cy="246220"/>
                </a:xfrm>
                <a:prstGeom prst="rect">
                  <a:avLst/>
                </a:prstGeom>
                <a:blipFill>
                  <a:blip r:embed="rId7"/>
                  <a:stretch>
                    <a:fillRect l="-10377" b="-128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ight Brace 17">
              <a:extLst>
                <a:ext uri="{FF2B5EF4-FFF2-40B4-BE49-F238E27FC236}">
                  <a16:creationId xmlns:a16="http://schemas.microsoft.com/office/drawing/2014/main" id="{297671BE-4815-4A97-9939-9AA0D589ABD7}"/>
                </a:ext>
              </a:extLst>
            </p:cNvPr>
            <p:cNvSpPr/>
            <p:nvPr/>
          </p:nvSpPr>
          <p:spPr>
            <a:xfrm>
              <a:off x="8439150" y="3939690"/>
              <a:ext cx="188805" cy="1612750"/>
            </a:xfrm>
            <a:prstGeom prst="rightBrace">
              <a:avLst>
                <a:gd name="adj1" fmla="val 54429"/>
                <a:gd name="adj2" fmla="val 50000"/>
              </a:avLst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E537907-04E9-4A3D-8F50-2B3F2491A882}"/>
              </a:ext>
            </a:extLst>
          </p:cNvPr>
          <p:cNvGrpSpPr/>
          <p:nvPr/>
        </p:nvGrpSpPr>
        <p:grpSpPr>
          <a:xfrm>
            <a:off x="3741421" y="3403684"/>
            <a:ext cx="4046460" cy="2376000"/>
            <a:chOff x="3281867" y="1888291"/>
            <a:chExt cx="4468811" cy="2623743"/>
          </a:xfrm>
        </p:grpSpPr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395EDC8E-8AA4-43C8-B0A9-8F380FC129CD}"/>
                </a:ext>
              </a:extLst>
            </p:cNvPr>
            <p:cNvSpPr/>
            <p:nvPr/>
          </p:nvSpPr>
          <p:spPr>
            <a:xfrm flipV="1">
              <a:off x="5932699" y="2696899"/>
              <a:ext cx="1720099" cy="25978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5141439-0E2E-4E40-AA46-79EAF26DD463}"/>
                </a:ext>
              </a:extLst>
            </p:cNvPr>
            <p:cNvSpPr/>
            <p:nvPr/>
          </p:nvSpPr>
          <p:spPr>
            <a:xfrm flipV="1">
              <a:off x="3746557" y="4305292"/>
              <a:ext cx="206742" cy="20674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6902B13-90BA-44AE-BF58-28896C783079}"/>
                </a:ext>
              </a:extLst>
            </p:cNvPr>
            <p:cNvSpPr/>
            <p:nvPr/>
          </p:nvSpPr>
          <p:spPr>
            <a:xfrm flipV="1">
              <a:off x="3992174" y="4305292"/>
              <a:ext cx="206742" cy="20674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2933A65-A1CF-491C-9BB5-F5404E6B5BB5}"/>
                </a:ext>
              </a:extLst>
            </p:cNvPr>
            <p:cNvSpPr/>
            <p:nvPr/>
          </p:nvSpPr>
          <p:spPr>
            <a:xfrm flipV="1">
              <a:off x="4237793" y="4305292"/>
              <a:ext cx="206742" cy="20674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5FE716C-9F8E-437E-8ABE-E36E292B1D70}"/>
                </a:ext>
              </a:extLst>
            </p:cNvPr>
            <p:cNvSpPr/>
            <p:nvPr/>
          </p:nvSpPr>
          <p:spPr>
            <a:xfrm flipV="1">
              <a:off x="4483410" y="4305292"/>
              <a:ext cx="206742" cy="20674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7523ED3-7C8B-4A8F-A475-6167D7202D7B}"/>
                </a:ext>
              </a:extLst>
            </p:cNvPr>
            <p:cNvSpPr/>
            <p:nvPr/>
          </p:nvSpPr>
          <p:spPr>
            <a:xfrm flipV="1">
              <a:off x="4729029" y="4305292"/>
              <a:ext cx="206742" cy="20674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C2855D6-4414-4A1A-A275-0528EBEEAF85}"/>
                </a:ext>
              </a:extLst>
            </p:cNvPr>
            <p:cNvSpPr/>
            <p:nvPr/>
          </p:nvSpPr>
          <p:spPr>
            <a:xfrm flipV="1">
              <a:off x="4974646" y="4305292"/>
              <a:ext cx="206742" cy="20674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B160732-222D-4518-990C-FB53512892FD}"/>
                </a:ext>
              </a:extLst>
            </p:cNvPr>
            <p:cNvSpPr/>
            <p:nvPr/>
          </p:nvSpPr>
          <p:spPr>
            <a:xfrm flipV="1">
              <a:off x="5220263" y="4305292"/>
              <a:ext cx="206742" cy="20674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5559498-8156-4B3F-863D-E037BD4E49A4}"/>
                </a:ext>
              </a:extLst>
            </p:cNvPr>
            <p:cNvSpPr/>
            <p:nvPr/>
          </p:nvSpPr>
          <p:spPr>
            <a:xfrm flipV="1">
              <a:off x="5465881" y="4305292"/>
              <a:ext cx="206742" cy="20674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8291FC4-B2F1-4073-A209-CA33D47B0E0A}"/>
                </a:ext>
              </a:extLst>
            </p:cNvPr>
            <p:cNvSpPr/>
            <p:nvPr/>
          </p:nvSpPr>
          <p:spPr>
            <a:xfrm flipV="1">
              <a:off x="5711498" y="4305292"/>
              <a:ext cx="206742" cy="20674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4ED4EAF-0BF4-4DE2-B94E-BAED0A87D8C6}"/>
                </a:ext>
              </a:extLst>
            </p:cNvPr>
            <p:cNvSpPr/>
            <p:nvPr/>
          </p:nvSpPr>
          <p:spPr>
            <a:xfrm flipV="1">
              <a:off x="5957115" y="4305292"/>
              <a:ext cx="206742" cy="20674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02659A3-88B5-4E15-BF7E-6B4DC51C4018}"/>
                </a:ext>
              </a:extLst>
            </p:cNvPr>
            <p:cNvSpPr/>
            <p:nvPr/>
          </p:nvSpPr>
          <p:spPr>
            <a:xfrm flipV="1">
              <a:off x="6202734" y="4305292"/>
              <a:ext cx="206742" cy="20674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6E33057-25D7-4FC9-A036-D15255EE812E}"/>
                </a:ext>
              </a:extLst>
            </p:cNvPr>
            <p:cNvSpPr/>
            <p:nvPr/>
          </p:nvSpPr>
          <p:spPr>
            <a:xfrm flipV="1">
              <a:off x="6693970" y="4305292"/>
              <a:ext cx="206742" cy="20674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9F3B594-793C-4EE4-B8D6-C771E862A6F8}"/>
                </a:ext>
              </a:extLst>
            </p:cNvPr>
            <p:cNvSpPr/>
            <p:nvPr/>
          </p:nvSpPr>
          <p:spPr>
            <a:xfrm flipV="1">
              <a:off x="7185204" y="4305292"/>
              <a:ext cx="206742" cy="20674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922768B-21DE-4B5F-A458-209756A71412}"/>
                </a:ext>
              </a:extLst>
            </p:cNvPr>
            <p:cNvSpPr/>
            <p:nvPr/>
          </p:nvSpPr>
          <p:spPr>
            <a:xfrm flipV="1">
              <a:off x="6448351" y="4305292"/>
              <a:ext cx="206742" cy="20674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4D3A0DC-0FBC-4F8E-973D-356BC7E38CD3}"/>
                </a:ext>
              </a:extLst>
            </p:cNvPr>
            <p:cNvSpPr/>
            <p:nvPr/>
          </p:nvSpPr>
          <p:spPr>
            <a:xfrm flipV="1">
              <a:off x="6939587" y="4305292"/>
              <a:ext cx="206742" cy="20674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AAF7B4D-598B-42F0-9AD0-6FFE04888FCB}"/>
                </a:ext>
              </a:extLst>
            </p:cNvPr>
            <p:cNvSpPr/>
            <p:nvPr/>
          </p:nvSpPr>
          <p:spPr>
            <a:xfrm flipV="1">
              <a:off x="7430826" y="4305292"/>
              <a:ext cx="206742" cy="20674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70CCB5F-6877-46EE-9150-9D0DF35C2A19}"/>
                </a:ext>
              </a:extLst>
            </p:cNvPr>
            <p:cNvCxnSpPr>
              <a:cxnSpLocks/>
              <a:stCxn id="138" idx="0"/>
              <a:endCxn id="75" idx="2"/>
            </p:cNvCxnSpPr>
            <p:nvPr/>
          </p:nvCxnSpPr>
          <p:spPr>
            <a:xfrm>
              <a:off x="6551723" y="2394034"/>
              <a:ext cx="0" cy="32338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9A44EBC-E921-4E38-8984-E6B202DD363C}"/>
                </a:ext>
              </a:extLst>
            </p:cNvPr>
            <p:cNvCxnSpPr>
              <a:cxnSpLocks/>
              <a:stCxn id="137" idx="0"/>
              <a:endCxn id="75" idx="2"/>
            </p:cNvCxnSpPr>
            <p:nvPr/>
          </p:nvCxnSpPr>
          <p:spPr>
            <a:xfrm>
              <a:off x="6306106" y="2394034"/>
              <a:ext cx="245617" cy="32338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8B1F64F-64C9-4B1F-BCBF-8364CF66BB51}"/>
                </a:ext>
              </a:extLst>
            </p:cNvPr>
            <p:cNvCxnSpPr>
              <a:cxnSpLocks/>
              <a:stCxn id="140" idx="0"/>
              <a:endCxn id="75" idx="2"/>
            </p:cNvCxnSpPr>
            <p:nvPr/>
          </p:nvCxnSpPr>
          <p:spPr>
            <a:xfrm>
              <a:off x="6060489" y="2394034"/>
              <a:ext cx="491234" cy="32338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BAAE7A7-3825-4B2B-B53F-A2F3DAE71943}"/>
                </a:ext>
              </a:extLst>
            </p:cNvPr>
            <p:cNvCxnSpPr>
              <a:cxnSpLocks/>
              <a:stCxn id="142" idx="0"/>
              <a:endCxn id="79" idx="2"/>
            </p:cNvCxnSpPr>
            <p:nvPr/>
          </p:nvCxnSpPr>
          <p:spPr>
            <a:xfrm>
              <a:off x="5569253" y="2394034"/>
              <a:ext cx="0" cy="32338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D8A33FE-8B96-4BD7-934D-5706DAC57FFF}"/>
                </a:ext>
              </a:extLst>
            </p:cNvPr>
            <p:cNvCxnSpPr>
              <a:cxnSpLocks/>
              <a:stCxn id="141" idx="0"/>
              <a:endCxn id="79" idx="2"/>
            </p:cNvCxnSpPr>
            <p:nvPr/>
          </p:nvCxnSpPr>
          <p:spPr>
            <a:xfrm>
              <a:off x="5323634" y="2394034"/>
              <a:ext cx="245619" cy="32338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883CA93-F530-48BF-8CB9-D5433F8C25E2}"/>
                </a:ext>
              </a:extLst>
            </p:cNvPr>
            <p:cNvCxnSpPr>
              <a:cxnSpLocks/>
              <a:stCxn id="144" idx="0"/>
              <a:endCxn id="79" idx="2"/>
            </p:cNvCxnSpPr>
            <p:nvPr/>
          </p:nvCxnSpPr>
          <p:spPr>
            <a:xfrm>
              <a:off x="5078017" y="2394034"/>
              <a:ext cx="491236" cy="32338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955B8C20-59B3-4521-9823-B233A9D83343}"/>
                </a:ext>
              </a:extLst>
            </p:cNvPr>
            <p:cNvCxnSpPr>
              <a:cxnSpLocks/>
              <a:stCxn id="146" idx="0"/>
              <a:endCxn id="83" idx="2"/>
            </p:cNvCxnSpPr>
            <p:nvPr/>
          </p:nvCxnSpPr>
          <p:spPr>
            <a:xfrm>
              <a:off x="4586782" y="2394036"/>
              <a:ext cx="0" cy="32338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AADB866-FF97-4DEA-8008-56206C062214}"/>
                </a:ext>
              </a:extLst>
            </p:cNvPr>
            <p:cNvCxnSpPr>
              <a:cxnSpLocks/>
              <a:stCxn id="145" idx="0"/>
              <a:endCxn id="83" idx="2"/>
            </p:cNvCxnSpPr>
            <p:nvPr/>
          </p:nvCxnSpPr>
          <p:spPr>
            <a:xfrm>
              <a:off x="4341163" y="2394036"/>
              <a:ext cx="245617" cy="32338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6F8E8DD-AFD9-4DCB-BD92-C42EB10E4A13}"/>
                </a:ext>
              </a:extLst>
            </p:cNvPr>
            <p:cNvCxnSpPr>
              <a:cxnSpLocks/>
              <a:stCxn id="148" idx="0"/>
              <a:endCxn id="83" idx="2"/>
            </p:cNvCxnSpPr>
            <p:nvPr/>
          </p:nvCxnSpPr>
          <p:spPr>
            <a:xfrm>
              <a:off x="4095546" y="2394034"/>
              <a:ext cx="491236" cy="32338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29D3B53-ECE1-410D-9F3B-23C793A22303}"/>
                </a:ext>
              </a:extLst>
            </p:cNvPr>
            <p:cNvCxnSpPr>
              <a:cxnSpLocks/>
              <a:stCxn id="71" idx="0"/>
              <a:endCxn id="103" idx="2"/>
            </p:cNvCxnSpPr>
            <p:nvPr/>
          </p:nvCxnSpPr>
          <p:spPr>
            <a:xfrm>
              <a:off x="7534198" y="2924158"/>
              <a:ext cx="0" cy="33592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A58C17B7-8213-4E03-B489-9B01F96D45DB}"/>
                </a:ext>
              </a:extLst>
            </p:cNvPr>
            <p:cNvCxnSpPr>
              <a:cxnSpLocks/>
              <a:stCxn id="73" idx="0"/>
              <a:endCxn id="103" idx="2"/>
            </p:cNvCxnSpPr>
            <p:nvPr/>
          </p:nvCxnSpPr>
          <p:spPr>
            <a:xfrm>
              <a:off x="7042959" y="2924158"/>
              <a:ext cx="491239" cy="33592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A808AA08-DA70-4ACC-AC99-7C2E213B40C0}"/>
                </a:ext>
              </a:extLst>
            </p:cNvPr>
            <p:cNvCxnSpPr>
              <a:cxnSpLocks/>
              <a:stCxn id="75" idx="0"/>
              <a:endCxn id="103" idx="2"/>
            </p:cNvCxnSpPr>
            <p:nvPr/>
          </p:nvCxnSpPr>
          <p:spPr>
            <a:xfrm>
              <a:off x="6551723" y="2924158"/>
              <a:ext cx="982475" cy="33593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18CA51AF-A32D-460D-9D9C-A88B6356C37C}"/>
                    </a:ext>
                  </a:extLst>
                </p:cNvPr>
                <p:cNvSpPr txBox="1"/>
                <p:nvPr/>
              </p:nvSpPr>
              <p:spPr>
                <a:xfrm>
                  <a:off x="3456866" y="1888291"/>
                  <a:ext cx="246991" cy="24622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92" name="TextBox 491">
                  <a:extLst>
                    <a:ext uri="{FF2B5EF4-FFF2-40B4-BE49-F238E27FC236}">
                      <a16:creationId xmlns:a16="http://schemas.microsoft.com/office/drawing/2014/main" id="{45D165F8-DA11-47DE-BEED-9652A3169B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6866" y="1888291"/>
                  <a:ext cx="246991" cy="246220"/>
                </a:xfrm>
                <a:prstGeom prst="rect">
                  <a:avLst/>
                </a:prstGeom>
                <a:blipFill>
                  <a:blip r:embed="rId8"/>
                  <a:stretch>
                    <a:fillRect l="-27778" r="-5556" b="-270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38431E09-2683-4651-BA28-72BF91C2FD32}"/>
                    </a:ext>
                  </a:extLst>
                </p:cNvPr>
                <p:cNvSpPr txBox="1"/>
                <p:nvPr/>
              </p:nvSpPr>
              <p:spPr>
                <a:xfrm>
                  <a:off x="3711197" y="1888291"/>
                  <a:ext cx="242247" cy="24622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93" name="TextBox 492">
                  <a:extLst>
                    <a:ext uri="{FF2B5EF4-FFF2-40B4-BE49-F238E27FC236}">
                      <a16:creationId xmlns:a16="http://schemas.microsoft.com/office/drawing/2014/main" id="{418FCDF6-2485-4DA8-80A9-4C92C488D9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1197" y="1888291"/>
                  <a:ext cx="242247" cy="246220"/>
                </a:xfrm>
                <a:prstGeom prst="rect">
                  <a:avLst/>
                </a:prstGeom>
                <a:blipFill>
                  <a:blip r:embed="rId9"/>
                  <a:stretch>
                    <a:fillRect l="-30556" r="-2778" b="-270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92C940EA-58A4-4033-8A1C-68C2F3F15A16}"/>
                    </a:ext>
                  </a:extLst>
                </p:cNvPr>
                <p:cNvSpPr txBox="1"/>
                <p:nvPr/>
              </p:nvSpPr>
              <p:spPr>
                <a:xfrm>
                  <a:off x="7074184" y="1888291"/>
                  <a:ext cx="459228" cy="24622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94" name="TextBox 493">
                  <a:extLst>
                    <a:ext uri="{FF2B5EF4-FFF2-40B4-BE49-F238E27FC236}">
                      <a16:creationId xmlns:a16="http://schemas.microsoft.com/office/drawing/2014/main" id="{6DA696F3-EAF2-4BF4-8C4A-6CA3EB4FE5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4184" y="1888291"/>
                  <a:ext cx="459228" cy="246220"/>
                </a:xfrm>
                <a:prstGeom prst="rect">
                  <a:avLst/>
                </a:prstGeom>
                <a:blipFill>
                  <a:blip r:embed="rId10"/>
                  <a:stretch>
                    <a:fillRect l="-17647" r="-4412" b="-270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B6F144EA-AE2D-4556-BD52-0E462908946B}"/>
                    </a:ext>
                  </a:extLst>
                </p:cNvPr>
                <p:cNvSpPr txBox="1"/>
                <p:nvPr/>
              </p:nvSpPr>
              <p:spPr>
                <a:xfrm>
                  <a:off x="7487016" y="1888291"/>
                  <a:ext cx="263662" cy="24622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95" name="TextBox 494">
                  <a:extLst>
                    <a:ext uri="{FF2B5EF4-FFF2-40B4-BE49-F238E27FC236}">
                      <a16:creationId xmlns:a16="http://schemas.microsoft.com/office/drawing/2014/main" id="{D1941258-CC08-4B73-BEB7-F99C1DE548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7016" y="1888291"/>
                  <a:ext cx="263662" cy="246220"/>
                </a:xfrm>
                <a:prstGeom prst="rect">
                  <a:avLst/>
                </a:prstGeom>
                <a:blipFill>
                  <a:blip r:embed="rId11"/>
                  <a:stretch>
                    <a:fillRect l="-25000" r="-2500" b="-270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9B4A6079-3B3F-429C-827B-040A69E96DE0}"/>
                    </a:ext>
                  </a:extLst>
                </p:cNvPr>
                <p:cNvSpPr txBox="1"/>
                <p:nvPr/>
              </p:nvSpPr>
              <p:spPr>
                <a:xfrm>
                  <a:off x="3936841" y="1888291"/>
                  <a:ext cx="246991" cy="24622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96" name="TextBox 495">
                  <a:extLst>
                    <a:ext uri="{FF2B5EF4-FFF2-40B4-BE49-F238E27FC236}">
                      <a16:creationId xmlns:a16="http://schemas.microsoft.com/office/drawing/2014/main" id="{A23EC5AB-3335-47EF-83A1-209A061342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6841" y="1888291"/>
                  <a:ext cx="246991" cy="246220"/>
                </a:xfrm>
                <a:prstGeom prst="rect">
                  <a:avLst/>
                </a:prstGeom>
                <a:blipFill>
                  <a:blip r:embed="rId12"/>
                  <a:stretch>
                    <a:fillRect l="-27027" r="-5405" b="-270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0716B4A8-7210-4D49-9F21-C6A18F1DFC85}"/>
                    </a:ext>
                  </a:extLst>
                </p:cNvPr>
                <p:cNvSpPr txBox="1"/>
                <p:nvPr/>
              </p:nvSpPr>
              <p:spPr>
                <a:xfrm>
                  <a:off x="5319479" y="1925353"/>
                  <a:ext cx="222818" cy="24622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97" name="TextBox 496">
                  <a:extLst>
                    <a:ext uri="{FF2B5EF4-FFF2-40B4-BE49-F238E27FC236}">
                      <a16:creationId xmlns:a16="http://schemas.microsoft.com/office/drawing/2014/main" id="{A280B2A2-59AB-4A06-B44A-5771D4C242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9479" y="1925353"/>
                  <a:ext cx="222818" cy="246220"/>
                </a:xfrm>
                <a:prstGeom prst="rect">
                  <a:avLst/>
                </a:prstGeom>
                <a:blipFill>
                  <a:blip r:embed="rId13"/>
                  <a:stretch>
                    <a:fillRect l="-11765" r="-5882"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2D3FAD7-3D75-40B1-9514-1AB250FF922E}"/>
                </a:ext>
              </a:extLst>
            </p:cNvPr>
            <p:cNvSpPr/>
            <p:nvPr/>
          </p:nvSpPr>
          <p:spPr>
            <a:xfrm flipV="1">
              <a:off x="7185206" y="2717417"/>
              <a:ext cx="206742" cy="206742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A8595B38-30C6-4814-BC28-F59CD294C0FF}"/>
                </a:ext>
              </a:extLst>
            </p:cNvPr>
            <p:cNvSpPr/>
            <p:nvPr/>
          </p:nvSpPr>
          <p:spPr>
            <a:xfrm flipV="1">
              <a:off x="7430826" y="2717417"/>
              <a:ext cx="206742" cy="20674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0112440C-764A-4E1E-BEE3-DCD876AEFD68}"/>
                </a:ext>
              </a:extLst>
            </p:cNvPr>
            <p:cNvSpPr/>
            <p:nvPr/>
          </p:nvSpPr>
          <p:spPr>
            <a:xfrm flipV="1">
              <a:off x="6693970" y="2717417"/>
              <a:ext cx="206742" cy="206742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7D2305D2-2FF6-4B22-AC61-E0DC5287E2E5}"/>
                </a:ext>
              </a:extLst>
            </p:cNvPr>
            <p:cNvSpPr/>
            <p:nvPr/>
          </p:nvSpPr>
          <p:spPr>
            <a:xfrm flipV="1">
              <a:off x="6939587" y="2717417"/>
              <a:ext cx="206742" cy="20674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884FF5DF-80E0-453D-B44A-FEB312B16380}"/>
                </a:ext>
              </a:extLst>
            </p:cNvPr>
            <p:cNvSpPr/>
            <p:nvPr/>
          </p:nvSpPr>
          <p:spPr>
            <a:xfrm flipV="1">
              <a:off x="6202734" y="2717417"/>
              <a:ext cx="206742" cy="206742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68641173-9B23-42EE-889F-A5A38D37F271}"/>
                </a:ext>
              </a:extLst>
            </p:cNvPr>
            <p:cNvSpPr/>
            <p:nvPr/>
          </p:nvSpPr>
          <p:spPr>
            <a:xfrm flipV="1">
              <a:off x="6448351" y="2717417"/>
              <a:ext cx="206742" cy="20674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0D549B56-15FF-49A6-ACEC-D482593D1FB6}"/>
                </a:ext>
              </a:extLst>
            </p:cNvPr>
            <p:cNvSpPr/>
            <p:nvPr/>
          </p:nvSpPr>
          <p:spPr>
            <a:xfrm flipV="1">
              <a:off x="5711498" y="2717417"/>
              <a:ext cx="206742" cy="206742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BBBEDD26-D037-4255-9423-8BC34ECFCC6B}"/>
                </a:ext>
              </a:extLst>
            </p:cNvPr>
            <p:cNvSpPr/>
            <p:nvPr/>
          </p:nvSpPr>
          <p:spPr>
            <a:xfrm flipV="1">
              <a:off x="5957117" y="2717417"/>
              <a:ext cx="206742" cy="20674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54F18296-CCF1-474D-9714-CB1F707DE512}"/>
                </a:ext>
              </a:extLst>
            </p:cNvPr>
            <p:cNvSpPr/>
            <p:nvPr/>
          </p:nvSpPr>
          <p:spPr>
            <a:xfrm flipV="1">
              <a:off x="5220263" y="2717417"/>
              <a:ext cx="206742" cy="206742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A49C4B32-B909-4675-824B-7C091ED50E63}"/>
                </a:ext>
              </a:extLst>
            </p:cNvPr>
            <p:cNvSpPr/>
            <p:nvPr/>
          </p:nvSpPr>
          <p:spPr>
            <a:xfrm flipV="1">
              <a:off x="5465881" y="2717417"/>
              <a:ext cx="206742" cy="20674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CF18DA3A-E43B-43F0-AD86-929FF577A3E0}"/>
                </a:ext>
              </a:extLst>
            </p:cNvPr>
            <p:cNvSpPr/>
            <p:nvPr/>
          </p:nvSpPr>
          <p:spPr>
            <a:xfrm flipV="1">
              <a:off x="4729029" y="2717417"/>
              <a:ext cx="206742" cy="206742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949E622B-1709-4C66-9075-84CD9508F2C7}"/>
                </a:ext>
              </a:extLst>
            </p:cNvPr>
            <p:cNvSpPr/>
            <p:nvPr/>
          </p:nvSpPr>
          <p:spPr>
            <a:xfrm flipV="1">
              <a:off x="4974646" y="2717417"/>
              <a:ext cx="206742" cy="20674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6033673C-33AE-4938-901F-F1D719C73DE8}"/>
                </a:ext>
              </a:extLst>
            </p:cNvPr>
            <p:cNvSpPr/>
            <p:nvPr/>
          </p:nvSpPr>
          <p:spPr>
            <a:xfrm flipV="1">
              <a:off x="4237793" y="2717417"/>
              <a:ext cx="206742" cy="206742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3A80BCD7-2AA0-4923-B09A-456FCC9641D5}"/>
                </a:ext>
              </a:extLst>
            </p:cNvPr>
            <p:cNvSpPr/>
            <p:nvPr/>
          </p:nvSpPr>
          <p:spPr>
            <a:xfrm flipV="1">
              <a:off x="4483410" y="2717417"/>
              <a:ext cx="206742" cy="20674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A0C0011D-5406-4BC1-8FBD-8F0CF31A54C5}"/>
                </a:ext>
              </a:extLst>
            </p:cNvPr>
            <p:cNvSpPr/>
            <p:nvPr/>
          </p:nvSpPr>
          <p:spPr>
            <a:xfrm flipV="1">
              <a:off x="3746557" y="2717417"/>
              <a:ext cx="206742" cy="206742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5716E8E4-011A-4CA3-8216-969721316FE8}"/>
                </a:ext>
              </a:extLst>
            </p:cNvPr>
            <p:cNvSpPr/>
            <p:nvPr/>
          </p:nvSpPr>
          <p:spPr>
            <a:xfrm flipV="1">
              <a:off x="3992174" y="2717417"/>
              <a:ext cx="206742" cy="20674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id="{6BCDF537-2684-4D14-BA07-923477A50D59}"/>
                </a:ext>
              </a:extLst>
            </p:cNvPr>
            <p:cNvSpPr/>
            <p:nvPr/>
          </p:nvSpPr>
          <p:spPr>
            <a:xfrm flipV="1">
              <a:off x="3960702" y="3233031"/>
              <a:ext cx="3695939" cy="25978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06223CB7-460D-47BD-87D1-F4BD1F25A383}"/>
                </a:ext>
              </a:extLst>
            </p:cNvPr>
            <p:cNvSpPr/>
            <p:nvPr/>
          </p:nvSpPr>
          <p:spPr>
            <a:xfrm flipV="1">
              <a:off x="3746557" y="3260089"/>
              <a:ext cx="206742" cy="206742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F272F712-B7C6-4A80-892D-1406005DFE8E}"/>
                </a:ext>
              </a:extLst>
            </p:cNvPr>
            <p:cNvSpPr/>
            <p:nvPr/>
          </p:nvSpPr>
          <p:spPr>
            <a:xfrm flipV="1">
              <a:off x="3992174" y="3260089"/>
              <a:ext cx="206742" cy="206742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FC95E764-F5D7-4D4D-A8F1-0D92B56111A6}"/>
                </a:ext>
              </a:extLst>
            </p:cNvPr>
            <p:cNvSpPr/>
            <p:nvPr/>
          </p:nvSpPr>
          <p:spPr>
            <a:xfrm flipV="1">
              <a:off x="4237793" y="3260089"/>
              <a:ext cx="206742" cy="206742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D7BE0390-957D-416E-8C98-17A80036BC27}"/>
                </a:ext>
              </a:extLst>
            </p:cNvPr>
            <p:cNvSpPr/>
            <p:nvPr/>
          </p:nvSpPr>
          <p:spPr>
            <a:xfrm flipV="1">
              <a:off x="4483410" y="3260089"/>
              <a:ext cx="206742" cy="20674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D2219721-5C12-42C2-B4BE-34672046B276}"/>
                </a:ext>
              </a:extLst>
            </p:cNvPr>
            <p:cNvSpPr/>
            <p:nvPr/>
          </p:nvSpPr>
          <p:spPr>
            <a:xfrm flipV="1">
              <a:off x="4729029" y="3260089"/>
              <a:ext cx="206742" cy="206742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F7C8E011-8AC8-4EE6-ABA1-9671205FD40D}"/>
                </a:ext>
              </a:extLst>
            </p:cNvPr>
            <p:cNvSpPr/>
            <p:nvPr/>
          </p:nvSpPr>
          <p:spPr>
            <a:xfrm flipV="1">
              <a:off x="4974646" y="3260089"/>
              <a:ext cx="206742" cy="206742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1A7C8002-2C6D-4849-9F6F-5F232B288D32}"/>
                </a:ext>
              </a:extLst>
            </p:cNvPr>
            <p:cNvSpPr/>
            <p:nvPr/>
          </p:nvSpPr>
          <p:spPr>
            <a:xfrm flipV="1">
              <a:off x="5220263" y="3260089"/>
              <a:ext cx="206742" cy="206742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87684097-C2A1-429C-9D15-D3FFF581A7A0}"/>
                </a:ext>
              </a:extLst>
            </p:cNvPr>
            <p:cNvSpPr/>
            <p:nvPr/>
          </p:nvSpPr>
          <p:spPr>
            <a:xfrm flipV="1">
              <a:off x="5465881" y="3260089"/>
              <a:ext cx="206742" cy="20674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C495E2D3-8D94-4D95-9A21-083E46D16160}"/>
                </a:ext>
              </a:extLst>
            </p:cNvPr>
            <p:cNvSpPr/>
            <p:nvPr/>
          </p:nvSpPr>
          <p:spPr>
            <a:xfrm flipV="1">
              <a:off x="5711498" y="3260089"/>
              <a:ext cx="206742" cy="206742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1B804AD8-7058-4E63-B8BE-F4A3FC67A7E6}"/>
                </a:ext>
              </a:extLst>
            </p:cNvPr>
            <p:cNvSpPr/>
            <p:nvPr/>
          </p:nvSpPr>
          <p:spPr>
            <a:xfrm flipV="1">
              <a:off x="5957117" y="3260089"/>
              <a:ext cx="206742" cy="206742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8752CC87-CD6D-47E9-AD3D-73500A1A5150}"/>
                </a:ext>
              </a:extLst>
            </p:cNvPr>
            <p:cNvSpPr/>
            <p:nvPr/>
          </p:nvSpPr>
          <p:spPr>
            <a:xfrm flipV="1">
              <a:off x="6202734" y="3260089"/>
              <a:ext cx="206742" cy="206742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A2816336-409C-468D-90FE-8C14C863C035}"/>
                </a:ext>
              </a:extLst>
            </p:cNvPr>
            <p:cNvSpPr/>
            <p:nvPr/>
          </p:nvSpPr>
          <p:spPr>
            <a:xfrm flipV="1">
              <a:off x="6693970" y="3260089"/>
              <a:ext cx="206742" cy="206742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D0F4CE23-3E91-4306-B820-7476CFF3F18B}"/>
                </a:ext>
              </a:extLst>
            </p:cNvPr>
            <p:cNvSpPr/>
            <p:nvPr/>
          </p:nvSpPr>
          <p:spPr>
            <a:xfrm flipV="1">
              <a:off x="7185206" y="3260089"/>
              <a:ext cx="206742" cy="206742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8A08FC63-16B0-4F4F-90CF-9CF0B19B2EE5}"/>
                </a:ext>
              </a:extLst>
            </p:cNvPr>
            <p:cNvSpPr/>
            <p:nvPr/>
          </p:nvSpPr>
          <p:spPr>
            <a:xfrm flipV="1">
              <a:off x="6448351" y="3260089"/>
              <a:ext cx="206742" cy="20674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8BD0414A-9641-4337-AA47-7890FB631AA6}"/>
                </a:ext>
              </a:extLst>
            </p:cNvPr>
            <p:cNvSpPr/>
            <p:nvPr/>
          </p:nvSpPr>
          <p:spPr>
            <a:xfrm flipV="1">
              <a:off x="6939587" y="3260089"/>
              <a:ext cx="206742" cy="206742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19F7504F-EAF5-4E59-A4E0-C1E151449577}"/>
                </a:ext>
              </a:extLst>
            </p:cNvPr>
            <p:cNvSpPr/>
            <p:nvPr/>
          </p:nvSpPr>
          <p:spPr>
            <a:xfrm flipV="1">
              <a:off x="7430826" y="3260089"/>
              <a:ext cx="206742" cy="20674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981080FC-A3ED-4F13-9D4E-C2F5BFEE8603}"/>
                </a:ext>
              </a:extLst>
            </p:cNvPr>
            <p:cNvSpPr/>
            <p:nvPr/>
          </p:nvSpPr>
          <p:spPr>
            <a:xfrm flipV="1">
              <a:off x="3501775" y="3260089"/>
              <a:ext cx="206742" cy="20674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40B302E9-588E-4024-91F3-B4FBAF8B1850}"/>
                </a:ext>
              </a:extLst>
            </p:cNvPr>
            <p:cNvSpPr/>
            <p:nvPr/>
          </p:nvSpPr>
          <p:spPr>
            <a:xfrm flipV="1">
              <a:off x="3501775" y="2717417"/>
              <a:ext cx="206742" cy="20674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C48A82B8-44B5-4C13-8D47-45D1B2DA7F52}"/>
                </a:ext>
              </a:extLst>
            </p:cNvPr>
            <p:cNvGrpSpPr/>
            <p:nvPr/>
          </p:nvGrpSpPr>
          <p:grpSpPr>
            <a:xfrm>
              <a:off x="3501775" y="2160770"/>
              <a:ext cx="4150916" cy="259788"/>
              <a:chOff x="114267" y="322155"/>
              <a:chExt cx="2256364" cy="141216"/>
            </a:xfrm>
          </p:grpSpPr>
          <p:sp>
            <p:nvSpPr>
              <p:cNvPr id="132" name="Rectangle: Rounded Corners 131">
                <a:extLst>
                  <a:ext uri="{FF2B5EF4-FFF2-40B4-BE49-F238E27FC236}">
                    <a16:creationId xmlns:a16="http://schemas.microsoft.com/office/drawing/2014/main" id="{A38A2658-8E3C-47B7-95C5-6A1DB97C299E}"/>
                  </a:ext>
                </a:extLst>
              </p:cNvPr>
              <p:cNvSpPr/>
              <p:nvPr/>
            </p:nvSpPr>
            <p:spPr>
              <a:xfrm flipV="1">
                <a:off x="1968917" y="322155"/>
                <a:ext cx="401714" cy="141216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D3D80CEB-BD53-43D7-8FA7-B00F6BC9F77E}"/>
                  </a:ext>
                </a:extLst>
              </p:cNvPr>
              <p:cNvSpPr/>
              <p:nvPr/>
            </p:nvSpPr>
            <p:spPr>
              <a:xfrm flipV="1">
                <a:off x="2116514" y="336572"/>
                <a:ext cx="112381" cy="112381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495F29DA-8FE8-461F-A2FB-435830B7D31C}"/>
                  </a:ext>
                </a:extLst>
              </p:cNvPr>
              <p:cNvSpPr/>
              <p:nvPr/>
            </p:nvSpPr>
            <p:spPr>
              <a:xfrm flipV="1">
                <a:off x="2250029" y="336572"/>
                <a:ext cx="112381" cy="112381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F62FC104-98B9-4A28-83CB-CE6CF0989A7A}"/>
                  </a:ext>
                </a:extLst>
              </p:cNvPr>
              <p:cNvSpPr/>
              <p:nvPr/>
            </p:nvSpPr>
            <p:spPr>
              <a:xfrm flipV="1">
                <a:off x="1849487" y="336572"/>
                <a:ext cx="112381" cy="112381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D0AFB15C-942A-422F-987C-EE03459AEF39}"/>
                  </a:ext>
                </a:extLst>
              </p:cNvPr>
              <p:cNvSpPr/>
              <p:nvPr/>
            </p:nvSpPr>
            <p:spPr>
              <a:xfrm flipV="1">
                <a:off x="1983000" y="336572"/>
                <a:ext cx="112381" cy="112381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D10EA0F8-D43F-4DE1-9B1E-9CC6FCCC2399}"/>
                  </a:ext>
                </a:extLst>
              </p:cNvPr>
              <p:cNvSpPr/>
              <p:nvPr/>
            </p:nvSpPr>
            <p:spPr>
              <a:xfrm flipV="1">
                <a:off x="1582460" y="336572"/>
                <a:ext cx="112381" cy="112381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1820F411-ACE6-47A7-8A6A-AAD7716746DB}"/>
                  </a:ext>
                </a:extLst>
              </p:cNvPr>
              <p:cNvSpPr/>
              <p:nvPr/>
            </p:nvSpPr>
            <p:spPr>
              <a:xfrm flipV="1">
                <a:off x="1715973" y="336572"/>
                <a:ext cx="112381" cy="112381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449DEBD8-B378-49C1-825C-D1760D139947}"/>
                  </a:ext>
                </a:extLst>
              </p:cNvPr>
              <p:cNvSpPr/>
              <p:nvPr/>
            </p:nvSpPr>
            <p:spPr>
              <a:xfrm flipV="1">
                <a:off x="1315433" y="336572"/>
                <a:ext cx="112381" cy="112381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C97807FB-37DC-49CB-9697-9D436B0A442E}"/>
                  </a:ext>
                </a:extLst>
              </p:cNvPr>
              <p:cNvSpPr/>
              <p:nvPr/>
            </p:nvSpPr>
            <p:spPr>
              <a:xfrm flipV="1">
                <a:off x="1448947" y="336572"/>
                <a:ext cx="112381" cy="112381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651FE052-7A1E-4403-829A-06F2FEFE90AF}"/>
                  </a:ext>
                </a:extLst>
              </p:cNvPr>
              <p:cNvSpPr/>
              <p:nvPr/>
            </p:nvSpPr>
            <p:spPr>
              <a:xfrm flipV="1">
                <a:off x="1048406" y="336572"/>
                <a:ext cx="112381" cy="112381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E47C6532-A358-49E2-AB0F-4996E252EFE8}"/>
                  </a:ext>
                </a:extLst>
              </p:cNvPr>
              <p:cNvSpPr/>
              <p:nvPr/>
            </p:nvSpPr>
            <p:spPr>
              <a:xfrm flipV="1">
                <a:off x="1181920" y="336572"/>
                <a:ext cx="112381" cy="112381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7760516D-E67B-4330-9FCF-C0FACF06D889}"/>
                  </a:ext>
                </a:extLst>
              </p:cNvPr>
              <p:cNvSpPr/>
              <p:nvPr/>
            </p:nvSpPr>
            <p:spPr>
              <a:xfrm flipV="1">
                <a:off x="781380" y="336572"/>
                <a:ext cx="112381" cy="112381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75CE5BE3-7AC5-4459-B973-D13CA19EFE3A}"/>
                  </a:ext>
                </a:extLst>
              </p:cNvPr>
              <p:cNvSpPr/>
              <p:nvPr/>
            </p:nvSpPr>
            <p:spPr>
              <a:xfrm flipV="1">
                <a:off x="914893" y="336572"/>
                <a:ext cx="112381" cy="112381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A4F6A3F9-5BC9-445B-B36B-BA2BAF46E22C}"/>
                  </a:ext>
                </a:extLst>
              </p:cNvPr>
              <p:cNvSpPr/>
              <p:nvPr/>
            </p:nvSpPr>
            <p:spPr>
              <a:xfrm flipV="1">
                <a:off x="514353" y="336572"/>
                <a:ext cx="112381" cy="112381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9A59635D-1DEB-4ECB-8FAC-C18E1EE34722}"/>
                  </a:ext>
                </a:extLst>
              </p:cNvPr>
              <p:cNvSpPr/>
              <p:nvPr/>
            </p:nvSpPr>
            <p:spPr>
              <a:xfrm flipV="1">
                <a:off x="647866" y="336572"/>
                <a:ext cx="112381" cy="112381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4D9697EB-17E6-409A-81B2-E0ECF49ECD3E}"/>
                  </a:ext>
                </a:extLst>
              </p:cNvPr>
              <p:cNvSpPr/>
              <p:nvPr/>
            </p:nvSpPr>
            <p:spPr>
              <a:xfrm flipV="1">
                <a:off x="247326" y="336572"/>
                <a:ext cx="112381" cy="112381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9AF79ED9-54D4-42F9-AA3B-92F24B70BD82}"/>
                  </a:ext>
                </a:extLst>
              </p:cNvPr>
              <p:cNvSpPr/>
              <p:nvPr/>
            </p:nvSpPr>
            <p:spPr>
              <a:xfrm flipV="1">
                <a:off x="380839" y="336572"/>
                <a:ext cx="112381" cy="112381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243EFFF7-B0F1-40FF-AD46-22D21C67B639}"/>
                  </a:ext>
                </a:extLst>
              </p:cNvPr>
              <p:cNvSpPr/>
              <p:nvPr/>
            </p:nvSpPr>
            <p:spPr>
              <a:xfrm flipV="1">
                <a:off x="114267" y="336572"/>
                <a:ext cx="112381" cy="112381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54EEEF1A-43D8-441D-8506-5D64D75EF952}"/>
                </a:ext>
              </a:extLst>
            </p:cNvPr>
            <p:cNvSpPr/>
            <p:nvPr/>
          </p:nvSpPr>
          <p:spPr>
            <a:xfrm flipV="1">
              <a:off x="3501775" y="4305292"/>
              <a:ext cx="206742" cy="20674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F617ACBA-F07D-4DC0-88E6-6553229182B9}"/>
                </a:ext>
              </a:extLst>
            </p:cNvPr>
            <p:cNvGrpSpPr/>
            <p:nvPr/>
          </p:nvGrpSpPr>
          <p:grpSpPr>
            <a:xfrm>
              <a:off x="3281867" y="3769162"/>
              <a:ext cx="4370329" cy="259788"/>
              <a:chOff x="-5271" y="1196448"/>
              <a:chExt cx="2375633" cy="141216"/>
            </a:xfrm>
          </p:grpSpPr>
          <p:sp>
            <p:nvSpPr>
              <p:cNvPr id="114" name="Rectangle: Rounded Corners 113">
                <a:extLst>
                  <a:ext uri="{FF2B5EF4-FFF2-40B4-BE49-F238E27FC236}">
                    <a16:creationId xmlns:a16="http://schemas.microsoft.com/office/drawing/2014/main" id="{F8F7D763-7FA4-4A2D-AB69-513E14C56BEC}"/>
                  </a:ext>
                </a:extLst>
              </p:cNvPr>
              <p:cNvSpPr/>
              <p:nvPr/>
            </p:nvSpPr>
            <p:spPr>
              <a:xfrm flipV="1">
                <a:off x="-5271" y="1196448"/>
                <a:ext cx="2375633" cy="141216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45CE6605-9B57-47C5-AA58-D6A501AA28D6}"/>
                  </a:ext>
                </a:extLst>
              </p:cNvPr>
              <p:cNvSpPr/>
              <p:nvPr/>
            </p:nvSpPr>
            <p:spPr>
              <a:xfrm flipV="1">
                <a:off x="247326" y="1213087"/>
                <a:ext cx="112381" cy="112381"/>
              </a:xfrm>
              <a:prstGeom prst="rect">
                <a:avLst/>
              </a:prstGeom>
              <a:solidFill>
                <a:schemeClr val="bg2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39192116-C272-4392-B2FF-D90D71444A18}"/>
                  </a:ext>
                </a:extLst>
              </p:cNvPr>
              <p:cNvSpPr/>
              <p:nvPr/>
            </p:nvSpPr>
            <p:spPr>
              <a:xfrm flipV="1">
                <a:off x="380839" y="1213087"/>
                <a:ext cx="112381" cy="112381"/>
              </a:xfrm>
              <a:prstGeom prst="rect">
                <a:avLst/>
              </a:prstGeom>
              <a:solidFill>
                <a:schemeClr val="bg2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6C456EDF-32B9-4914-AD04-BAC5A49AFCDA}"/>
                  </a:ext>
                </a:extLst>
              </p:cNvPr>
              <p:cNvSpPr/>
              <p:nvPr/>
            </p:nvSpPr>
            <p:spPr>
              <a:xfrm flipV="1">
                <a:off x="514353" y="1213087"/>
                <a:ext cx="112381" cy="112381"/>
              </a:xfrm>
              <a:prstGeom prst="rect">
                <a:avLst/>
              </a:prstGeom>
              <a:solidFill>
                <a:schemeClr val="bg2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D9F7165C-0FCE-45A6-A5E9-3A31348F3E53}"/>
                  </a:ext>
                </a:extLst>
              </p:cNvPr>
              <p:cNvSpPr/>
              <p:nvPr/>
            </p:nvSpPr>
            <p:spPr>
              <a:xfrm flipV="1">
                <a:off x="647866" y="1213087"/>
                <a:ext cx="112381" cy="112381"/>
              </a:xfrm>
              <a:prstGeom prst="rect">
                <a:avLst/>
              </a:prstGeom>
              <a:solidFill>
                <a:schemeClr val="bg2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D45C4D5C-40CA-4EED-83D5-E7BD3FD0CE6D}"/>
                  </a:ext>
                </a:extLst>
              </p:cNvPr>
              <p:cNvSpPr/>
              <p:nvPr/>
            </p:nvSpPr>
            <p:spPr>
              <a:xfrm flipV="1">
                <a:off x="781380" y="1213087"/>
                <a:ext cx="112381" cy="112381"/>
              </a:xfrm>
              <a:prstGeom prst="rect">
                <a:avLst/>
              </a:prstGeom>
              <a:solidFill>
                <a:schemeClr val="bg2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6E82CAAA-CE88-4CC8-95DE-8E077277E8BD}"/>
                  </a:ext>
                </a:extLst>
              </p:cNvPr>
              <p:cNvSpPr/>
              <p:nvPr/>
            </p:nvSpPr>
            <p:spPr>
              <a:xfrm flipV="1">
                <a:off x="914893" y="1213087"/>
                <a:ext cx="112381" cy="112381"/>
              </a:xfrm>
              <a:prstGeom prst="rect">
                <a:avLst/>
              </a:prstGeom>
              <a:solidFill>
                <a:schemeClr val="bg2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6452FD63-6A28-4FB9-A39C-23158C607EA4}"/>
                  </a:ext>
                </a:extLst>
              </p:cNvPr>
              <p:cNvSpPr/>
              <p:nvPr/>
            </p:nvSpPr>
            <p:spPr>
              <a:xfrm flipV="1">
                <a:off x="1048406" y="1213087"/>
                <a:ext cx="112381" cy="112381"/>
              </a:xfrm>
              <a:prstGeom prst="rect">
                <a:avLst/>
              </a:prstGeom>
              <a:solidFill>
                <a:schemeClr val="bg2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F4E00CBD-B05B-4103-A507-EB50A643ABE2}"/>
                  </a:ext>
                </a:extLst>
              </p:cNvPr>
              <p:cNvSpPr/>
              <p:nvPr/>
            </p:nvSpPr>
            <p:spPr>
              <a:xfrm flipV="1">
                <a:off x="1181920" y="1213087"/>
                <a:ext cx="112381" cy="11238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74492DB0-48A2-48CA-9CFA-2911ACDD1074}"/>
                  </a:ext>
                </a:extLst>
              </p:cNvPr>
              <p:cNvSpPr/>
              <p:nvPr/>
            </p:nvSpPr>
            <p:spPr>
              <a:xfrm flipV="1">
                <a:off x="1315433" y="1213087"/>
                <a:ext cx="112381" cy="112381"/>
              </a:xfrm>
              <a:prstGeom prst="rect">
                <a:avLst/>
              </a:prstGeom>
              <a:solidFill>
                <a:schemeClr val="bg2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9EF92268-33C0-48A1-A521-3B300A832D8D}"/>
                  </a:ext>
                </a:extLst>
              </p:cNvPr>
              <p:cNvSpPr/>
              <p:nvPr/>
            </p:nvSpPr>
            <p:spPr>
              <a:xfrm flipV="1">
                <a:off x="1448946" y="1213087"/>
                <a:ext cx="112381" cy="112381"/>
              </a:xfrm>
              <a:prstGeom prst="rect">
                <a:avLst/>
              </a:prstGeom>
              <a:solidFill>
                <a:schemeClr val="bg2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F7B1A76-4982-4FB0-8E7F-FCB475C7E36C}"/>
                  </a:ext>
                </a:extLst>
              </p:cNvPr>
              <p:cNvSpPr/>
              <p:nvPr/>
            </p:nvSpPr>
            <p:spPr>
              <a:xfrm flipV="1">
                <a:off x="1582460" y="1213087"/>
                <a:ext cx="112381" cy="112381"/>
              </a:xfrm>
              <a:prstGeom prst="rect">
                <a:avLst/>
              </a:prstGeom>
              <a:solidFill>
                <a:schemeClr val="bg2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A2B5BCD6-FBE6-4732-9D08-5614EEBA4573}"/>
                  </a:ext>
                </a:extLst>
              </p:cNvPr>
              <p:cNvSpPr/>
              <p:nvPr/>
            </p:nvSpPr>
            <p:spPr>
              <a:xfrm flipV="1">
                <a:off x="1849487" y="1213087"/>
                <a:ext cx="112381" cy="112381"/>
              </a:xfrm>
              <a:prstGeom prst="rect">
                <a:avLst/>
              </a:prstGeom>
              <a:solidFill>
                <a:schemeClr val="bg2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387045CF-3B9D-4E0A-821D-28DC7F4184D0}"/>
                  </a:ext>
                </a:extLst>
              </p:cNvPr>
              <p:cNvSpPr/>
              <p:nvPr/>
            </p:nvSpPr>
            <p:spPr>
              <a:xfrm flipV="1">
                <a:off x="2116513" y="1213087"/>
                <a:ext cx="112381" cy="112381"/>
              </a:xfrm>
              <a:prstGeom prst="rect">
                <a:avLst/>
              </a:prstGeom>
              <a:solidFill>
                <a:schemeClr val="bg2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DF4942AB-FD23-4483-90EA-B65C63970395}"/>
                  </a:ext>
                </a:extLst>
              </p:cNvPr>
              <p:cNvSpPr/>
              <p:nvPr/>
            </p:nvSpPr>
            <p:spPr>
              <a:xfrm flipV="1">
                <a:off x="1715973" y="1213087"/>
                <a:ext cx="112381" cy="112381"/>
              </a:xfrm>
              <a:prstGeom prst="rect">
                <a:avLst/>
              </a:prstGeom>
              <a:solidFill>
                <a:schemeClr val="bg2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F78CE290-0ED9-4634-BEC5-79F6BD7CBEAA}"/>
                  </a:ext>
                </a:extLst>
              </p:cNvPr>
              <p:cNvSpPr/>
              <p:nvPr/>
            </p:nvSpPr>
            <p:spPr>
              <a:xfrm flipV="1">
                <a:off x="1983000" y="1213087"/>
                <a:ext cx="112381" cy="112381"/>
              </a:xfrm>
              <a:prstGeom prst="rect">
                <a:avLst/>
              </a:prstGeom>
              <a:solidFill>
                <a:schemeClr val="bg2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ECF4B1E4-495A-4FF1-908F-C7D14E6285E1}"/>
                  </a:ext>
                </a:extLst>
              </p:cNvPr>
              <p:cNvSpPr/>
              <p:nvPr/>
            </p:nvSpPr>
            <p:spPr>
              <a:xfrm flipV="1">
                <a:off x="2250029" y="1213087"/>
                <a:ext cx="112381" cy="11238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882F0B90-BC18-48CA-B77B-A6B092A1920C}"/>
                  </a:ext>
                </a:extLst>
              </p:cNvPr>
              <p:cNvSpPr/>
              <p:nvPr/>
            </p:nvSpPr>
            <p:spPr>
              <a:xfrm flipV="1">
                <a:off x="114267" y="1213087"/>
                <a:ext cx="112381" cy="11238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9B029812-FC36-43C1-A1AE-1CF1135FFD47}"/>
                </a:ext>
              </a:extLst>
            </p:cNvPr>
            <p:cNvCxnSpPr>
              <a:cxnSpLocks/>
              <a:stCxn id="144" idx="0"/>
              <a:endCxn id="81" idx="2"/>
            </p:cNvCxnSpPr>
            <p:nvPr/>
          </p:nvCxnSpPr>
          <p:spPr>
            <a:xfrm>
              <a:off x="5078017" y="2394034"/>
              <a:ext cx="0" cy="32338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E00CBA8C-EC6E-4F66-BF5D-22AF2E77497D}"/>
                </a:ext>
              </a:extLst>
            </p:cNvPr>
            <p:cNvCxnSpPr>
              <a:cxnSpLocks/>
              <a:stCxn id="143" idx="0"/>
              <a:endCxn id="81" idx="2"/>
            </p:cNvCxnSpPr>
            <p:nvPr/>
          </p:nvCxnSpPr>
          <p:spPr>
            <a:xfrm>
              <a:off x="4832400" y="2394034"/>
              <a:ext cx="245617" cy="32338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6CF6DB03-561B-4C46-9737-BF81D968BD3D}"/>
                </a:ext>
              </a:extLst>
            </p:cNvPr>
            <p:cNvCxnSpPr>
              <a:cxnSpLocks/>
              <a:stCxn id="146" idx="0"/>
              <a:endCxn id="81" idx="2"/>
            </p:cNvCxnSpPr>
            <p:nvPr/>
          </p:nvCxnSpPr>
          <p:spPr>
            <a:xfrm>
              <a:off x="4586782" y="2394034"/>
              <a:ext cx="491236" cy="32338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1234F97-418B-4353-ABE7-E4AF75ADD6AD}"/>
                </a:ext>
              </a:extLst>
            </p:cNvPr>
            <p:cNvCxnSpPr>
              <a:cxnSpLocks/>
              <a:stCxn id="133" idx="0"/>
              <a:endCxn id="71" idx="2"/>
            </p:cNvCxnSpPr>
            <p:nvPr/>
          </p:nvCxnSpPr>
          <p:spPr>
            <a:xfrm>
              <a:off x="7288576" y="2394036"/>
              <a:ext cx="245621" cy="32338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53F77BA-ED75-4CF5-9003-CD9F9B49FE14}"/>
                </a:ext>
              </a:extLst>
            </p:cNvPr>
            <p:cNvCxnSpPr>
              <a:cxnSpLocks/>
              <a:stCxn id="136" idx="0"/>
              <a:endCxn id="71" idx="2"/>
            </p:cNvCxnSpPr>
            <p:nvPr/>
          </p:nvCxnSpPr>
          <p:spPr>
            <a:xfrm>
              <a:off x="7042959" y="2394034"/>
              <a:ext cx="491239" cy="32338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ABC8021-29F8-4AF6-8BA1-EEC578B2D7FD}"/>
                </a:ext>
              </a:extLst>
            </p:cNvPr>
            <p:cNvCxnSpPr>
              <a:cxnSpLocks/>
              <a:stCxn id="134" idx="0"/>
              <a:endCxn id="71" idx="2"/>
            </p:cNvCxnSpPr>
            <p:nvPr/>
          </p:nvCxnSpPr>
          <p:spPr>
            <a:xfrm>
              <a:off x="7534198" y="2394036"/>
              <a:ext cx="0" cy="32338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6700891-6C74-4D3F-93C3-131CDCE10A8E}"/>
                </a:ext>
              </a:extLst>
            </p:cNvPr>
            <p:cNvCxnSpPr>
              <a:cxnSpLocks/>
              <a:stCxn id="136" idx="0"/>
              <a:endCxn id="73" idx="2"/>
            </p:cNvCxnSpPr>
            <p:nvPr/>
          </p:nvCxnSpPr>
          <p:spPr>
            <a:xfrm>
              <a:off x="7042959" y="2394034"/>
              <a:ext cx="0" cy="32338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07BEA08-515C-45F2-B50A-3F3A089707A1}"/>
                </a:ext>
              </a:extLst>
            </p:cNvPr>
            <p:cNvCxnSpPr>
              <a:cxnSpLocks/>
              <a:stCxn id="138" idx="0"/>
              <a:endCxn id="73" idx="2"/>
            </p:cNvCxnSpPr>
            <p:nvPr/>
          </p:nvCxnSpPr>
          <p:spPr>
            <a:xfrm>
              <a:off x="6551723" y="2394034"/>
              <a:ext cx="491236" cy="32338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D9F964C-28BC-4DF1-B44C-5BB1453F0DC1}"/>
                </a:ext>
              </a:extLst>
            </p:cNvPr>
            <p:cNvCxnSpPr>
              <a:cxnSpLocks/>
              <a:stCxn id="135" idx="0"/>
              <a:endCxn id="73" idx="2"/>
            </p:cNvCxnSpPr>
            <p:nvPr/>
          </p:nvCxnSpPr>
          <p:spPr>
            <a:xfrm>
              <a:off x="6797342" y="2394034"/>
              <a:ext cx="245617" cy="32338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1D665FA-9808-4D46-8476-0F0449159FC8}"/>
                </a:ext>
              </a:extLst>
            </p:cNvPr>
            <p:cNvCxnSpPr>
              <a:cxnSpLocks/>
              <a:stCxn id="130" idx="2"/>
              <a:endCxn id="95" idx="0"/>
            </p:cNvCxnSpPr>
            <p:nvPr/>
          </p:nvCxnSpPr>
          <p:spPr>
            <a:xfrm flipH="1" flipV="1">
              <a:off x="5569252" y="3466831"/>
              <a:ext cx="1964945" cy="33294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A5047D2-6440-4490-A134-5372C1603050}"/>
                </a:ext>
              </a:extLst>
            </p:cNvPr>
            <p:cNvCxnSpPr>
              <a:cxnSpLocks/>
              <a:stCxn id="103" idx="0"/>
              <a:endCxn id="130" idx="2"/>
            </p:cNvCxnSpPr>
            <p:nvPr/>
          </p:nvCxnSpPr>
          <p:spPr>
            <a:xfrm>
              <a:off x="7534198" y="3466831"/>
              <a:ext cx="0" cy="33294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15A8DFC9-D26D-4AA3-B67A-DAEFCD8BA8C7}"/>
                </a:ext>
              </a:extLst>
            </p:cNvPr>
            <p:cNvCxnSpPr>
              <a:cxnSpLocks/>
              <a:stCxn id="130" idx="2"/>
              <a:endCxn id="101" idx="0"/>
            </p:cNvCxnSpPr>
            <p:nvPr/>
          </p:nvCxnSpPr>
          <p:spPr>
            <a:xfrm flipH="1" flipV="1">
              <a:off x="6551723" y="3466831"/>
              <a:ext cx="982473" cy="33294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EA00E389-2305-49CD-8F3C-83651C9A790D}"/>
                </a:ext>
              </a:extLst>
            </p:cNvPr>
            <p:cNvCxnSpPr>
              <a:cxnSpLocks/>
              <a:stCxn id="122" idx="0"/>
              <a:endCxn id="36" idx="2"/>
            </p:cNvCxnSpPr>
            <p:nvPr/>
          </p:nvCxnSpPr>
          <p:spPr>
            <a:xfrm>
              <a:off x="5569251" y="4006513"/>
              <a:ext cx="1964945" cy="29877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A0881607-7A64-4087-88B1-5F756EFDC416}"/>
                </a:ext>
              </a:extLst>
            </p:cNvPr>
            <p:cNvCxnSpPr>
              <a:cxnSpLocks/>
              <a:stCxn id="36" idx="2"/>
              <a:endCxn id="130" idx="0"/>
            </p:cNvCxnSpPr>
            <p:nvPr/>
          </p:nvCxnSpPr>
          <p:spPr>
            <a:xfrm flipV="1">
              <a:off x="7534198" y="4006513"/>
              <a:ext cx="0" cy="29877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2FB65304-6014-4746-91A2-C01C423D89E6}"/>
                </a:ext>
              </a:extLst>
            </p:cNvPr>
            <p:cNvCxnSpPr>
              <a:cxnSpLocks/>
              <a:stCxn id="131" idx="0"/>
              <a:endCxn id="36" idx="2"/>
            </p:cNvCxnSpPr>
            <p:nvPr/>
          </p:nvCxnSpPr>
          <p:spPr>
            <a:xfrm>
              <a:off x="3605147" y="4006513"/>
              <a:ext cx="3929051" cy="29877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62545E61-7B24-49DC-97DC-C1F059CFF157}"/>
                </a:ext>
              </a:extLst>
            </p:cNvPr>
            <p:cNvCxnSpPr>
              <a:cxnSpLocks/>
              <a:stCxn id="75" idx="0"/>
              <a:endCxn id="101" idx="2"/>
            </p:cNvCxnSpPr>
            <p:nvPr/>
          </p:nvCxnSpPr>
          <p:spPr>
            <a:xfrm>
              <a:off x="6551723" y="2924159"/>
              <a:ext cx="0" cy="33593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65CB13CA-238E-4DF6-BA0B-D139CE089800}"/>
                </a:ext>
              </a:extLst>
            </p:cNvPr>
            <p:cNvCxnSpPr>
              <a:cxnSpLocks/>
              <a:stCxn id="77" idx="0"/>
              <a:endCxn id="101" idx="2"/>
            </p:cNvCxnSpPr>
            <p:nvPr/>
          </p:nvCxnSpPr>
          <p:spPr>
            <a:xfrm>
              <a:off x="6060489" y="2924159"/>
              <a:ext cx="491234" cy="33593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89CF75D6-639E-42F6-B701-4821CC25CEFB}"/>
                </a:ext>
              </a:extLst>
            </p:cNvPr>
            <p:cNvCxnSpPr>
              <a:cxnSpLocks/>
              <a:stCxn id="79" idx="0"/>
              <a:endCxn id="101" idx="2"/>
            </p:cNvCxnSpPr>
            <p:nvPr/>
          </p:nvCxnSpPr>
          <p:spPr>
            <a:xfrm>
              <a:off x="5569253" y="2924159"/>
              <a:ext cx="982470" cy="33593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9B14EAF-1BA1-449C-98C1-5B2873ED2C22}"/>
                </a:ext>
              </a:extLst>
            </p:cNvPr>
            <p:cNvCxnSpPr>
              <a:cxnSpLocks/>
              <a:stCxn id="95" idx="2"/>
              <a:endCxn id="79" idx="0"/>
            </p:cNvCxnSpPr>
            <p:nvPr/>
          </p:nvCxnSpPr>
          <p:spPr>
            <a:xfrm flipV="1">
              <a:off x="5569251" y="2924158"/>
              <a:ext cx="0" cy="33592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8E75500E-4B42-4ABA-AFCC-8B5D48FF6EBB}"/>
                </a:ext>
              </a:extLst>
            </p:cNvPr>
            <p:cNvCxnSpPr>
              <a:cxnSpLocks/>
              <a:stCxn id="81" idx="0"/>
              <a:endCxn id="95" idx="2"/>
            </p:cNvCxnSpPr>
            <p:nvPr/>
          </p:nvCxnSpPr>
          <p:spPr>
            <a:xfrm>
              <a:off x="5078017" y="2924158"/>
              <a:ext cx="491236" cy="33592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9E50213-17FE-4BB8-868B-B4BE9D51256B}"/>
                </a:ext>
              </a:extLst>
            </p:cNvPr>
            <p:cNvCxnSpPr>
              <a:cxnSpLocks/>
              <a:stCxn id="83" idx="0"/>
              <a:endCxn id="95" idx="2"/>
            </p:cNvCxnSpPr>
            <p:nvPr/>
          </p:nvCxnSpPr>
          <p:spPr>
            <a:xfrm>
              <a:off x="4586782" y="2924158"/>
              <a:ext cx="982472" cy="33593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27210ADA-0D26-43FD-B13F-042978175CAF}"/>
                </a:ext>
              </a:extLst>
            </p:cNvPr>
            <p:cNvCxnSpPr>
              <a:cxnSpLocks/>
              <a:stCxn id="91" idx="2"/>
              <a:endCxn id="83" idx="0"/>
            </p:cNvCxnSpPr>
            <p:nvPr/>
          </p:nvCxnSpPr>
          <p:spPr>
            <a:xfrm flipV="1">
              <a:off x="4586782" y="2924159"/>
              <a:ext cx="0" cy="33593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218C1A82-9877-4510-A636-64C0FDEAF0D1}"/>
                </a:ext>
              </a:extLst>
            </p:cNvPr>
            <p:cNvCxnSpPr>
              <a:cxnSpLocks/>
              <a:stCxn id="85" idx="0"/>
              <a:endCxn id="91" idx="2"/>
            </p:cNvCxnSpPr>
            <p:nvPr/>
          </p:nvCxnSpPr>
          <p:spPr>
            <a:xfrm>
              <a:off x="4095545" y="2924159"/>
              <a:ext cx="491236" cy="33593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21D27947-FDD1-4548-895A-0B38E08641AA}"/>
                </a:ext>
              </a:extLst>
            </p:cNvPr>
            <p:cNvCxnSpPr>
              <a:cxnSpLocks/>
              <a:stCxn id="105" idx="0"/>
            </p:cNvCxnSpPr>
            <p:nvPr/>
          </p:nvCxnSpPr>
          <p:spPr>
            <a:xfrm>
              <a:off x="3605146" y="2924159"/>
              <a:ext cx="1001602" cy="33593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4BD0C84D-C684-484B-866D-131D7AFAD5C5}"/>
                </a:ext>
              </a:extLst>
            </p:cNvPr>
            <p:cNvCxnSpPr>
              <a:cxnSpLocks/>
              <a:stCxn id="104" idx="2"/>
              <a:endCxn id="105" idx="0"/>
            </p:cNvCxnSpPr>
            <p:nvPr/>
          </p:nvCxnSpPr>
          <p:spPr>
            <a:xfrm flipV="1">
              <a:off x="3605146" y="2924159"/>
              <a:ext cx="0" cy="33593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34E62D09-84D4-4F20-A374-6B3FD3615914}"/>
                </a:ext>
              </a:extLst>
            </p:cNvPr>
            <p:cNvCxnSpPr>
              <a:cxnSpLocks/>
              <a:stCxn id="131" idx="2"/>
              <a:endCxn id="104" idx="0"/>
            </p:cNvCxnSpPr>
            <p:nvPr/>
          </p:nvCxnSpPr>
          <p:spPr>
            <a:xfrm flipV="1">
              <a:off x="3605145" y="3466831"/>
              <a:ext cx="1" cy="33294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5058FD76-806A-419E-8BC1-9F7B693693E4}"/>
                </a:ext>
              </a:extLst>
            </p:cNvPr>
            <p:cNvCxnSpPr>
              <a:cxnSpLocks/>
              <a:stCxn id="122" idx="2"/>
              <a:endCxn id="95" idx="0"/>
            </p:cNvCxnSpPr>
            <p:nvPr/>
          </p:nvCxnSpPr>
          <p:spPr>
            <a:xfrm flipV="1">
              <a:off x="5569251" y="3466831"/>
              <a:ext cx="0" cy="33294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C68E406-2299-46E5-89B2-1C594E14413C}"/>
                </a:ext>
              </a:extLst>
            </p:cNvPr>
            <p:cNvCxnSpPr>
              <a:cxnSpLocks/>
              <a:stCxn id="91" idx="0"/>
              <a:endCxn id="122" idx="2"/>
            </p:cNvCxnSpPr>
            <p:nvPr/>
          </p:nvCxnSpPr>
          <p:spPr>
            <a:xfrm>
              <a:off x="4586782" y="3466831"/>
              <a:ext cx="982472" cy="33294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AB2C1627-FAFC-4398-BBFE-1A4ED355456C}"/>
                </a:ext>
              </a:extLst>
            </p:cNvPr>
            <p:cNvCxnSpPr>
              <a:cxnSpLocks/>
              <a:stCxn id="104" idx="0"/>
              <a:endCxn id="122" idx="2"/>
            </p:cNvCxnSpPr>
            <p:nvPr/>
          </p:nvCxnSpPr>
          <p:spPr>
            <a:xfrm>
              <a:off x="3605147" y="3466831"/>
              <a:ext cx="1964106" cy="33294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C366D158-F770-41D0-A86A-633AE384DD6A}"/>
                </a:ext>
              </a:extLst>
            </p:cNvPr>
            <p:cNvCxnSpPr>
              <a:cxnSpLocks/>
              <a:stCxn id="140" idx="0"/>
              <a:endCxn id="77" idx="2"/>
            </p:cNvCxnSpPr>
            <p:nvPr/>
          </p:nvCxnSpPr>
          <p:spPr>
            <a:xfrm>
              <a:off x="6060488" y="2394034"/>
              <a:ext cx="1" cy="32338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15E284D9-C568-44E6-BDBF-116FAA35D598}"/>
                </a:ext>
              </a:extLst>
            </p:cNvPr>
            <p:cNvCxnSpPr>
              <a:cxnSpLocks/>
              <a:stCxn id="139" idx="0"/>
              <a:endCxn id="77" idx="2"/>
            </p:cNvCxnSpPr>
            <p:nvPr/>
          </p:nvCxnSpPr>
          <p:spPr>
            <a:xfrm>
              <a:off x="5814868" y="2394034"/>
              <a:ext cx="245621" cy="32338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1D0E637D-ECBD-41F5-8939-5A26E271261A}"/>
                </a:ext>
              </a:extLst>
            </p:cNvPr>
            <p:cNvCxnSpPr>
              <a:cxnSpLocks/>
              <a:stCxn id="142" idx="0"/>
              <a:endCxn id="77" idx="2"/>
            </p:cNvCxnSpPr>
            <p:nvPr/>
          </p:nvCxnSpPr>
          <p:spPr>
            <a:xfrm>
              <a:off x="5569252" y="2394034"/>
              <a:ext cx="491237" cy="32338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337FFC06-6AB1-4593-BB56-2EBA76655710}"/>
                </a:ext>
              </a:extLst>
            </p:cNvPr>
            <p:cNvCxnSpPr>
              <a:cxnSpLocks/>
              <a:stCxn id="148" idx="0"/>
              <a:endCxn id="85" idx="2"/>
            </p:cNvCxnSpPr>
            <p:nvPr/>
          </p:nvCxnSpPr>
          <p:spPr>
            <a:xfrm>
              <a:off x="4095544" y="2394034"/>
              <a:ext cx="1" cy="32338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3F5A7BB6-FD5A-4C03-8686-6FCFB420A84E}"/>
                </a:ext>
              </a:extLst>
            </p:cNvPr>
            <p:cNvCxnSpPr>
              <a:cxnSpLocks/>
              <a:stCxn id="147" idx="0"/>
              <a:endCxn id="85" idx="2"/>
            </p:cNvCxnSpPr>
            <p:nvPr/>
          </p:nvCxnSpPr>
          <p:spPr>
            <a:xfrm>
              <a:off x="3849927" y="2394034"/>
              <a:ext cx="245619" cy="32338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70384E10-78A3-4884-BB28-9F6FEFEEE3DF}"/>
                </a:ext>
              </a:extLst>
            </p:cNvPr>
            <p:cNvCxnSpPr>
              <a:cxnSpLocks/>
              <a:stCxn id="149" idx="0"/>
              <a:endCxn id="85" idx="2"/>
            </p:cNvCxnSpPr>
            <p:nvPr/>
          </p:nvCxnSpPr>
          <p:spPr>
            <a:xfrm>
              <a:off x="3605145" y="2394034"/>
              <a:ext cx="490400" cy="32338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805C0C30-1E23-4A90-A19E-4732D6C5A35B}"/>
                </a:ext>
              </a:extLst>
            </p:cNvPr>
            <p:cNvCxnSpPr>
              <a:cxnSpLocks/>
              <a:stCxn id="149" idx="0"/>
              <a:endCxn id="105" idx="2"/>
            </p:cNvCxnSpPr>
            <p:nvPr/>
          </p:nvCxnSpPr>
          <p:spPr>
            <a:xfrm>
              <a:off x="3605145" y="2394034"/>
              <a:ext cx="1" cy="32338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BB48F257-8DFA-4974-9EB3-CABA9603801C}"/>
              </a:ext>
            </a:extLst>
          </p:cNvPr>
          <p:cNvGrpSpPr/>
          <p:nvPr/>
        </p:nvGrpSpPr>
        <p:grpSpPr>
          <a:xfrm>
            <a:off x="3878213" y="3162299"/>
            <a:ext cx="3852000" cy="252000"/>
            <a:chOff x="3687907" y="3136057"/>
            <a:chExt cx="3922167" cy="262874"/>
          </a:xfrm>
        </p:grpSpPr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EE314C1E-14B1-4E3F-B35C-A93A8EC942E5}"/>
                </a:ext>
              </a:extLst>
            </p:cNvPr>
            <p:cNvGrpSpPr/>
            <p:nvPr/>
          </p:nvGrpSpPr>
          <p:grpSpPr>
            <a:xfrm>
              <a:off x="3687907" y="3136057"/>
              <a:ext cx="2160056" cy="259788"/>
              <a:chOff x="1865947" y="2876748"/>
              <a:chExt cx="1174168" cy="141216"/>
            </a:xfrm>
          </p:grpSpPr>
          <p:sp>
            <p:nvSpPr>
              <p:cNvPr id="156" name="Rectangle: Rounded Corners 155">
                <a:extLst>
                  <a:ext uri="{FF2B5EF4-FFF2-40B4-BE49-F238E27FC236}">
                    <a16:creationId xmlns:a16="http://schemas.microsoft.com/office/drawing/2014/main" id="{F8BEDFDB-EB17-4C19-BAC9-54EC3B31FA91}"/>
                  </a:ext>
                </a:extLst>
              </p:cNvPr>
              <p:cNvSpPr/>
              <p:nvPr/>
            </p:nvSpPr>
            <p:spPr>
              <a:xfrm flipV="1">
                <a:off x="1865947" y="2876748"/>
                <a:ext cx="1174168" cy="141216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/>
              </a:p>
            </p:txBody>
          </p: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011CA7A0-C106-4569-ADE1-A722B76BD142}"/>
                  </a:ext>
                </a:extLst>
              </p:cNvPr>
              <p:cNvSpPr txBox="1"/>
              <p:nvPr/>
            </p:nvSpPr>
            <p:spPr>
              <a:xfrm>
                <a:off x="1953871" y="2876748"/>
                <a:ext cx="1013606" cy="1338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Kernel receptive field</a:t>
                </a:r>
              </a:p>
            </p:txBody>
          </p:sp>
        </p:grp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3B90AC23-A9F7-468E-9AA5-93948E196EBC}"/>
                </a:ext>
              </a:extLst>
            </p:cNvPr>
            <p:cNvSpPr/>
            <p:nvPr/>
          </p:nvSpPr>
          <p:spPr>
            <a:xfrm flipV="1">
              <a:off x="5935471" y="3162581"/>
              <a:ext cx="206742" cy="20674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A9F9ED3E-321F-4B73-91EE-6ADCC6143E9B}"/>
                </a:ext>
              </a:extLst>
            </p:cNvPr>
            <p:cNvSpPr txBox="1"/>
            <p:nvPr/>
          </p:nvSpPr>
          <p:spPr>
            <a:xfrm>
              <a:off x="6172019" y="3152711"/>
              <a:ext cx="477694" cy="2462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Input</a:t>
              </a:r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E7C886BE-0D9C-4F0F-AFB9-61D3BC916CC6}"/>
                </a:ext>
              </a:extLst>
            </p:cNvPr>
            <p:cNvSpPr/>
            <p:nvPr/>
          </p:nvSpPr>
          <p:spPr>
            <a:xfrm flipV="1">
              <a:off x="6759573" y="3162581"/>
              <a:ext cx="206742" cy="20674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7F7B2ACF-1414-4591-B927-E3F8BEED7E1D}"/>
                </a:ext>
              </a:extLst>
            </p:cNvPr>
            <p:cNvSpPr txBox="1"/>
            <p:nvPr/>
          </p:nvSpPr>
          <p:spPr>
            <a:xfrm>
              <a:off x="6996123" y="3152711"/>
              <a:ext cx="613951" cy="2462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Output</a:t>
              </a:r>
            </a:p>
          </p:txBody>
        </p:sp>
      </p:grpSp>
      <p:sp>
        <p:nvSpPr>
          <p:cNvPr id="158" name="Rectangle 157">
            <a:extLst>
              <a:ext uri="{FF2B5EF4-FFF2-40B4-BE49-F238E27FC236}">
                <a16:creationId xmlns:a16="http://schemas.microsoft.com/office/drawing/2014/main" id="{0ABF8AF7-D796-4B51-9273-7BF13334E8C8}"/>
              </a:ext>
            </a:extLst>
          </p:cNvPr>
          <p:cNvSpPr/>
          <p:nvPr/>
        </p:nvSpPr>
        <p:spPr>
          <a:xfrm>
            <a:off x="3672840" y="5021580"/>
            <a:ext cx="251460" cy="411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11344"/>
      </p:ext>
    </p:extLst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342223-D697-4425-88F3-CC5FF37D2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395FC-DA4F-4FE4-AE6B-73BE279DC0AC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8F023B-C44E-41AE-8D2E-E9B1B34C8C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Overall Framework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D962263-E1E3-41EA-B02A-4AFD4BF8B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774" y="1"/>
            <a:ext cx="2519307" cy="386080"/>
          </a:xfrm>
        </p:spPr>
        <p:txBody>
          <a:bodyPr>
            <a:noAutofit/>
          </a:bodyPr>
          <a:lstStyle/>
          <a:p>
            <a:r>
              <a:rPr lang="en-US" dirty="0"/>
              <a:t>Appendix</a:t>
            </a:r>
            <a:endParaRPr lang="en-US" i="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C55FFB8-3854-477A-A5DD-BD57D74860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</a:t>
            </a:r>
          </a:p>
        </p:txBody>
      </p:sp>
      <p:grpSp>
        <p:nvGrpSpPr>
          <p:cNvPr id="626" name="Group 625">
            <a:extLst>
              <a:ext uri="{FF2B5EF4-FFF2-40B4-BE49-F238E27FC236}">
                <a16:creationId xmlns:a16="http://schemas.microsoft.com/office/drawing/2014/main" id="{309FAF63-3E60-4F08-8668-8D8F6FD9CB9E}"/>
              </a:ext>
            </a:extLst>
          </p:cNvPr>
          <p:cNvGrpSpPr/>
          <p:nvPr/>
        </p:nvGrpSpPr>
        <p:grpSpPr>
          <a:xfrm>
            <a:off x="1246536" y="2276644"/>
            <a:ext cx="3841951" cy="527847"/>
            <a:chOff x="695325" y="2014394"/>
            <a:chExt cx="4501209" cy="485737"/>
          </a:xfrm>
        </p:grpSpPr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E618F544-BA95-44B3-99FB-17FA65F3EA49}"/>
                </a:ext>
              </a:extLst>
            </p:cNvPr>
            <p:cNvSpPr/>
            <p:nvPr/>
          </p:nvSpPr>
          <p:spPr>
            <a:xfrm>
              <a:off x="695325" y="2014394"/>
              <a:ext cx="4501209" cy="48573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3805FBA5-FF17-4204-AF21-6A68AD856173}"/>
                </a:ext>
              </a:extLst>
            </p:cNvPr>
            <p:cNvSpPr txBox="1"/>
            <p:nvPr/>
          </p:nvSpPr>
          <p:spPr>
            <a:xfrm>
              <a:off x="2977770" y="2082084"/>
              <a:ext cx="2160000" cy="360000"/>
            </a:xfrm>
            <a:prstGeom prst="rect">
              <a:avLst/>
            </a:prstGeom>
            <a:solidFill>
              <a:srgbClr val="FFF2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 sz="1600">
                  <a:latin typeface="Cambria Math" panose="02040503050406030204" pitchFamily="18" charset="0"/>
                  <a:ea typeface="Cambria Math" panose="02040503050406030204" pitchFamily="18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800" b="1">
                  <a:solidFill>
                    <a:schemeClr val="tx1"/>
                  </a:solidFill>
                </a:rPr>
                <a:t>(2) </a:t>
              </a:r>
              <a:r>
                <a:rPr lang="en-US">
                  <a:solidFill>
                    <a:schemeClr val="tx1"/>
                  </a:solidFill>
                </a:rPr>
                <a:t>Pooling network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D1D60C1B-F6F8-4401-9F8C-695C42D0164C}"/>
                </a:ext>
              </a:extLst>
            </p:cNvPr>
            <p:cNvSpPr txBox="1"/>
            <p:nvPr/>
          </p:nvSpPr>
          <p:spPr>
            <a:xfrm>
              <a:off x="767006" y="2082084"/>
              <a:ext cx="2160000" cy="360000"/>
            </a:xfrm>
            <a:prstGeom prst="rect">
              <a:avLst/>
            </a:prstGeom>
            <a:solidFill>
              <a:srgbClr val="FFF2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 sz="1600">
                  <a:latin typeface="Cambria Math" panose="02040503050406030204" pitchFamily="18" charset="0"/>
                  <a:ea typeface="Cambria Math" panose="02040503050406030204" pitchFamily="18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800" b="1">
                  <a:solidFill>
                    <a:schemeClr val="tx1"/>
                  </a:solidFill>
                </a:rPr>
                <a:t>(2) </a:t>
              </a:r>
              <a:r>
                <a:rPr lang="en-US" sz="1800">
                  <a:solidFill>
                    <a:schemeClr val="tx1"/>
                  </a:solidFill>
                </a:rPr>
                <a:t>TCN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345" name="Rectangle 344">
              <a:extLst>
                <a:ext uri="{FF2B5EF4-FFF2-40B4-BE49-F238E27FC236}">
                  <a16:creationId xmlns:a16="http://schemas.microsoft.com/office/drawing/2014/main" id="{E86FC317-894F-420D-98A6-7EE758C3DD75}"/>
                </a:ext>
              </a:extLst>
            </p:cNvPr>
            <p:cNvSpPr/>
            <p:nvPr/>
          </p:nvSpPr>
          <p:spPr>
            <a:xfrm>
              <a:off x="718486" y="2075291"/>
              <a:ext cx="216430" cy="3398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355" name="Rectangle 354">
              <a:extLst>
                <a:ext uri="{FF2B5EF4-FFF2-40B4-BE49-F238E27FC236}">
                  <a16:creationId xmlns:a16="http://schemas.microsoft.com/office/drawing/2014/main" id="{0D32264A-4794-4315-AE42-EFA4AB834605}"/>
                </a:ext>
              </a:extLst>
            </p:cNvPr>
            <p:cNvSpPr/>
            <p:nvPr/>
          </p:nvSpPr>
          <p:spPr>
            <a:xfrm>
              <a:off x="2917676" y="2075291"/>
              <a:ext cx="216430" cy="3398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622" name="Rectangle 621">
              <a:extLst>
                <a:ext uri="{FF2B5EF4-FFF2-40B4-BE49-F238E27FC236}">
                  <a16:creationId xmlns:a16="http://schemas.microsoft.com/office/drawing/2014/main" id="{58928F87-101E-46A2-AAD8-4703D5E260EC}"/>
                </a:ext>
              </a:extLst>
            </p:cNvPr>
            <p:cNvSpPr/>
            <p:nvPr/>
          </p:nvSpPr>
          <p:spPr>
            <a:xfrm>
              <a:off x="2141313" y="2233913"/>
              <a:ext cx="115747" cy="925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5" name="TextBox 384">
                <a:extLst>
                  <a:ext uri="{FF2B5EF4-FFF2-40B4-BE49-F238E27FC236}">
                    <a16:creationId xmlns:a16="http://schemas.microsoft.com/office/drawing/2014/main" id="{B3C0191C-87F0-442F-8D85-FC4DD3F84A6F}"/>
                  </a:ext>
                </a:extLst>
              </p:cNvPr>
              <p:cNvSpPr txBox="1"/>
              <p:nvPr/>
            </p:nvSpPr>
            <p:spPr>
              <a:xfrm>
                <a:off x="6821431" y="3903832"/>
                <a:ext cx="970346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i="1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385" name="TextBox 384">
                <a:extLst>
                  <a:ext uri="{FF2B5EF4-FFF2-40B4-BE49-F238E27FC236}">
                    <a16:creationId xmlns:a16="http://schemas.microsoft.com/office/drawing/2014/main" id="{B3C0191C-87F0-442F-8D85-FC4DD3F84A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1431" y="3903832"/>
                <a:ext cx="970346" cy="461665"/>
              </a:xfrm>
              <a:prstGeom prst="rect">
                <a:avLst/>
              </a:prstGeom>
              <a:blipFill>
                <a:blip r:embed="rId3"/>
                <a:stretch>
                  <a:fillRect b="-17949"/>
                </a:stretch>
              </a:blipFill>
              <a:ln>
                <a:solidFill>
                  <a:schemeClr val="tx1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7" name="Group 626">
            <a:extLst>
              <a:ext uri="{FF2B5EF4-FFF2-40B4-BE49-F238E27FC236}">
                <a16:creationId xmlns:a16="http://schemas.microsoft.com/office/drawing/2014/main" id="{BC14CBE1-4678-415A-A518-5B4D8B0084D9}"/>
              </a:ext>
            </a:extLst>
          </p:cNvPr>
          <p:cNvGrpSpPr/>
          <p:nvPr/>
        </p:nvGrpSpPr>
        <p:grpSpPr>
          <a:xfrm>
            <a:off x="1236443" y="4494225"/>
            <a:ext cx="3862136" cy="621248"/>
            <a:chOff x="695325" y="3841108"/>
            <a:chExt cx="4524857" cy="571686"/>
          </a:xfrm>
        </p:grpSpPr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3F7E6C39-D0F2-4546-B286-FD7B9F542217}"/>
                </a:ext>
              </a:extLst>
            </p:cNvPr>
            <p:cNvSpPr/>
            <p:nvPr/>
          </p:nvSpPr>
          <p:spPr>
            <a:xfrm>
              <a:off x="695325" y="3841108"/>
              <a:ext cx="4524857" cy="48613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tx1"/>
                </a:solidFill>
              </a:endParaRPr>
            </a:p>
          </p:txBody>
        </p:sp>
        <p:grpSp>
          <p:nvGrpSpPr>
            <p:cNvPr id="569" name="Group 568">
              <a:extLst>
                <a:ext uri="{FF2B5EF4-FFF2-40B4-BE49-F238E27FC236}">
                  <a16:creationId xmlns:a16="http://schemas.microsoft.com/office/drawing/2014/main" id="{8EDD19D9-907F-4F64-B839-FDF1DE80B07B}"/>
                </a:ext>
              </a:extLst>
            </p:cNvPr>
            <p:cNvGrpSpPr/>
            <p:nvPr/>
          </p:nvGrpSpPr>
          <p:grpSpPr>
            <a:xfrm>
              <a:off x="728862" y="3897297"/>
              <a:ext cx="2198642" cy="515497"/>
              <a:chOff x="2951201" y="3897297"/>
              <a:chExt cx="2198642" cy="515497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2C891DB-4B23-460D-9418-39361247731C}"/>
                  </a:ext>
                </a:extLst>
              </p:cNvPr>
              <p:cNvSpPr/>
              <p:nvPr/>
            </p:nvSpPr>
            <p:spPr>
              <a:xfrm>
                <a:off x="2989843" y="3897297"/>
                <a:ext cx="2160000" cy="360000"/>
              </a:xfrm>
              <a:prstGeom prst="rect">
                <a:avLst/>
              </a:prstGeom>
              <a:solidFill>
                <a:srgbClr val="D5F5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(3) </a:t>
                </a:r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Clustering</a:t>
                </a:r>
              </a:p>
            </p:txBody>
          </p:sp>
          <p:sp>
            <p:nvSpPr>
              <p:cNvPr id="339" name="Rectangle 338">
                <a:extLst>
                  <a:ext uri="{FF2B5EF4-FFF2-40B4-BE49-F238E27FC236}">
                    <a16:creationId xmlns:a16="http://schemas.microsoft.com/office/drawing/2014/main" id="{CDD62E51-BE1A-4D49-9487-1E978CE8FBF6}"/>
                  </a:ext>
                </a:extLst>
              </p:cNvPr>
              <p:cNvSpPr/>
              <p:nvPr/>
            </p:nvSpPr>
            <p:spPr>
              <a:xfrm>
                <a:off x="2951201" y="4072927"/>
                <a:ext cx="216430" cy="3398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570" name="Group 569">
              <a:extLst>
                <a:ext uri="{FF2B5EF4-FFF2-40B4-BE49-F238E27FC236}">
                  <a16:creationId xmlns:a16="http://schemas.microsoft.com/office/drawing/2014/main" id="{2A92CFCA-27F9-46DA-8509-E9278E15017C}"/>
                </a:ext>
              </a:extLst>
            </p:cNvPr>
            <p:cNvGrpSpPr/>
            <p:nvPr/>
          </p:nvGrpSpPr>
          <p:grpSpPr>
            <a:xfrm>
              <a:off x="2963965" y="3897297"/>
              <a:ext cx="2197454" cy="515496"/>
              <a:chOff x="741625" y="3897297"/>
              <a:chExt cx="2197454" cy="515496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CDF37DE-3B73-49E8-8382-93864691454C}"/>
                  </a:ext>
                </a:extLst>
              </p:cNvPr>
              <p:cNvSpPr/>
              <p:nvPr/>
            </p:nvSpPr>
            <p:spPr>
              <a:xfrm>
                <a:off x="779079" y="3897297"/>
                <a:ext cx="2160000" cy="360000"/>
              </a:xfrm>
              <a:prstGeom prst="rect">
                <a:avLst/>
              </a:prstGeom>
              <a:solidFill>
                <a:srgbClr val="D5F5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(3) </a:t>
                </a:r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Classification</a:t>
                </a:r>
              </a:p>
            </p:txBody>
          </p:sp>
          <p:sp>
            <p:nvSpPr>
              <p:cNvPr id="361" name="Rectangle 360">
                <a:extLst>
                  <a:ext uri="{FF2B5EF4-FFF2-40B4-BE49-F238E27FC236}">
                    <a16:creationId xmlns:a16="http://schemas.microsoft.com/office/drawing/2014/main" id="{08D68C84-93CC-4F7F-B2F4-03676686C0B4}"/>
                  </a:ext>
                </a:extLst>
              </p:cNvPr>
              <p:cNvSpPr/>
              <p:nvPr/>
            </p:nvSpPr>
            <p:spPr>
              <a:xfrm>
                <a:off x="741625" y="4072926"/>
                <a:ext cx="216430" cy="3398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en-US" dirty="0"/>
              </a:p>
            </p:txBody>
          </p:sp>
        </p:grpSp>
      </p:grpSp>
      <p:cxnSp>
        <p:nvCxnSpPr>
          <p:cNvPr id="592" name="Straight Arrow Connector 591">
            <a:extLst>
              <a:ext uri="{FF2B5EF4-FFF2-40B4-BE49-F238E27FC236}">
                <a16:creationId xmlns:a16="http://schemas.microsoft.com/office/drawing/2014/main" id="{E7670244-D1E4-446D-BB62-956795919536}"/>
              </a:ext>
            </a:extLst>
          </p:cNvPr>
          <p:cNvCxnSpPr>
            <a:cxnSpLocks/>
            <a:stCxn id="25" idx="3"/>
            <a:endCxn id="317" idx="1"/>
          </p:cNvCxnSpPr>
          <p:nvPr/>
        </p:nvCxnSpPr>
        <p:spPr>
          <a:xfrm>
            <a:off x="2392882" y="5369204"/>
            <a:ext cx="2979251" cy="2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3" name="Rectangle 402">
            <a:extLst>
              <a:ext uri="{FF2B5EF4-FFF2-40B4-BE49-F238E27FC236}">
                <a16:creationId xmlns:a16="http://schemas.microsoft.com/office/drawing/2014/main" id="{F4C23829-6845-4659-8826-6E50DCF42A80}"/>
              </a:ext>
            </a:extLst>
          </p:cNvPr>
          <p:cNvSpPr/>
          <p:nvPr/>
        </p:nvSpPr>
        <p:spPr>
          <a:xfrm>
            <a:off x="5217289" y="4889908"/>
            <a:ext cx="114300" cy="1552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0" name="Group 669">
            <a:extLst>
              <a:ext uri="{FF2B5EF4-FFF2-40B4-BE49-F238E27FC236}">
                <a16:creationId xmlns:a16="http://schemas.microsoft.com/office/drawing/2014/main" id="{D823C071-C093-4F5E-8075-71C99575005B}"/>
              </a:ext>
            </a:extLst>
          </p:cNvPr>
          <p:cNvGrpSpPr/>
          <p:nvPr/>
        </p:nvGrpSpPr>
        <p:grpSpPr>
          <a:xfrm>
            <a:off x="1778549" y="1252159"/>
            <a:ext cx="2777924" cy="458031"/>
            <a:chOff x="1678329" y="1268413"/>
            <a:chExt cx="2777924" cy="421491"/>
          </a:xfrm>
        </p:grpSpPr>
        <p:sp>
          <p:nvSpPr>
            <p:cNvPr id="665" name="Rectangle: Rounded Corners 664">
              <a:extLst>
                <a:ext uri="{FF2B5EF4-FFF2-40B4-BE49-F238E27FC236}">
                  <a16:creationId xmlns:a16="http://schemas.microsoft.com/office/drawing/2014/main" id="{5E01CA6D-61FD-4C67-8B3E-3F76C5C1F42A}"/>
                </a:ext>
              </a:extLst>
            </p:cNvPr>
            <p:cNvSpPr/>
            <p:nvPr/>
          </p:nvSpPr>
          <p:spPr>
            <a:xfrm>
              <a:off x="1678329" y="1268413"/>
              <a:ext cx="2777924" cy="421491"/>
            </a:xfrm>
            <a:prstGeom prst="roundRect">
              <a:avLst/>
            </a:prstGeom>
            <a:solidFill>
              <a:srgbClr val="EAEAF2"/>
            </a:solidFill>
            <a:ln w="28575">
              <a:noFill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b="1" i="1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280" name="TextBox 279">
              <a:extLst>
                <a:ext uri="{FF2B5EF4-FFF2-40B4-BE49-F238E27FC236}">
                  <a16:creationId xmlns:a16="http://schemas.microsoft.com/office/drawing/2014/main" id="{C227A537-09E1-4EB3-ADD8-E9391B98DF9C}"/>
                </a:ext>
              </a:extLst>
            </p:cNvPr>
            <p:cNvSpPr txBox="1"/>
            <p:nvPr/>
          </p:nvSpPr>
          <p:spPr>
            <a:xfrm>
              <a:off x="1678329" y="1279988"/>
              <a:ext cx="2721494" cy="368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900" b="1" u="sng">
                  <a:latin typeface="Cambria Math" panose="02040503050406030204" pitchFamily="18" charset="0"/>
                  <a:ea typeface="Cambria Math" panose="02040503050406030204" pitchFamily="18" charset="0"/>
                </a:defRPr>
              </a:lvl1pPr>
            </a:lstStyle>
            <a:p>
              <a:r>
                <a:rPr lang="en-US" sz="2000" u="none" dirty="0"/>
                <a:t>(1) </a:t>
              </a:r>
              <a:r>
                <a:rPr lang="en-US" sz="2000" b="0" u="none" dirty="0"/>
                <a:t>Time series input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9" name="TextBox 228">
                  <a:extLst>
                    <a:ext uri="{FF2B5EF4-FFF2-40B4-BE49-F238E27FC236}">
                      <a16:creationId xmlns:a16="http://schemas.microsoft.com/office/drawing/2014/main" id="{FBF067CB-FBF8-437C-A084-0CAE1614A41E}"/>
                    </a:ext>
                  </a:extLst>
                </p:cNvPr>
                <p:cNvSpPr txBox="1"/>
                <p:nvPr/>
              </p:nvSpPr>
              <p:spPr>
                <a:xfrm>
                  <a:off x="4064515" y="1268413"/>
                  <a:ext cx="360000" cy="39651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oMath>
                    </m:oMathPara>
                  </a14:m>
                  <a:endParaRPr lang="en-US" sz="2800" b="1" dirty="0">
                    <a:solidFill>
                      <a:schemeClr val="tx1"/>
                    </a:solidFill>
                    <a:latin typeface="Lato" panose="020F0502020204030203" pitchFamily="34" charset="0"/>
                  </a:endParaRPr>
                </a:p>
              </p:txBody>
            </p:sp>
          </mc:Choice>
          <mc:Fallback xmlns="">
            <p:sp>
              <p:nvSpPr>
                <p:cNvPr id="229" name="TextBox 228">
                  <a:extLst>
                    <a:ext uri="{FF2B5EF4-FFF2-40B4-BE49-F238E27FC236}">
                      <a16:creationId xmlns:a16="http://schemas.microsoft.com/office/drawing/2014/main" id="{FBF067CB-FBF8-437C-A084-0CAE1614A4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4515" y="1268413"/>
                  <a:ext cx="360000" cy="39651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2" name="TextBox 301">
                <a:extLst>
                  <a:ext uri="{FF2B5EF4-FFF2-40B4-BE49-F238E27FC236}">
                    <a16:creationId xmlns:a16="http://schemas.microsoft.com/office/drawing/2014/main" id="{725951E2-4592-489E-AEEB-D2CB5CF3B546}"/>
                  </a:ext>
                </a:extLst>
              </p:cNvPr>
              <p:cNvSpPr txBox="1"/>
              <p:nvPr/>
            </p:nvSpPr>
            <p:spPr>
              <a:xfrm>
                <a:off x="5093518" y="1276313"/>
                <a:ext cx="1894700" cy="40011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b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(4)</m:t>
                      </m:r>
                      <m:r>
                        <a:rPr lang="en-US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𝑟𝑒𝑐𝑜𝑛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0" dirty="0">
                  <a:solidFill>
                    <a:schemeClr val="tx1"/>
                  </a:solidFill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302" name="TextBox 301">
                <a:extLst>
                  <a:ext uri="{FF2B5EF4-FFF2-40B4-BE49-F238E27FC236}">
                    <a16:creationId xmlns:a16="http://schemas.microsoft.com/office/drawing/2014/main" id="{725951E2-4592-489E-AEEB-D2CB5CF3B5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3518" y="1276313"/>
                <a:ext cx="1894700" cy="400110"/>
              </a:xfrm>
              <a:prstGeom prst="rect">
                <a:avLst/>
              </a:prstGeom>
              <a:blipFill>
                <a:blip r:embed="rId5"/>
                <a:stretch>
                  <a:fillRect l="-1282" r="-6090" b="-16176"/>
                </a:stretch>
              </a:blipFill>
              <a:ln>
                <a:solidFill>
                  <a:schemeClr val="tx1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0" name="Group 589">
            <a:extLst>
              <a:ext uri="{FF2B5EF4-FFF2-40B4-BE49-F238E27FC236}">
                <a16:creationId xmlns:a16="http://schemas.microsoft.com/office/drawing/2014/main" id="{F8BD11F1-4DD5-466E-8192-43E2BF84CE7D}"/>
              </a:ext>
            </a:extLst>
          </p:cNvPr>
          <p:cNvGrpSpPr/>
          <p:nvPr/>
        </p:nvGrpSpPr>
        <p:grpSpPr>
          <a:xfrm>
            <a:off x="5371920" y="5169153"/>
            <a:ext cx="1674171" cy="571962"/>
            <a:chOff x="5016000" y="4154043"/>
            <a:chExt cx="1881568" cy="526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7" name="TextBox 316">
                  <a:extLst>
                    <a:ext uri="{FF2B5EF4-FFF2-40B4-BE49-F238E27FC236}">
                      <a16:creationId xmlns:a16="http://schemas.microsoft.com/office/drawing/2014/main" id="{5E6692E5-3693-4FD1-96A7-84DC0D1E00EC}"/>
                    </a:ext>
                  </a:extLst>
                </p:cNvPr>
                <p:cNvSpPr txBox="1"/>
                <p:nvPr/>
              </p:nvSpPr>
              <p:spPr>
                <a:xfrm>
                  <a:off x="5016239" y="4154043"/>
                  <a:ext cx="1881329" cy="36819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  <a:prstDash val="dash"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(4)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𝑐𝑙𝑠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̂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2000" b="0" dirty="0">
                    <a:solidFill>
                      <a:schemeClr val="tx1"/>
                    </a:solidFill>
                    <a:latin typeface="Lato" panose="020F0502020204030203" pitchFamily="34" charset="0"/>
                  </a:endParaRPr>
                </a:p>
              </p:txBody>
            </p:sp>
          </mc:Choice>
          <mc:Fallback xmlns="">
            <p:sp>
              <p:nvSpPr>
                <p:cNvPr id="317" name="TextBox 316">
                  <a:extLst>
                    <a:ext uri="{FF2B5EF4-FFF2-40B4-BE49-F238E27FC236}">
                      <a16:creationId xmlns:a16="http://schemas.microsoft.com/office/drawing/2014/main" id="{5E6692E5-3693-4FD1-96A7-84DC0D1E00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16239" y="4154043"/>
                  <a:ext cx="1881329" cy="368191"/>
                </a:xfrm>
                <a:prstGeom prst="rect">
                  <a:avLst/>
                </a:prstGeom>
                <a:blipFill>
                  <a:blip r:embed="rId6"/>
                  <a:stretch>
                    <a:fillRect l="-2527" t="-7353" r="-11191" b="-23529"/>
                  </a:stretch>
                </a:blipFill>
                <a:ln>
                  <a:solidFill>
                    <a:schemeClr val="tx1"/>
                  </a:solidFill>
                  <a:prstDash val="dash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7" name="TextBox 396">
              <a:extLst>
                <a:ext uri="{FF2B5EF4-FFF2-40B4-BE49-F238E27FC236}">
                  <a16:creationId xmlns:a16="http://schemas.microsoft.com/office/drawing/2014/main" id="{F7C6FDB1-D6AA-4775-88AE-9250236462F3}"/>
                </a:ext>
              </a:extLst>
            </p:cNvPr>
            <p:cNvSpPr txBox="1"/>
            <p:nvPr/>
          </p:nvSpPr>
          <p:spPr>
            <a:xfrm>
              <a:off x="5016000" y="4340507"/>
              <a:ext cx="538988" cy="339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grpSp>
        <p:nvGrpSpPr>
          <p:cNvPr id="529" name="Group 528">
            <a:extLst>
              <a:ext uri="{FF2B5EF4-FFF2-40B4-BE49-F238E27FC236}">
                <a16:creationId xmlns:a16="http://schemas.microsoft.com/office/drawing/2014/main" id="{28385C0E-2F1D-4FC8-A599-A03EAD658134}"/>
              </a:ext>
            </a:extLst>
          </p:cNvPr>
          <p:cNvGrpSpPr/>
          <p:nvPr/>
        </p:nvGrpSpPr>
        <p:grpSpPr>
          <a:xfrm>
            <a:off x="2087511" y="3211141"/>
            <a:ext cx="2160000" cy="463396"/>
            <a:chOff x="1334664" y="3186858"/>
            <a:chExt cx="2160000" cy="426428"/>
          </a:xfrm>
        </p:grpSpPr>
        <p:sp>
          <p:nvSpPr>
            <p:cNvPr id="256" name="Rectangle: Rounded Corners 255">
              <a:extLst>
                <a:ext uri="{FF2B5EF4-FFF2-40B4-BE49-F238E27FC236}">
                  <a16:creationId xmlns:a16="http://schemas.microsoft.com/office/drawing/2014/main" id="{5C6F1628-B031-46BC-9278-EDBDAEB41D71}"/>
                </a:ext>
              </a:extLst>
            </p:cNvPr>
            <p:cNvSpPr/>
            <p:nvPr/>
          </p:nvSpPr>
          <p:spPr>
            <a:xfrm>
              <a:off x="1334664" y="3253286"/>
              <a:ext cx="2160000" cy="360000"/>
            </a:xfrm>
            <a:prstGeom prst="roundRect">
              <a:avLst/>
            </a:prstGeom>
            <a:solidFill>
              <a:srgbClr val="EAEAF2"/>
            </a:solidFill>
            <a:ln w="28575">
              <a:noFill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b="1" i="1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5" name="Rectangle 254">
                  <a:extLst>
                    <a:ext uri="{FF2B5EF4-FFF2-40B4-BE49-F238E27FC236}">
                      <a16:creationId xmlns:a16="http://schemas.microsoft.com/office/drawing/2014/main" id="{F63F9665-D6AF-41BF-AB36-4E1419ECC9E3}"/>
                    </a:ext>
                  </a:extLst>
                </p:cNvPr>
                <p:cNvSpPr/>
                <p:nvPr/>
              </p:nvSpPr>
              <p:spPr>
                <a:xfrm>
                  <a:off x="1955217" y="3186858"/>
                  <a:ext cx="920060" cy="369332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𝒍𝒂𝒕𝒆𝒏𝒕</m:t>
                            </m:r>
                          </m:sub>
                        </m:sSub>
                      </m:oMath>
                    </m:oMathPara>
                  </a14:m>
                  <a:endParaRPr lang="en-US" sz="2400" b="1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55" name="Rectangle 254">
                  <a:extLst>
                    <a:ext uri="{FF2B5EF4-FFF2-40B4-BE49-F238E27FC236}">
                      <a16:creationId xmlns:a16="http://schemas.microsoft.com/office/drawing/2014/main" id="{F63F9665-D6AF-41BF-AB36-4E1419ECC9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5217" y="3186858"/>
                  <a:ext cx="920060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7947" r="-1325" b="-106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22" name="Straight Connector 321">
            <a:extLst>
              <a:ext uri="{FF2B5EF4-FFF2-40B4-BE49-F238E27FC236}">
                <a16:creationId xmlns:a16="http://schemas.microsoft.com/office/drawing/2014/main" id="{6BDA0C33-A76F-490E-A3E3-E03BCBE2CC05}"/>
              </a:ext>
            </a:extLst>
          </p:cNvPr>
          <p:cNvCxnSpPr>
            <a:cxnSpLocks/>
            <a:stCxn id="291" idx="0"/>
            <a:endCxn id="33" idx="2"/>
          </p:cNvCxnSpPr>
          <p:nvPr/>
        </p:nvCxnSpPr>
        <p:spPr>
          <a:xfrm flipH="1" flipV="1">
            <a:off x="6048188" y="2571714"/>
            <a:ext cx="2477" cy="7116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Connector: Elbow 326">
            <a:extLst>
              <a:ext uri="{FF2B5EF4-FFF2-40B4-BE49-F238E27FC236}">
                <a16:creationId xmlns:a16="http://schemas.microsoft.com/office/drawing/2014/main" id="{77C09FB4-04E2-42EA-AA2D-BEDE33CA81E3}"/>
              </a:ext>
            </a:extLst>
          </p:cNvPr>
          <p:cNvCxnSpPr>
            <a:cxnSpLocks/>
            <a:stCxn id="317" idx="3"/>
            <a:endCxn id="385" idx="2"/>
          </p:cNvCxnSpPr>
          <p:nvPr/>
        </p:nvCxnSpPr>
        <p:spPr>
          <a:xfrm flipV="1">
            <a:off x="7046091" y="4365497"/>
            <a:ext cx="260513" cy="1003712"/>
          </a:xfrm>
          <a:prstGeom prst="bentConnector2">
            <a:avLst/>
          </a:prstGeom>
          <a:ln w="1587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8" name="Group 677">
            <a:extLst>
              <a:ext uri="{FF2B5EF4-FFF2-40B4-BE49-F238E27FC236}">
                <a16:creationId xmlns:a16="http://schemas.microsoft.com/office/drawing/2014/main" id="{A6B3DF78-F243-455B-B855-2348F7A987A2}"/>
              </a:ext>
            </a:extLst>
          </p:cNvPr>
          <p:cNvGrpSpPr/>
          <p:nvPr/>
        </p:nvGrpSpPr>
        <p:grpSpPr>
          <a:xfrm>
            <a:off x="4697009" y="5902617"/>
            <a:ext cx="3105005" cy="458032"/>
            <a:chOff x="1309868" y="5462655"/>
            <a:chExt cx="3105005" cy="421491"/>
          </a:xfrm>
        </p:grpSpPr>
        <p:sp>
          <p:nvSpPr>
            <p:cNvPr id="676" name="Rectangle: Rounded Corners 675">
              <a:extLst>
                <a:ext uri="{FF2B5EF4-FFF2-40B4-BE49-F238E27FC236}">
                  <a16:creationId xmlns:a16="http://schemas.microsoft.com/office/drawing/2014/main" id="{519E644E-B31E-4678-914D-5D6F871389A9}"/>
                </a:ext>
              </a:extLst>
            </p:cNvPr>
            <p:cNvSpPr/>
            <p:nvPr/>
          </p:nvSpPr>
          <p:spPr>
            <a:xfrm>
              <a:off x="1309868" y="5462655"/>
              <a:ext cx="3065362" cy="421491"/>
            </a:xfrm>
            <a:prstGeom prst="roundRect">
              <a:avLst/>
            </a:prstGeom>
            <a:solidFill>
              <a:srgbClr val="EAEAF2"/>
            </a:solidFill>
            <a:ln w="28575">
              <a:noFill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b="1" i="1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286" name="TextBox 285">
              <a:extLst>
                <a:ext uri="{FF2B5EF4-FFF2-40B4-BE49-F238E27FC236}">
                  <a16:creationId xmlns:a16="http://schemas.microsoft.com/office/drawing/2014/main" id="{37DD9337-DB94-4DFE-8E68-F9D4C3055D15}"/>
                </a:ext>
              </a:extLst>
            </p:cNvPr>
            <p:cNvSpPr txBox="1"/>
            <p:nvPr/>
          </p:nvSpPr>
          <p:spPr>
            <a:xfrm>
              <a:off x="1354238" y="5515417"/>
              <a:ext cx="2848817" cy="2832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defRPr sz="900" b="1" u="sng">
                  <a:latin typeface="Cambria Math" panose="02040503050406030204" pitchFamily="18" charset="0"/>
                  <a:ea typeface="Cambria Math" panose="02040503050406030204" pitchFamily="18" charset="0"/>
                </a:defRPr>
              </a:lvl1pPr>
            </a:lstStyle>
            <a:p>
              <a:r>
                <a:rPr lang="en-US" sz="2000" u="none" dirty="0"/>
                <a:t>(5) </a:t>
              </a:r>
              <a:r>
                <a:rPr lang="en-US" sz="2000" b="0" u="none" dirty="0"/>
                <a:t> Segmentation output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2" name="TextBox 341">
                  <a:extLst>
                    <a:ext uri="{FF2B5EF4-FFF2-40B4-BE49-F238E27FC236}">
                      <a16:creationId xmlns:a16="http://schemas.microsoft.com/office/drawing/2014/main" id="{64DB378E-7193-40B3-950A-7903D3AFB42E}"/>
                    </a:ext>
                  </a:extLst>
                </p:cNvPr>
                <p:cNvSpPr txBox="1"/>
                <p:nvPr/>
              </p:nvSpPr>
              <p:spPr>
                <a:xfrm>
                  <a:off x="4054873" y="5485907"/>
                  <a:ext cx="360000" cy="39651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oMath>
                    </m:oMathPara>
                  </a14:m>
                  <a:endParaRPr lang="en-US" sz="2800" b="1" dirty="0">
                    <a:solidFill>
                      <a:schemeClr val="tx1"/>
                    </a:solidFill>
                    <a:latin typeface="Lato" panose="020F0502020204030203" pitchFamily="34" charset="0"/>
                  </a:endParaRPr>
                </a:p>
              </p:txBody>
            </p:sp>
          </mc:Choice>
          <mc:Fallback xmlns="">
            <p:sp>
              <p:nvSpPr>
                <p:cNvPr id="342" name="TextBox 341">
                  <a:extLst>
                    <a:ext uri="{FF2B5EF4-FFF2-40B4-BE49-F238E27FC236}">
                      <a16:creationId xmlns:a16="http://schemas.microsoft.com/office/drawing/2014/main" id="{64DB378E-7193-40B3-950A-7903D3AFB4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4873" y="5485907"/>
                  <a:ext cx="360000" cy="39651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3" name="Connector: Elbow 332">
            <a:extLst>
              <a:ext uri="{FF2B5EF4-FFF2-40B4-BE49-F238E27FC236}">
                <a16:creationId xmlns:a16="http://schemas.microsoft.com/office/drawing/2014/main" id="{AE18C76E-AE45-43DE-BF4C-96768425137F}"/>
              </a:ext>
            </a:extLst>
          </p:cNvPr>
          <p:cNvCxnSpPr>
            <a:cxnSpLocks/>
            <a:stCxn id="16" idx="1"/>
            <a:endCxn id="676" idx="1"/>
          </p:cNvCxnSpPr>
          <p:nvPr/>
        </p:nvCxnSpPr>
        <p:spPr>
          <a:xfrm rot="10800000" flipH="1" flipV="1">
            <a:off x="1298049" y="4750889"/>
            <a:ext cx="3398959" cy="1380743"/>
          </a:xfrm>
          <a:prstGeom prst="bentConnector3">
            <a:avLst>
              <a:gd name="adj1" fmla="val -6726"/>
            </a:avLst>
          </a:prstGeom>
          <a:ln w="222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>
            <a:extLst>
              <a:ext uri="{FF2B5EF4-FFF2-40B4-BE49-F238E27FC236}">
                <a16:creationId xmlns:a16="http://schemas.microsoft.com/office/drawing/2014/main" id="{BD4F4494-DBC8-4A0E-A63A-7C0D09D618E5}"/>
              </a:ext>
            </a:extLst>
          </p:cNvPr>
          <p:cNvCxnSpPr>
            <a:cxnSpLocks/>
            <a:stCxn id="16" idx="2"/>
            <a:endCxn id="25" idx="0"/>
          </p:cNvCxnSpPr>
          <p:nvPr/>
        </p:nvCxnSpPr>
        <p:spPr>
          <a:xfrm flipH="1">
            <a:off x="2212882" y="4946492"/>
            <a:ext cx="6989" cy="2271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>
            <a:extLst>
              <a:ext uri="{FF2B5EF4-FFF2-40B4-BE49-F238E27FC236}">
                <a16:creationId xmlns:a16="http://schemas.microsoft.com/office/drawing/2014/main" id="{D5514773-8104-4723-8761-EF9FE1CED831}"/>
              </a:ext>
            </a:extLst>
          </p:cNvPr>
          <p:cNvCxnSpPr>
            <a:cxnSpLocks/>
            <a:stCxn id="17" idx="2"/>
            <a:endCxn id="27" idx="0"/>
          </p:cNvCxnSpPr>
          <p:nvPr/>
        </p:nvCxnSpPr>
        <p:spPr>
          <a:xfrm flipH="1">
            <a:off x="4126145" y="4946492"/>
            <a:ext cx="457" cy="2233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" name="Straight Connector 417">
            <a:extLst>
              <a:ext uri="{FF2B5EF4-FFF2-40B4-BE49-F238E27FC236}">
                <a16:creationId xmlns:a16="http://schemas.microsoft.com/office/drawing/2014/main" id="{1D01BC7D-4270-4F6C-AA8D-232B88F95E3C}"/>
              </a:ext>
            </a:extLst>
          </p:cNvPr>
          <p:cNvCxnSpPr>
            <a:cxnSpLocks/>
            <a:stCxn id="291" idx="1"/>
            <a:endCxn id="256" idx="3"/>
          </p:cNvCxnSpPr>
          <p:nvPr/>
        </p:nvCxnSpPr>
        <p:spPr>
          <a:xfrm flipH="1">
            <a:off x="4247511" y="3478932"/>
            <a:ext cx="10334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8E96A95-61BA-4D79-97C9-6E05A4859480}"/>
              </a:ext>
            </a:extLst>
          </p:cNvPr>
          <p:cNvGrpSpPr/>
          <p:nvPr/>
        </p:nvGrpSpPr>
        <p:grpSpPr>
          <a:xfrm>
            <a:off x="5832188" y="2102263"/>
            <a:ext cx="432000" cy="469451"/>
            <a:chOff x="10828207" y="3304038"/>
            <a:chExt cx="429451" cy="435177"/>
          </a:xfrm>
          <a:solidFill>
            <a:srgbClr val="EAEAF2"/>
          </a:solidFill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380517BD-8FDF-4950-87B2-70ACB2AB3B13}"/>
                </a:ext>
              </a:extLst>
            </p:cNvPr>
            <p:cNvSpPr/>
            <p:nvPr/>
          </p:nvSpPr>
          <p:spPr>
            <a:xfrm>
              <a:off x="10828207" y="3304038"/>
              <a:ext cx="429451" cy="435177"/>
            </a:xfrm>
            <a:prstGeom prst="roundRect">
              <a:avLst/>
            </a:prstGeom>
            <a:grpFill/>
            <a:ln w="28575">
              <a:noFill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b="1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9D18F238-9F7D-49D4-AA99-0286D91FC0E5}"/>
                    </a:ext>
                  </a:extLst>
                </p:cNvPr>
                <p:cNvSpPr txBox="1"/>
                <p:nvPr/>
              </p:nvSpPr>
              <p:spPr>
                <a:xfrm>
                  <a:off x="10873918" y="3337986"/>
                  <a:ext cx="311510" cy="37204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400" b="1" dirty="0">
                    <a:latin typeface="Lato" panose="020F0502020204030203" pitchFamily="34" charset="0"/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9D18F238-9F7D-49D4-AA99-0286D91FC0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73918" y="3337986"/>
                  <a:ext cx="311510" cy="372048"/>
                </a:xfrm>
                <a:prstGeom prst="rect">
                  <a:avLst/>
                </a:prstGeom>
                <a:blipFill>
                  <a:blip r:embed="rId9"/>
                  <a:stretch>
                    <a:fillRect l="-32692" r="-34615" b="-303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2C94F3F1-CCD3-42FB-8794-3E9E539FF989}"/>
                  </a:ext>
                </a:extLst>
              </p:cNvPr>
              <p:cNvSpPr/>
              <p:nvPr/>
            </p:nvSpPr>
            <p:spPr>
              <a:xfrm>
                <a:off x="2032882" y="5173599"/>
                <a:ext cx="360000" cy="391210"/>
              </a:xfrm>
              <a:prstGeom prst="roundRect">
                <a:avLst/>
              </a:prstGeom>
              <a:solidFill>
                <a:srgbClr val="EAEA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2C94F3F1-CCD3-42FB-8794-3E9E539FF9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882" y="5173599"/>
                <a:ext cx="360000" cy="391210"/>
              </a:xfrm>
              <a:prstGeom prst="roundRect">
                <a:avLst/>
              </a:prstGeom>
              <a:blipFill>
                <a:blip r:embed="rId10"/>
                <a:stretch>
                  <a:fillRect l="-15000" t="-9375" b="-9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5BB4A7EE-8DAD-4097-81B3-ECB892029282}"/>
                  </a:ext>
                </a:extLst>
              </p:cNvPr>
              <p:cNvSpPr/>
              <p:nvPr/>
            </p:nvSpPr>
            <p:spPr>
              <a:xfrm>
                <a:off x="3942705" y="5169860"/>
                <a:ext cx="366880" cy="398686"/>
              </a:xfrm>
              <a:prstGeom prst="roundRect">
                <a:avLst/>
              </a:prstGeom>
              <a:solidFill>
                <a:srgbClr val="EAEA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5BB4A7EE-8DAD-4097-81B3-ECB8920292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705" y="5169860"/>
                <a:ext cx="366880" cy="398686"/>
              </a:xfrm>
              <a:prstGeom prst="roundRect">
                <a:avLst/>
              </a:prstGeom>
              <a:blipFill>
                <a:blip r:embed="rId11"/>
                <a:stretch>
                  <a:fillRect l="-6667" t="-7692" b="-923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0" name="Straight Arrow Connector 479">
            <a:extLst>
              <a:ext uri="{FF2B5EF4-FFF2-40B4-BE49-F238E27FC236}">
                <a16:creationId xmlns:a16="http://schemas.microsoft.com/office/drawing/2014/main" id="{E932D7C5-36CB-4C42-A35B-29D9AA0117FA}"/>
              </a:ext>
            </a:extLst>
          </p:cNvPr>
          <p:cNvCxnSpPr>
            <a:cxnSpLocks/>
            <a:stCxn id="34" idx="0"/>
            <a:endCxn id="302" idx="2"/>
          </p:cNvCxnSpPr>
          <p:nvPr/>
        </p:nvCxnSpPr>
        <p:spPr>
          <a:xfrm flipV="1">
            <a:off x="6034850" y="1676423"/>
            <a:ext cx="6018" cy="462462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3" name="Straight Arrow Connector 562">
            <a:extLst>
              <a:ext uri="{FF2B5EF4-FFF2-40B4-BE49-F238E27FC236}">
                <a16:creationId xmlns:a16="http://schemas.microsoft.com/office/drawing/2014/main" id="{95400927-D93F-4438-B925-D5FD1442997F}"/>
              </a:ext>
            </a:extLst>
          </p:cNvPr>
          <p:cNvCxnSpPr>
            <a:cxnSpLocks/>
            <a:stCxn id="229" idx="3"/>
            <a:endCxn id="302" idx="1"/>
          </p:cNvCxnSpPr>
          <p:nvPr/>
        </p:nvCxnSpPr>
        <p:spPr>
          <a:xfrm>
            <a:off x="4524735" y="1467603"/>
            <a:ext cx="568783" cy="8765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1" name="Rectangle 290">
            <a:extLst>
              <a:ext uri="{FF2B5EF4-FFF2-40B4-BE49-F238E27FC236}">
                <a16:creationId xmlns:a16="http://schemas.microsoft.com/office/drawing/2014/main" id="{C1CA5D49-B788-4155-83D1-59405608E8D3}"/>
              </a:ext>
            </a:extLst>
          </p:cNvPr>
          <p:cNvSpPr/>
          <p:nvPr/>
        </p:nvSpPr>
        <p:spPr>
          <a:xfrm>
            <a:off x="5280946" y="3283328"/>
            <a:ext cx="1539437" cy="3912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(3) </a:t>
            </a:r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Decoder</a:t>
            </a:r>
          </a:p>
        </p:txBody>
      </p:sp>
      <p:sp>
        <p:nvSpPr>
          <p:cNvPr id="637" name="Rectangle: Rounded Corners 636">
            <a:extLst>
              <a:ext uri="{FF2B5EF4-FFF2-40B4-BE49-F238E27FC236}">
                <a16:creationId xmlns:a16="http://schemas.microsoft.com/office/drawing/2014/main" id="{C498718A-A45A-49C0-A365-C01607AC146B}"/>
              </a:ext>
            </a:extLst>
          </p:cNvPr>
          <p:cNvSpPr/>
          <p:nvPr/>
        </p:nvSpPr>
        <p:spPr>
          <a:xfrm>
            <a:off x="1143001" y="1877720"/>
            <a:ext cx="5868365" cy="1916927"/>
          </a:xfrm>
          <a:prstGeom prst="roundRect">
            <a:avLst>
              <a:gd name="adj" fmla="val 10417"/>
            </a:avLst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8" name="Rectangle: Rounded Corners 637">
            <a:extLst>
              <a:ext uri="{FF2B5EF4-FFF2-40B4-BE49-F238E27FC236}">
                <a16:creationId xmlns:a16="http://schemas.microsoft.com/office/drawing/2014/main" id="{51E7B9CA-34C8-49DC-8315-DF631CA4FFE1}"/>
              </a:ext>
            </a:extLst>
          </p:cNvPr>
          <p:cNvSpPr/>
          <p:nvPr/>
        </p:nvSpPr>
        <p:spPr>
          <a:xfrm>
            <a:off x="1154576" y="3936521"/>
            <a:ext cx="4039564" cy="1730398"/>
          </a:xfrm>
          <a:prstGeom prst="roundRect">
            <a:avLst>
              <a:gd name="adj" fmla="val 10417"/>
            </a:avLst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0" name="Connector: Elbow 639">
            <a:extLst>
              <a:ext uri="{FF2B5EF4-FFF2-40B4-BE49-F238E27FC236}">
                <a16:creationId xmlns:a16="http://schemas.microsoft.com/office/drawing/2014/main" id="{82433C34-4A83-4374-8D97-38D9A48A228F}"/>
              </a:ext>
            </a:extLst>
          </p:cNvPr>
          <p:cNvCxnSpPr>
            <a:stCxn id="256" idx="2"/>
            <a:endCxn id="16" idx="0"/>
          </p:cNvCxnSpPr>
          <p:nvPr/>
        </p:nvCxnSpPr>
        <p:spPr>
          <a:xfrm rot="5400000">
            <a:off x="2253319" y="3641089"/>
            <a:ext cx="880745" cy="947640"/>
          </a:xfrm>
          <a:prstGeom prst="bentConnector3">
            <a:avLst>
              <a:gd name="adj1" fmla="val 50000"/>
            </a:avLst>
          </a:prstGeom>
          <a:ln w="1587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2" name="Connector: Elbow 641">
            <a:extLst>
              <a:ext uri="{FF2B5EF4-FFF2-40B4-BE49-F238E27FC236}">
                <a16:creationId xmlns:a16="http://schemas.microsoft.com/office/drawing/2014/main" id="{26F3C64F-5AC1-4DAF-B3F6-92DECE6B4693}"/>
              </a:ext>
            </a:extLst>
          </p:cNvPr>
          <p:cNvCxnSpPr>
            <a:cxnSpLocks/>
            <a:stCxn id="256" idx="2"/>
            <a:endCxn id="17" idx="0"/>
          </p:cNvCxnSpPr>
          <p:nvPr/>
        </p:nvCxnSpPr>
        <p:spPr>
          <a:xfrm rot="16200000" flipH="1">
            <a:off x="3206684" y="3635363"/>
            <a:ext cx="880745" cy="959091"/>
          </a:xfrm>
          <a:prstGeom prst="bentConnector3">
            <a:avLst>
              <a:gd name="adj1" fmla="val 50000"/>
            </a:avLst>
          </a:prstGeom>
          <a:ln w="1587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5" name="Connector: Elbow 394">
            <a:extLst>
              <a:ext uri="{FF2B5EF4-FFF2-40B4-BE49-F238E27FC236}">
                <a16:creationId xmlns:a16="http://schemas.microsoft.com/office/drawing/2014/main" id="{B90C14C2-22D3-4E07-8E07-24560B803C47}"/>
              </a:ext>
            </a:extLst>
          </p:cNvPr>
          <p:cNvCxnSpPr>
            <a:cxnSpLocks/>
            <a:stCxn id="280" idx="2"/>
            <a:endCxn id="98" idx="0"/>
          </p:cNvCxnSpPr>
          <p:nvPr/>
        </p:nvCxnSpPr>
        <p:spPr>
          <a:xfrm rot="5400000">
            <a:off x="2341741" y="1552647"/>
            <a:ext cx="685353" cy="909757"/>
          </a:xfrm>
          <a:prstGeom prst="bentConnector3">
            <a:avLst>
              <a:gd name="adj1" fmla="val 50000"/>
            </a:avLst>
          </a:prstGeom>
          <a:ln w="1587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6" name="Connector: Elbow 525">
            <a:extLst>
              <a:ext uri="{FF2B5EF4-FFF2-40B4-BE49-F238E27FC236}">
                <a16:creationId xmlns:a16="http://schemas.microsoft.com/office/drawing/2014/main" id="{625073C8-F6E2-4768-A1F0-FCCBC10033D2}"/>
              </a:ext>
            </a:extLst>
          </p:cNvPr>
          <p:cNvCxnSpPr>
            <a:cxnSpLocks/>
            <a:stCxn id="280" idx="2"/>
            <a:endCxn id="97" idx="0"/>
          </p:cNvCxnSpPr>
          <p:nvPr/>
        </p:nvCxnSpPr>
        <p:spPr>
          <a:xfrm rot="16200000" flipH="1">
            <a:off x="3285226" y="1518918"/>
            <a:ext cx="685353" cy="977214"/>
          </a:xfrm>
          <a:prstGeom prst="bentConnector3">
            <a:avLst>
              <a:gd name="adj1" fmla="val 50000"/>
            </a:avLst>
          </a:prstGeom>
          <a:ln w="1587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2" name="Connector: Elbow 681">
            <a:extLst>
              <a:ext uri="{FF2B5EF4-FFF2-40B4-BE49-F238E27FC236}">
                <a16:creationId xmlns:a16="http://schemas.microsoft.com/office/drawing/2014/main" id="{D8EB38B7-AB3A-4D0F-90D4-ABDBEDA9CA60}"/>
              </a:ext>
            </a:extLst>
          </p:cNvPr>
          <p:cNvCxnSpPr>
            <a:cxnSpLocks/>
            <a:stCxn id="302" idx="3"/>
            <a:endCxn id="385" idx="0"/>
          </p:cNvCxnSpPr>
          <p:nvPr/>
        </p:nvCxnSpPr>
        <p:spPr>
          <a:xfrm>
            <a:off x="6988218" y="1476368"/>
            <a:ext cx="318386" cy="2427464"/>
          </a:xfrm>
          <a:prstGeom prst="bentConnector2">
            <a:avLst/>
          </a:prstGeom>
          <a:ln w="1587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6" name="Connector: Elbow 535">
            <a:extLst>
              <a:ext uri="{FF2B5EF4-FFF2-40B4-BE49-F238E27FC236}">
                <a16:creationId xmlns:a16="http://schemas.microsoft.com/office/drawing/2014/main" id="{D86B10A9-1F9E-4531-B704-A2B46B57CE47}"/>
              </a:ext>
            </a:extLst>
          </p:cNvPr>
          <p:cNvCxnSpPr>
            <a:cxnSpLocks/>
            <a:stCxn id="97" idx="2"/>
            <a:endCxn id="256" idx="0"/>
          </p:cNvCxnSpPr>
          <p:nvPr/>
        </p:nvCxnSpPr>
        <p:spPr>
          <a:xfrm rot="5400000">
            <a:off x="3371053" y="2537870"/>
            <a:ext cx="541917" cy="948999"/>
          </a:xfrm>
          <a:prstGeom prst="bentConnector3">
            <a:avLst>
              <a:gd name="adj1" fmla="val 50000"/>
            </a:avLst>
          </a:prstGeom>
          <a:ln w="1587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027BAEFF-5309-49F5-9D96-0B0BF759C69E}"/>
              </a:ext>
            </a:extLst>
          </p:cNvPr>
          <p:cNvCxnSpPr>
            <a:cxnSpLocks/>
            <a:stCxn id="98" idx="2"/>
            <a:endCxn id="256" idx="0"/>
          </p:cNvCxnSpPr>
          <p:nvPr/>
        </p:nvCxnSpPr>
        <p:spPr>
          <a:xfrm rot="16200000" flipH="1">
            <a:off x="2427568" y="2543383"/>
            <a:ext cx="541915" cy="937972"/>
          </a:xfrm>
          <a:prstGeom prst="bentConnector3">
            <a:avLst>
              <a:gd name="adj1" fmla="val 50000"/>
            </a:avLst>
          </a:prstGeom>
          <a:ln w="1587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3" name="Connector: Curved 752">
            <a:extLst>
              <a:ext uri="{FF2B5EF4-FFF2-40B4-BE49-F238E27FC236}">
                <a16:creationId xmlns:a16="http://schemas.microsoft.com/office/drawing/2014/main" id="{83FE408E-AB8E-4D86-9433-B06395CE1459}"/>
              </a:ext>
            </a:extLst>
          </p:cNvPr>
          <p:cNvCxnSpPr>
            <a:cxnSpLocks/>
            <a:stCxn id="385" idx="1"/>
            <a:endCxn id="291" idx="2"/>
          </p:cNvCxnSpPr>
          <p:nvPr/>
        </p:nvCxnSpPr>
        <p:spPr>
          <a:xfrm rot="10800000">
            <a:off x="6050665" y="3674539"/>
            <a:ext cx="770766" cy="460127"/>
          </a:xfrm>
          <a:prstGeom prst="curvedConnector2">
            <a:avLst/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9" name="Connector: Curved 758">
            <a:extLst>
              <a:ext uri="{FF2B5EF4-FFF2-40B4-BE49-F238E27FC236}">
                <a16:creationId xmlns:a16="http://schemas.microsoft.com/office/drawing/2014/main" id="{EF4C995E-FC28-490C-8B1B-E84FB2E91C42}"/>
              </a:ext>
            </a:extLst>
          </p:cNvPr>
          <p:cNvCxnSpPr>
            <a:cxnSpLocks/>
            <a:stCxn id="385" idx="1"/>
            <a:endCxn id="17" idx="3"/>
          </p:cNvCxnSpPr>
          <p:nvPr/>
        </p:nvCxnSpPr>
        <p:spPr>
          <a:xfrm rot="10800000" flipV="1">
            <a:off x="5048423" y="4134664"/>
            <a:ext cx="1773008" cy="616225"/>
          </a:xfrm>
          <a:prstGeom prst="curvedConnector3">
            <a:avLst/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2" name="Oval 761">
            <a:extLst>
              <a:ext uri="{FF2B5EF4-FFF2-40B4-BE49-F238E27FC236}">
                <a16:creationId xmlns:a16="http://schemas.microsoft.com/office/drawing/2014/main" id="{0039187A-A56C-4B63-87A7-326ED6E9F586}"/>
              </a:ext>
            </a:extLst>
          </p:cNvPr>
          <p:cNvSpPr/>
          <p:nvPr/>
        </p:nvSpPr>
        <p:spPr>
          <a:xfrm>
            <a:off x="2346768" y="2536376"/>
            <a:ext cx="115747" cy="11574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3" name="Freeform: Shape 772">
            <a:extLst>
              <a:ext uri="{FF2B5EF4-FFF2-40B4-BE49-F238E27FC236}">
                <a16:creationId xmlns:a16="http://schemas.microsoft.com/office/drawing/2014/main" id="{449BD848-E027-4B00-8E66-9EBDCC172A05}"/>
              </a:ext>
            </a:extLst>
          </p:cNvPr>
          <p:cNvSpPr/>
          <p:nvPr/>
        </p:nvSpPr>
        <p:spPr>
          <a:xfrm>
            <a:off x="2636135" y="2611200"/>
            <a:ext cx="4180682" cy="1539433"/>
          </a:xfrm>
          <a:custGeom>
            <a:avLst/>
            <a:gdLst>
              <a:gd name="connsiteX0" fmla="*/ 4294208 w 4294208"/>
              <a:gd name="connsiteY0" fmla="*/ 1516284 h 1516284"/>
              <a:gd name="connsiteX1" fmla="*/ 2268638 w 4294208"/>
              <a:gd name="connsiteY1" fmla="*/ 1134319 h 1516284"/>
              <a:gd name="connsiteX2" fmla="*/ 1828800 w 4294208"/>
              <a:gd name="connsiteY2" fmla="*/ 497712 h 1516284"/>
              <a:gd name="connsiteX3" fmla="*/ 381965 w 4294208"/>
              <a:gd name="connsiteY3" fmla="*/ 289367 h 1516284"/>
              <a:gd name="connsiteX4" fmla="*/ 0 w 4294208"/>
              <a:gd name="connsiteY4" fmla="*/ 0 h 1516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4208" h="1516284">
                <a:moveTo>
                  <a:pt x="4294208" y="1516284"/>
                </a:moveTo>
                <a:cubicBezTo>
                  <a:pt x="3486873" y="1410182"/>
                  <a:pt x="2679539" y="1304081"/>
                  <a:pt x="2268638" y="1134319"/>
                </a:cubicBezTo>
                <a:cubicBezTo>
                  <a:pt x="1857737" y="964557"/>
                  <a:pt x="2143245" y="638537"/>
                  <a:pt x="1828800" y="497712"/>
                </a:cubicBezTo>
                <a:cubicBezTo>
                  <a:pt x="1514354" y="356887"/>
                  <a:pt x="686765" y="372319"/>
                  <a:pt x="381965" y="289367"/>
                </a:cubicBezTo>
                <a:cubicBezTo>
                  <a:pt x="77165" y="206415"/>
                  <a:pt x="38582" y="103207"/>
                  <a:pt x="0" y="0"/>
                </a:cubicBezTo>
              </a:path>
            </a:pathLst>
          </a:cu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3" name="Right Brace 782">
            <a:extLst>
              <a:ext uri="{FF2B5EF4-FFF2-40B4-BE49-F238E27FC236}">
                <a16:creationId xmlns:a16="http://schemas.microsoft.com/office/drawing/2014/main" id="{9D5BC9B2-966E-4D5D-B50F-CF450804CC1F}"/>
              </a:ext>
            </a:extLst>
          </p:cNvPr>
          <p:cNvSpPr/>
          <p:nvPr/>
        </p:nvSpPr>
        <p:spPr>
          <a:xfrm>
            <a:off x="7902341" y="1400772"/>
            <a:ext cx="359556" cy="4171354"/>
          </a:xfrm>
          <a:prstGeom prst="rightBrace">
            <a:avLst>
              <a:gd name="adj1" fmla="val 47464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4" name="TextBox 783">
                <a:extLst>
                  <a:ext uri="{FF2B5EF4-FFF2-40B4-BE49-F238E27FC236}">
                    <a16:creationId xmlns:a16="http://schemas.microsoft.com/office/drawing/2014/main" id="{397484D9-6D05-48D1-B8B8-4F6EAFB6655F}"/>
                  </a:ext>
                </a:extLst>
              </p:cNvPr>
              <p:cNvSpPr txBox="1"/>
              <p:nvPr/>
            </p:nvSpPr>
            <p:spPr>
              <a:xfrm>
                <a:off x="8333387" y="3229339"/>
                <a:ext cx="2715613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>
                    <a:latin typeface="Lato" panose="020F0502020204030203" pitchFamily="34" charset="0"/>
                  </a:rPr>
                  <a:t>Repeat (1) ~ (4) </a:t>
                </a:r>
              </a:p>
              <a:p>
                <a:r>
                  <a:rPr lang="en-US" i="1" dirty="0">
                    <a:latin typeface="Lato" panose="020F0502020204030203" pitchFamily="34" charset="0"/>
                  </a:rPr>
                  <a:t>until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acc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b="1" i="1" dirty="0">
                    <a:latin typeface="Lato" panose="020F0502020204030203" pitchFamily="34" charset="0"/>
                  </a:rPr>
                  <a:t> </a:t>
                </a:r>
                <a:r>
                  <a:rPr lang="en-US" i="1" dirty="0">
                    <a:latin typeface="Lato" panose="020F0502020204030203" pitchFamily="34" charset="0"/>
                  </a:rPr>
                  <a:t>does not change.</a:t>
                </a:r>
              </a:p>
            </p:txBody>
          </p:sp>
        </mc:Choice>
        <mc:Fallback xmlns="">
          <p:sp>
            <p:nvSpPr>
              <p:cNvPr id="784" name="TextBox 783">
                <a:extLst>
                  <a:ext uri="{FF2B5EF4-FFF2-40B4-BE49-F238E27FC236}">
                    <a16:creationId xmlns:a16="http://schemas.microsoft.com/office/drawing/2014/main" id="{397484D9-6D05-48D1-B8B8-4F6EAFB66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3387" y="3229339"/>
                <a:ext cx="2715613" cy="677108"/>
              </a:xfrm>
              <a:prstGeom prst="rect">
                <a:avLst/>
              </a:prstGeom>
              <a:blipFill>
                <a:blip r:embed="rId12"/>
                <a:stretch>
                  <a:fillRect l="-1794" t="-5405" b="-12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9" name="TextBox 788">
            <a:extLst>
              <a:ext uri="{FF2B5EF4-FFF2-40B4-BE49-F238E27FC236}">
                <a16:creationId xmlns:a16="http://schemas.microsoft.com/office/drawing/2014/main" id="{10C34BD1-614C-48DC-A688-497B8B4E04CB}"/>
              </a:ext>
            </a:extLst>
          </p:cNvPr>
          <p:cNvSpPr txBox="1"/>
          <p:nvPr/>
        </p:nvSpPr>
        <p:spPr>
          <a:xfrm rot="20565255">
            <a:off x="5976309" y="4119418"/>
            <a:ext cx="7936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update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C6EA84-0E9A-4813-AD17-C5A9F93BFFEE}"/>
              </a:ext>
            </a:extLst>
          </p:cNvPr>
          <p:cNvSpPr/>
          <p:nvPr/>
        </p:nvSpPr>
        <p:spPr>
          <a:xfrm rot="16200000">
            <a:off x="151691" y="2550468"/>
            <a:ext cx="13965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chemeClr val="accent6"/>
                </a:solidFill>
                <a:latin typeface="Lato" panose="020F0502020204030203" pitchFamily="34" charset="0"/>
              </a:rPr>
              <a:t>Module 1</a:t>
            </a:r>
            <a:endParaRPr lang="en-US" sz="2400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4547A841-A3D8-4C95-A731-40BBE16D03D0}"/>
              </a:ext>
            </a:extLst>
          </p:cNvPr>
          <p:cNvSpPr/>
          <p:nvPr/>
        </p:nvSpPr>
        <p:spPr>
          <a:xfrm rot="16200000">
            <a:off x="151691" y="4620570"/>
            <a:ext cx="13965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chemeClr val="accent1"/>
                </a:solidFill>
                <a:latin typeface="Lato" panose="020F0502020204030203" pitchFamily="34" charset="0"/>
              </a:rPr>
              <a:t>Module 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943112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C73EE0-BCFA-4FDD-887F-F8CB1F16D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395FC-DA4F-4FE4-AE6B-73BE279DC0AC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BC00CD-373C-4A44-A042-31031324DF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Result of Representation Learning</a:t>
            </a:r>
            <a:endParaRPr lang="en-US" dirty="0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CC4B9358-AD64-40C7-9A8D-8A6F02D9C12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dirty="0"/>
              <a:t>TCTS</a:t>
            </a:r>
            <a:r>
              <a:rPr lang="en-US" dirty="0"/>
              <a:t> generates the representation to be distinct between states.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i="1" dirty="0"/>
              <a:t>TCTS </a:t>
            </a:r>
            <a:r>
              <a:rPr lang="en-US" dirty="0"/>
              <a:t>summarizes (b) to have a separate representation between states.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29E3F6-AA67-49E1-BB3D-83A2B6252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0A7CC7-64BF-45BB-A456-B18B4EBED6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A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D325A9-30BF-49FC-95B8-CD0355154B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6" t="12807" r="10069" b="12963"/>
          <a:stretch/>
        </p:blipFill>
        <p:spPr>
          <a:xfrm>
            <a:off x="1835150" y="2079454"/>
            <a:ext cx="7931538" cy="16779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908471-9267-48E4-B3DF-1B44F73A9B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6" t="12575" r="10069" b="13031"/>
          <a:stretch/>
        </p:blipFill>
        <p:spPr>
          <a:xfrm>
            <a:off x="1835150" y="4183316"/>
            <a:ext cx="7931538" cy="5520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7290CEC-F514-4559-9956-D0291D4501AA}"/>
              </a:ext>
            </a:extLst>
          </p:cNvPr>
          <p:cNvPicPr>
            <a:picLocks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5150" y="5138105"/>
            <a:ext cx="7931538" cy="25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4FC45B6-E661-4E2D-BE84-F4F05BE1ABE4}"/>
              </a:ext>
            </a:extLst>
          </p:cNvPr>
          <p:cNvPicPr>
            <a:picLocks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5155" y="5788902"/>
            <a:ext cx="7931527" cy="2520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0471D5-8FFA-4070-BBE0-8C91077FA6C2}"/>
              </a:ext>
            </a:extLst>
          </p:cNvPr>
          <p:cNvCxnSpPr/>
          <p:nvPr/>
        </p:nvCxnSpPr>
        <p:spPr>
          <a:xfrm>
            <a:off x="2542534" y="2087758"/>
            <a:ext cx="0" cy="396000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358A7C5-8603-4453-942B-503A69814713}"/>
              </a:ext>
            </a:extLst>
          </p:cNvPr>
          <p:cNvCxnSpPr/>
          <p:nvPr/>
        </p:nvCxnSpPr>
        <p:spPr>
          <a:xfrm>
            <a:off x="3224505" y="2087758"/>
            <a:ext cx="0" cy="396000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C268AF7-9F03-4B3A-9EB6-1C56C5AA8F5B}"/>
              </a:ext>
            </a:extLst>
          </p:cNvPr>
          <p:cNvCxnSpPr/>
          <p:nvPr/>
        </p:nvCxnSpPr>
        <p:spPr>
          <a:xfrm>
            <a:off x="3931874" y="2087758"/>
            <a:ext cx="0" cy="396000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EB9D02E-402B-4956-A715-053FC32EC918}"/>
              </a:ext>
            </a:extLst>
          </p:cNvPr>
          <p:cNvCxnSpPr/>
          <p:nvPr/>
        </p:nvCxnSpPr>
        <p:spPr>
          <a:xfrm>
            <a:off x="4617749" y="2087758"/>
            <a:ext cx="0" cy="396000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8AC665B-80A5-42AB-8B0A-A9CC7EF1A24B}"/>
              </a:ext>
            </a:extLst>
          </p:cNvPr>
          <p:cNvCxnSpPr/>
          <p:nvPr/>
        </p:nvCxnSpPr>
        <p:spPr>
          <a:xfrm>
            <a:off x="5312419" y="2087758"/>
            <a:ext cx="0" cy="396000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FD8BD6-A965-4EDB-AA20-2F112609413B}"/>
              </a:ext>
            </a:extLst>
          </p:cNvPr>
          <p:cNvCxnSpPr/>
          <p:nvPr/>
        </p:nvCxnSpPr>
        <p:spPr>
          <a:xfrm>
            <a:off x="5998297" y="2087758"/>
            <a:ext cx="0" cy="396000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C795330-E811-4F81-8758-6A60E3F614C9}"/>
              </a:ext>
            </a:extLst>
          </p:cNvPr>
          <p:cNvCxnSpPr/>
          <p:nvPr/>
        </p:nvCxnSpPr>
        <p:spPr>
          <a:xfrm>
            <a:off x="6772105" y="2087758"/>
            <a:ext cx="0" cy="396000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AC7E7E8-E81E-4248-BCB9-3226506C3D24}"/>
              </a:ext>
            </a:extLst>
          </p:cNvPr>
          <p:cNvCxnSpPr/>
          <p:nvPr/>
        </p:nvCxnSpPr>
        <p:spPr>
          <a:xfrm>
            <a:off x="7457979" y="2087758"/>
            <a:ext cx="0" cy="396000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D938492-7624-41BB-9AE4-1FDF953F975F}"/>
              </a:ext>
            </a:extLst>
          </p:cNvPr>
          <p:cNvCxnSpPr/>
          <p:nvPr/>
        </p:nvCxnSpPr>
        <p:spPr>
          <a:xfrm>
            <a:off x="8127249" y="2087758"/>
            <a:ext cx="0" cy="396000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F7A28EE-5BED-4D58-B76A-130594061B43}"/>
              </a:ext>
            </a:extLst>
          </p:cNvPr>
          <p:cNvCxnSpPr/>
          <p:nvPr/>
        </p:nvCxnSpPr>
        <p:spPr>
          <a:xfrm>
            <a:off x="8821919" y="2087758"/>
            <a:ext cx="0" cy="396000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B7ED7C7-97C9-44AD-9DCB-F2CBB54E53F6}"/>
              </a:ext>
            </a:extLst>
          </p:cNvPr>
          <p:cNvCxnSpPr/>
          <p:nvPr/>
        </p:nvCxnSpPr>
        <p:spPr>
          <a:xfrm>
            <a:off x="9068133" y="2087758"/>
            <a:ext cx="0" cy="396000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A7F5936-9A99-4057-ADE9-BD2F659BDC4B}"/>
              </a:ext>
            </a:extLst>
          </p:cNvPr>
          <p:cNvSpPr txBox="1"/>
          <p:nvPr/>
        </p:nvSpPr>
        <p:spPr>
          <a:xfrm>
            <a:off x="4969143" y="3785979"/>
            <a:ext cx="2080635" cy="36933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400" b="1"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</a:lstStyle>
          <a:p>
            <a:r>
              <a:rPr lang="en-US" sz="2400" b="0" dirty="0"/>
              <a:t>(a) Raw dataset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22C65B6-DE20-44B3-AD36-9BFCD0CEFEA8}"/>
              </a:ext>
            </a:extLst>
          </p:cNvPr>
          <p:cNvSpPr txBox="1"/>
          <p:nvPr/>
        </p:nvSpPr>
        <p:spPr>
          <a:xfrm>
            <a:off x="4459653" y="4751451"/>
            <a:ext cx="3354636" cy="36933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400" b="1"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</a:lstStyle>
          <a:p>
            <a:r>
              <a:rPr lang="en-US" sz="2400" b="0" dirty="0"/>
              <a:t>(b) Latent representation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630885-7EAC-46E0-ABB3-D4B7073E99B2}"/>
              </a:ext>
            </a:extLst>
          </p:cNvPr>
          <p:cNvSpPr txBox="1"/>
          <p:nvPr/>
        </p:nvSpPr>
        <p:spPr>
          <a:xfrm>
            <a:off x="4927732" y="5406936"/>
            <a:ext cx="2188420" cy="36933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>
            <a:spAutoFit/>
          </a:bodyPr>
          <a:lstStyle/>
          <a:p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(c) Ground truth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6F5BE2-EF5A-4543-8F3B-35A8EBC611B8}"/>
              </a:ext>
            </a:extLst>
          </p:cNvPr>
          <p:cNvSpPr txBox="1"/>
          <p:nvPr/>
        </p:nvSpPr>
        <p:spPr>
          <a:xfrm>
            <a:off x="3428639" y="6074248"/>
            <a:ext cx="5941627" cy="36933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400" b="1"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</a:lstStyle>
          <a:p>
            <a:r>
              <a:rPr lang="en-US" sz="2400" b="0" dirty="0"/>
              <a:t>(d) Time-series segmentation results of </a:t>
            </a:r>
            <a:r>
              <a:rPr lang="en-US" sz="2400" i="1" dirty="0"/>
              <a:t>TCTS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E082082-1A38-4A67-8A08-7661F53EA61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854" r="53881"/>
          <a:stretch/>
        </p:blipFill>
        <p:spPr>
          <a:xfrm>
            <a:off x="9837270" y="2313260"/>
            <a:ext cx="243885" cy="239417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2ED327D-2456-4F59-A2B7-FF0C9D5CB63B}"/>
              </a:ext>
            </a:extLst>
          </p:cNvPr>
          <p:cNvSpPr txBox="1"/>
          <p:nvPr/>
        </p:nvSpPr>
        <p:spPr>
          <a:xfrm>
            <a:off x="9944247" y="2313259"/>
            <a:ext cx="520553" cy="27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1.0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9E16E86-EF61-454A-B9CA-B12F2DD080F3}"/>
              </a:ext>
            </a:extLst>
          </p:cNvPr>
          <p:cNvSpPr txBox="1"/>
          <p:nvPr/>
        </p:nvSpPr>
        <p:spPr>
          <a:xfrm>
            <a:off x="9944247" y="4276222"/>
            <a:ext cx="520553" cy="27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0.0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9946491-5D0A-4660-921F-D056041BF858}"/>
              </a:ext>
            </a:extLst>
          </p:cNvPr>
          <p:cNvSpPr txBox="1"/>
          <p:nvPr/>
        </p:nvSpPr>
        <p:spPr>
          <a:xfrm>
            <a:off x="9944247" y="3323798"/>
            <a:ext cx="520553" cy="27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0.5</a:t>
            </a:r>
          </a:p>
        </p:txBody>
      </p:sp>
    </p:spTree>
    <p:extLst>
      <p:ext uri="{BB962C8B-B14F-4D97-AF65-F5344CB8AC3E}">
        <p14:creationId xmlns:p14="http://schemas.microsoft.com/office/powerpoint/2010/main" val="16961271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4;p4">
            <a:extLst>
              <a:ext uri="{FF2B5EF4-FFF2-40B4-BE49-F238E27FC236}">
                <a16:creationId xmlns:a16="http://schemas.microsoft.com/office/drawing/2014/main" id="{67EFB608-74B6-4A67-90E6-6503832031FA}"/>
              </a:ext>
            </a:extLst>
          </p:cNvPr>
          <p:cNvSpPr/>
          <p:nvPr/>
        </p:nvSpPr>
        <p:spPr>
          <a:xfrm flipV="1">
            <a:off x="-812800" y="-12700"/>
            <a:ext cx="6781800" cy="6870700"/>
          </a:xfrm>
          <a:prstGeom prst="parallelogram">
            <a:avLst>
              <a:gd name="adj" fmla="val 12135"/>
            </a:avLst>
          </a:prstGeom>
          <a:solidFill>
            <a:srgbClr val="F8F4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447AC35-0DFC-4515-9237-1568F6745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5389" y="2277533"/>
            <a:ext cx="5955768" cy="2498747"/>
          </a:xfrm>
        </p:spPr>
        <p:txBody>
          <a:bodyPr/>
          <a:lstStyle/>
          <a:p>
            <a:pPr algn="ctr"/>
            <a:r>
              <a:rPr lang="en-US" dirty="0"/>
              <a:t>EOF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0E8345-02B2-4AA3-B9E4-270F4BEE48B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86395FC-DA4F-4FE4-AE6B-73BE279DC0AC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8253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660E0E-211E-4D28-86B7-B3519A078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395FC-DA4F-4FE4-AE6B-73BE279DC0A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6D0816-1C27-48B7-96C1-C71985FC0A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Applications of  Time-Series Segmentation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AC1D50-E3E5-4D11-B6E2-BD26EA144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Introduction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18B0A2-039F-4B4C-B428-E0735F3F60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01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93D8560-DF33-4814-B66D-69CCE1736B1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5325" y="6529920"/>
            <a:ext cx="10709275" cy="169333"/>
          </a:xfrm>
        </p:spPr>
        <p:txBody>
          <a:bodyPr/>
          <a:lstStyle/>
          <a:p>
            <a:r>
              <a:rPr lang="en-US" i="0" dirty="0"/>
              <a:t>Fawaz </a:t>
            </a:r>
            <a:r>
              <a:rPr lang="fr-FR" i="0" dirty="0"/>
              <a:t>et al., 2019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3E4AA8E-41B7-4949-A621-A445190C9FF7}"/>
              </a:ext>
            </a:extLst>
          </p:cNvPr>
          <p:cNvGrpSpPr/>
          <p:nvPr/>
        </p:nvGrpSpPr>
        <p:grpSpPr>
          <a:xfrm>
            <a:off x="1985362" y="1281113"/>
            <a:ext cx="8602334" cy="5262787"/>
            <a:chOff x="1927001" y="1553372"/>
            <a:chExt cx="8108356" cy="4960578"/>
          </a:xfrm>
        </p:grpSpPr>
        <p:pic>
          <p:nvPicPr>
            <p:cNvPr id="2050" name="Picture 2" descr="Sleep Stages [4 Types of Sleep Stages] | SleepScore">
              <a:extLst>
                <a:ext uri="{FF2B5EF4-FFF2-40B4-BE49-F238E27FC236}">
                  <a16:creationId xmlns:a16="http://schemas.microsoft.com/office/drawing/2014/main" id="{8D12B20B-D50D-44E3-ABB7-4A065D2623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970963" y="3937819"/>
              <a:ext cx="3119899" cy="2078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Cyber attack hits hundreds of websites | Financial Times">
              <a:extLst>
                <a:ext uri="{FF2B5EF4-FFF2-40B4-BE49-F238E27FC236}">
                  <a16:creationId xmlns:a16="http://schemas.microsoft.com/office/drawing/2014/main" id="{7F02BC08-A7A6-4250-9AD8-2CA2323DA4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4953" y="2056904"/>
              <a:ext cx="3119899" cy="1747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71EFD44-2127-4199-AA6B-328593D3D9E8}"/>
                </a:ext>
              </a:extLst>
            </p:cNvPr>
            <p:cNvSpPr/>
            <p:nvPr/>
          </p:nvSpPr>
          <p:spPr>
            <a:xfrm>
              <a:off x="2277489" y="1553372"/>
              <a:ext cx="2577988" cy="4931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latin typeface="Lato" panose="020F0502020204030203" pitchFamily="34" charset="0"/>
                </a:rPr>
                <a:t>Fitness tracking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CB1152A-10BC-4F5B-B942-823D0B379AA0}"/>
                </a:ext>
              </a:extLst>
            </p:cNvPr>
            <p:cNvSpPr/>
            <p:nvPr/>
          </p:nvSpPr>
          <p:spPr>
            <a:xfrm>
              <a:off x="1927001" y="6020775"/>
              <a:ext cx="3152149" cy="4931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latin typeface="Lato" panose="020F0502020204030203" pitchFamily="34" charset="0"/>
                </a:rPr>
                <a:t>Sleep stage analysis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5DBBFC9-5FCE-41D2-9399-F3E42600AD8B}"/>
                </a:ext>
              </a:extLst>
            </p:cNvPr>
            <p:cNvSpPr/>
            <p:nvPr/>
          </p:nvSpPr>
          <p:spPr>
            <a:xfrm>
              <a:off x="5955482" y="1563204"/>
              <a:ext cx="4079875" cy="4931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latin typeface="Lato" panose="020F0502020204030203" pitchFamily="34" charset="0"/>
                </a:rPr>
                <a:t>Network attack detection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C08F1DC-7617-46FC-84CE-31364B6C6F03}"/>
                </a:ext>
              </a:extLst>
            </p:cNvPr>
            <p:cNvSpPr/>
            <p:nvPr/>
          </p:nvSpPr>
          <p:spPr>
            <a:xfrm>
              <a:off x="6613672" y="6020775"/>
              <a:ext cx="2478265" cy="4931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latin typeface="Lato" panose="020F0502020204030203" pitchFamily="34" charset="0"/>
                </a:rPr>
                <a:t>Fault detection</a:t>
              </a:r>
            </a:p>
          </p:txBody>
        </p:sp>
        <p:pic>
          <p:nvPicPr>
            <p:cNvPr id="15" name="Picture 2" descr="What Are ADLs and IADLS in Occupational Therapy">
              <a:extLst>
                <a:ext uri="{FF2B5EF4-FFF2-40B4-BE49-F238E27FC236}">
                  <a16:creationId xmlns:a16="http://schemas.microsoft.com/office/drawing/2014/main" id="{D8DFA406-10B8-4A80-8F5A-91B909F3F5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8935" y="3923071"/>
              <a:ext cx="3118056" cy="2078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AI-Enabled Defect Detection Solutions in Manufacturing | MicroAI™">
              <a:extLst>
                <a:ext uri="{FF2B5EF4-FFF2-40B4-BE49-F238E27FC236}">
                  <a16:creationId xmlns:a16="http://schemas.microsoft.com/office/drawing/2014/main" id="{6324E67E-BA9B-4F33-89B6-135743F541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3622" y="3957509"/>
              <a:ext cx="3103369" cy="2059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How do I record my steps or other exercise using the S Health app? |  Samsung UK">
              <a:extLst>
                <a:ext uri="{FF2B5EF4-FFF2-40B4-BE49-F238E27FC236}">
                  <a16:creationId xmlns:a16="http://schemas.microsoft.com/office/drawing/2014/main" id="{E9BBB4B1-8B48-4660-89DC-BE511E0BE0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0962" y="2056905"/>
              <a:ext cx="3119899" cy="1747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866971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660E0E-211E-4D28-86B7-B3519A078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395FC-DA4F-4FE4-AE6B-73BE279DC0A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6D0816-1C27-48B7-96C1-C71985FC0A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Label Deficiency in Time-Series Segmentation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229D26FE-AE47-4F9C-BCD0-4FBB831EACF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6920" y="1638300"/>
            <a:ext cx="10789755" cy="1330606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/>
              <a:t>Labels</a:t>
            </a:r>
            <a:r>
              <a:rPr lang="en-US" dirty="0"/>
              <a:t> for every time point are normally </a:t>
            </a:r>
            <a:r>
              <a:rPr lang="en-US" b="1" dirty="0"/>
              <a:t>unavailable.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Manually annotating labels is </a:t>
            </a:r>
            <a:r>
              <a:rPr lang="en-US" b="1" dirty="0"/>
              <a:t>human-labor intensive</a:t>
            </a:r>
            <a:r>
              <a:rPr lang="en-US" dirty="0"/>
              <a:t> and </a:t>
            </a:r>
            <a:r>
              <a:rPr lang="en-US" b="1" dirty="0"/>
              <a:t>inefficient</a:t>
            </a:r>
            <a:r>
              <a:rPr lang="en-US" dirty="0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AC1D50-E3E5-4D11-B6E2-BD26EA144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Introduction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18B0A2-039F-4B4C-B428-E0735F3F60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01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913B97-ED40-4DD2-AE8A-6D55C6B46F6D}"/>
              </a:ext>
            </a:extLst>
          </p:cNvPr>
          <p:cNvSpPr txBox="1"/>
          <p:nvPr/>
        </p:nvSpPr>
        <p:spPr>
          <a:xfrm>
            <a:off x="1634237" y="3085338"/>
            <a:ext cx="8923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latin typeface="Lato" panose="020F0502020204030203" pitchFamily="34" charset="0"/>
              </a:rPr>
              <a:t>Unsupervised</a:t>
            </a:r>
            <a:r>
              <a:rPr lang="en-US" sz="3600" b="1" dirty="0">
                <a:latin typeface="Lato" panose="020F0502020204030203" pitchFamily="34" charset="0"/>
              </a:rPr>
              <a:t> time-series segmentation</a:t>
            </a:r>
          </a:p>
        </p:txBody>
      </p:sp>
      <p:pic>
        <p:nvPicPr>
          <p:cNvPr id="9" name="Graphic 8" descr="Chevron arrows">
            <a:extLst>
              <a:ext uri="{FF2B5EF4-FFF2-40B4-BE49-F238E27FC236}">
                <a16:creationId xmlns:a16="http://schemas.microsoft.com/office/drawing/2014/main" id="{81D28ABE-5BA5-4055-A9FF-1F758C40F70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7394" y="3006323"/>
            <a:ext cx="858945" cy="829761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E3476ADF-6584-4D39-B81D-7C03FC1CF7BF}"/>
              </a:ext>
            </a:extLst>
          </p:cNvPr>
          <p:cNvGrpSpPr/>
          <p:nvPr/>
        </p:nvGrpSpPr>
        <p:grpSpPr>
          <a:xfrm>
            <a:off x="2949159" y="4387364"/>
            <a:ext cx="6337716" cy="1765846"/>
            <a:chOff x="2949159" y="4387364"/>
            <a:chExt cx="6337716" cy="176584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EF28237-8977-4361-8E5D-4C808BF6B882}"/>
                </a:ext>
              </a:extLst>
            </p:cNvPr>
            <p:cNvGrpSpPr/>
            <p:nvPr/>
          </p:nvGrpSpPr>
          <p:grpSpPr>
            <a:xfrm>
              <a:off x="2949159" y="4387364"/>
              <a:ext cx="6337716" cy="1184761"/>
              <a:chOff x="967959" y="4263539"/>
              <a:chExt cx="8777586" cy="1368545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5FBD869B-DBFB-49B7-B3BD-1FB9E1AF2EAA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67959" y="4709657"/>
                <a:ext cx="8777586" cy="457259"/>
              </a:xfrm>
              <a:prstGeom prst="rect">
                <a:avLst/>
              </a:prstGeom>
              <a:ln w="15875">
                <a:noFill/>
                <a:prstDash val="sysDot"/>
                <a:tailEnd type="oval"/>
              </a:ln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89604BB0-63E7-44D6-AF8E-C802618F4FD5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67959" y="5174825"/>
                <a:ext cx="8777586" cy="457259"/>
              </a:xfrm>
              <a:prstGeom prst="rect">
                <a:avLst/>
              </a:prstGeom>
              <a:ln w="15875">
                <a:noFill/>
                <a:prstDash val="sysDot"/>
                <a:tailEnd type="oval"/>
              </a:ln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BC8D98CD-90AC-4FF8-8968-098A5F5F562D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67959" y="4263539"/>
                <a:ext cx="8777586" cy="457259"/>
              </a:xfrm>
              <a:prstGeom prst="rect">
                <a:avLst/>
              </a:prstGeom>
              <a:ln w="15875">
                <a:noFill/>
                <a:prstDash val="sysDot"/>
                <a:tailEnd type="oval"/>
              </a:ln>
            </p:spPr>
          </p:pic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172BC8D-6AC9-4D54-AE5A-F14CF0D1671C}"/>
                </a:ext>
              </a:extLst>
            </p:cNvPr>
            <p:cNvSpPr/>
            <p:nvPr/>
          </p:nvSpPr>
          <p:spPr>
            <a:xfrm>
              <a:off x="3352800" y="4410075"/>
              <a:ext cx="214314" cy="1181100"/>
            </a:xfrm>
            <a:prstGeom prst="rect">
              <a:avLst/>
            </a:prstGeom>
            <a:solidFill>
              <a:srgbClr val="E7E6E6">
                <a:alpha val="50196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2E9052C-E8B5-427B-8E3A-6A08308C3C77}"/>
                </a:ext>
              </a:extLst>
            </p:cNvPr>
            <p:cNvSpPr/>
            <p:nvPr/>
          </p:nvSpPr>
          <p:spPr>
            <a:xfrm>
              <a:off x="4367211" y="4410075"/>
              <a:ext cx="214314" cy="1181100"/>
            </a:xfrm>
            <a:prstGeom prst="rect">
              <a:avLst/>
            </a:prstGeom>
            <a:solidFill>
              <a:srgbClr val="E7E6E6">
                <a:alpha val="50196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7B26A71-8022-420B-BE18-F9318B3ADD2B}"/>
                </a:ext>
              </a:extLst>
            </p:cNvPr>
            <p:cNvSpPr/>
            <p:nvPr/>
          </p:nvSpPr>
          <p:spPr>
            <a:xfrm>
              <a:off x="5233986" y="4410075"/>
              <a:ext cx="214314" cy="1181100"/>
            </a:xfrm>
            <a:prstGeom prst="rect">
              <a:avLst/>
            </a:prstGeom>
            <a:solidFill>
              <a:srgbClr val="E7E6E6">
                <a:alpha val="50196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7AAFA0C-C576-4D57-A7EF-A3863FC04A34}"/>
                </a:ext>
              </a:extLst>
            </p:cNvPr>
            <p:cNvSpPr/>
            <p:nvPr/>
          </p:nvSpPr>
          <p:spPr>
            <a:xfrm>
              <a:off x="6291261" y="4410075"/>
              <a:ext cx="214314" cy="1181100"/>
            </a:xfrm>
            <a:prstGeom prst="rect">
              <a:avLst/>
            </a:prstGeom>
            <a:solidFill>
              <a:srgbClr val="E7E6E6">
                <a:alpha val="50196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946DBD9-016C-40AD-9A44-0AB40E0EE959}"/>
                </a:ext>
              </a:extLst>
            </p:cNvPr>
            <p:cNvSpPr/>
            <p:nvPr/>
          </p:nvSpPr>
          <p:spPr>
            <a:xfrm>
              <a:off x="7377111" y="4410075"/>
              <a:ext cx="214314" cy="1181100"/>
            </a:xfrm>
            <a:prstGeom prst="rect">
              <a:avLst/>
            </a:prstGeom>
            <a:solidFill>
              <a:srgbClr val="E7E6E6">
                <a:alpha val="50196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7508598-6FDD-4900-A37F-F675B91B9863}"/>
                </a:ext>
              </a:extLst>
            </p:cNvPr>
            <p:cNvSpPr/>
            <p:nvPr/>
          </p:nvSpPr>
          <p:spPr>
            <a:xfrm>
              <a:off x="8567736" y="4410075"/>
              <a:ext cx="214314" cy="1181100"/>
            </a:xfrm>
            <a:prstGeom prst="rect">
              <a:avLst/>
            </a:prstGeom>
            <a:solidFill>
              <a:srgbClr val="E7E6E6">
                <a:alpha val="50196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563C07E-56AD-48F7-A0DC-D458E426CCBB}"/>
                </a:ext>
              </a:extLst>
            </p:cNvPr>
            <p:cNvSpPr txBox="1"/>
            <p:nvPr/>
          </p:nvSpPr>
          <p:spPr>
            <a:xfrm>
              <a:off x="3324224" y="4805676"/>
              <a:ext cx="3019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Lato" panose="020F0502020204030203" pitchFamily="34" charset="0"/>
                </a:rPr>
                <a:t>?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EE7A042-CB10-46A8-BA27-25DC57F524B3}"/>
                </a:ext>
              </a:extLst>
            </p:cNvPr>
            <p:cNvSpPr txBox="1"/>
            <p:nvPr/>
          </p:nvSpPr>
          <p:spPr>
            <a:xfrm>
              <a:off x="4324349" y="4805676"/>
              <a:ext cx="3019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Lato" panose="020F0502020204030203" pitchFamily="34" charset="0"/>
                </a:rPr>
                <a:t>?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05459DF-CB5F-41FD-A835-76E1938BAAD8}"/>
                </a:ext>
              </a:extLst>
            </p:cNvPr>
            <p:cNvSpPr txBox="1"/>
            <p:nvPr/>
          </p:nvSpPr>
          <p:spPr>
            <a:xfrm>
              <a:off x="5191124" y="4805676"/>
              <a:ext cx="3019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Lato" panose="020F0502020204030203" pitchFamily="34" charset="0"/>
                </a:rPr>
                <a:t>?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152A22C-FE48-43FF-A438-D7D8B1995397}"/>
                </a:ext>
              </a:extLst>
            </p:cNvPr>
            <p:cNvSpPr txBox="1"/>
            <p:nvPr/>
          </p:nvSpPr>
          <p:spPr>
            <a:xfrm>
              <a:off x="6248399" y="4805676"/>
              <a:ext cx="3019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Lato" panose="020F0502020204030203" pitchFamily="34" charset="0"/>
                </a:rPr>
                <a:t>?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33E77D9-C099-4DCD-99F3-BC47032E22E4}"/>
                </a:ext>
              </a:extLst>
            </p:cNvPr>
            <p:cNvSpPr txBox="1"/>
            <p:nvPr/>
          </p:nvSpPr>
          <p:spPr>
            <a:xfrm>
              <a:off x="7334249" y="4805676"/>
              <a:ext cx="3019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Lato" panose="020F0502020204030203" pitchFamily="34" charset="0"/>
                </a:rPr>
                <a:t>?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C90293C-01DE-4886-98B7-2B91DDF4ECE5}"/>
                </a:ext>
              </a:extLst>
            </p:cNvPr>
            <p:cNvSpPr txBox="1"/>
            <p:nvPr/>
          </p:nvSpPr>
          <p:spPr>
            <a:xfrm>
              <a:off x="8524874" y="4805676"/>
              <a:ext cx="3019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Lato" panose="020F0502020204030203" pitchFamily="34" charset="0"/>
                </a:rPr>
                <a:t>?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91D0ADB-AA17-483F-868D-8EAF56C09876}"/>
                </a:ext>
              </a:extLst>
            </p:cNvPr>
            <p:cNvSpPr txBox="1"/>
            <p:nvPr/>
          </p:nvSpPr>
          <p:spPr>
            <a:xfrm>
              <a:off x="4238625" y="5753100"/>
              <a:ext cx="38539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Lato" panose="020F0502020204030203" pitchFamily="34" charset="0"/>
                </a:rPr>
                <a:t>&lt; Label deficiency in time series&gt;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95033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Picture 235">
            <a:extLst>
              <a:ext uri="{FF2B5EF4-FFF2-40B4-BE49-F238E27FC236}">
                <a16:creationId xmlns:a16="http://schemas.microsoft.com/office/drawing/2014/main" id="{8E19C3AA-1CF8-4D89-A420-9140107312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3227" y="5249612"/>
            <a:ext cx="4104597" cy="542134"/>
          </a:xfrm>
          <a:prstGeom prst="rect">
            <a:avLst/>
          </a:prstGeom>
        </p:spPr>
      </p:pic>
      <p:sp>
        <p:nvSpPr>
          <p:cNvPr id="237" name="Rectangle 236">
            <a:extLst>
              <a:ext uri="{FF2B5EF4-FFF2-40B4-BE49-F238E27FC236}">
                <a16:creationId xmlns:a16="http://schemas.microsoft.com/office/drawing/2014/main" id="{DECD69D2-E9B8-4889-87E0-75993CBFB4DC}"/>
              </a:ext>
            </a:extLst>
          </p:cNvPr>
          <p:cNvSpPr/>
          <p:nvPr/>
        </p:nvSpPr>
        <p:spPr>
          <a:xfrm flipH="1">
            <a:off x="3297614" y="5252993"/>
            <a:ext cx="207654" cy="525604"/>
          </a:xfrm>
          <a:prstGeom prst="rect">
            <a:avLst/>
          </a:prstGeom>
          <a:solidFill>
            <a:srgbClr val="D2EACE">
              <a:alpha val="69804"/>
            </a:srgbClr>
          </a:solidFill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A4BF92CB-5DD0-4F30-BC99-501FC0BB89B5}"/>
              </a:ext>
            </a:extLst>
          </p:cNvPr>
          <p:cNvSpPr/>
          <p:nvPr/>
        </p:nvSpPr>
        <p:spPr>
          <a:xfrm flipH="1">
            <a:off x="5225891" y="5252993"/>
            <a:ext cx="207654" cy="525604"/>
          </a:xfrm>
          <a:prstGeom prst="rect">
            <a:avLst/>
          </a:prstGeom>
          <a:solidFill>
            <a:srgbClr val="BED2E6">
              <a:alpha val="69804"/>
            </a:srgbClr>
          </a:solidFill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DA573BEC-F1CE-4B84-9ACF-0236C555A574}"/>
              </a:ext>
            </a:extLst>
          </p:cNvPr>
          <p:cNvSpPr/>
          <p:nvPr/>
        </p:nvSpPr>
        <p:spPr>
          <a:xfrm flipH="1">
            <a:off x="5143139" y="5252993"/>
            <a:ext cx="207654" cy="525604"/>
          </a:xfrm>
          <a:prstGeom prst="rect">
            <a:avLst/>
          </a:prstGeom>
          <a:solidFill>
            <a:srgbClr val="BED2E6">
              <a:alpha val="69804"/>
            </a:srgbClr>
          </a:solidFill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9007E414-33A8-433A-90C6-B0B90C88F0F6}"/>
              </a:ext>
            </a:extLst>
          </p:cNvPr>
          <p:cNvSpPr/>
          <p:nvPr/>
        </p:nvSpPr>
        <p:spPr>
          <a:xfrm flipH="1">
            <a:off x="5060388" y="5252993"/>
            <a:ext cx="207654" cy="525604"/>
          </a:xfrm>
          <a:prstGeom prst="rect">
            <a:avLst/>
          </a:prstGeom>
          <a:solidFill>
            <a:srgbClr val="BED2E6">
              <a:alpha val="69804"/>
            </a:srgbClr>
          </a:solidFill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3D0C9C3B-7325-4244-B8CC-6E83775DD3D1}"/>
              </a:ext>
            </a:extLst>
          </p:cNvPr>
          <p:cNvSpPr/>
          <p:nvPr/>
        </p:nvSpPr>
        <p:spPr>
          <a:xfrm flipH="1">
            <a:off x="3240464" y="5252993"/>
            <a:ext cx="207654" cy="525604"/>
          </a:xfrm>
          <a:prstGeom prst="rect">
            <a:avLst/>
          </a:prstGeom>
          <a:solidFill>
            <a:srgbClr val="D2EACE">
              <a:alpha val="69804"/>
            </a:srgbClr>
          </a:solidFill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D22514A5-DDFF-4237-929D-99DC162186CC}"/>
              </a:ext>
            </a:extLst>
          </p:cNvPr>
          <p:cNvSpPr/>
          <p:nvPr/>
        </p:nvSpPr>
        <p:spPr>
          <a:xfrm flipH="1">
            <a:off x="3157712" y="5252993"/>
            <a:ext cx="207654" cy="525604"/>
          </a:xfrm>
          <a:prstGeom prst="rect">
            <a:avLst/>
          </a:prstGeom>
          <a:solidFill>
            <a:srgbClr val="D2EACE">
              <a:alpha val="69804"/>
            </a:srgbClr>
          </a:solidFill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E89B11C4-516C-496E-9368-235B2C3BCDAE}"/>
              </a:ext>
            </a:extLst>
          </p:cNvPr>
          <p:cNvSpPr/>
          <p:nvPr/>
        </p:nvSpPr>
        <p:spPr>
          <a:xfrm flipH="1">
            <a:off x="3074961" y="5252993"/>
            <a:ext cx="207654" cy="525604"/>
          </a:xfrm>
          <a:prstGeom prst="rect">
            <a:avLst/>
          </a:prstGeom>
          <a:solidFill>
            <a:srgbClr val="D2EACE">
              <a:alpha val="69804"/>
            </a:srgbClr>
          </a:solidFill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4F72E647-7CF6-457C-A949-6B1BC3578B45}"/>
              </a:ext>
            </a:extLst>
          </p:cNvPr>
          <p:cNvSpPr/>
          <p:nvPr/>
        </p:nvSpPr>
        <p:spPr>
          <a:xfrm flipH="1">
            <a:off x="2992210" y="5252993"/>
            <a:ext cx="207654" cy="525604"/>
          </a:xfrm>
          <a:prstGeom prst="rect">
            <a:avLst/>
          </a:prstGeom>
          <a:solidFill>
            <a:srgbClr val="D2EACE">
              <a:alpha val="69804"/>
            </a:srgbClr>
          </a:solidFill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7189E329-CD47-43D6-A9CD-7E0B0A40A667}"/>
              </a:ext>
            </a:extLst>
          </p:cNvPr>
          <p:cNvSpPr/>
          <p:nvPr/>
        </p:nvSpPr>
        <p:spPr>
          <a:xfrm flipH="1">
            <a:off x="2909458" y="5252993"/>
            <a:ext cx="207654" cy="525604"/>
          </a:xfrm>
          <a:prstGeom prst="rect">
            <a:avLst/>
          </a:prstGeom>
          <a:solidFill>
            <a:srgbClr val="D2EACE">
              <a:alpha val="69804"/>
            </a:srgbClr>
          </a:solidFill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B425CC0B-8AB0-4D6A-9E5F-F9F81AE0E8B2}"/>
              </a:ext>
            </a:extLst>
          </p:cNvPr>
          <p:cNvSpPr/>
          <p:nvPr/>
        </p:nvSpPr>
        <p:spPr>
          <a:xfrm flipH="1">
            <a:off x="2826707" y="5252993"/>
            <a:ext cx="207654" cy="525604"/>
          </a:xfrm>
          <a:prstGeom prst="rect">
            <a:avLst/>
          </a:prstGeom>
          <a:solidFill>
            <a:srgbClr val="D2EACE">
              <a:alpha val="69804"/>
            </a:srgbClr>
          </a:solidFill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14068F35-6026-4709-BCDD-7E4D07C3C50C}"/>
              </a:ext>
            </a:extLst>
          </p:cNvPr>
          <p:cNvSpPr/>
          <p:nvPr/>
        </p:nvSpPr>
        <p:spPr>
          <a:xfrm flipH="1">
            <a:off x="1584834" y="5252993"/>
            <a:ext cx="207654" cy="525604"/>
          </a:xfrm>
          <a:prstGeom prst="rect">
            <a:avLst/>
          </a:prstGeom>
          <a:solidFill>
            <a:srgbClr val="FBFBD3">
              <a:alpha val="69804"/>
            </a:srgbClr>
          </a:solidFill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28938086-4761-458C-8CE4-A3A431D42331}"/>
              </a:ext>
            </a:extLst>
          </p:cNvPr>
          <p:cNvSpPr/>
          <p:nvPr/>
        </p:nvSpPr>
        <p:spPr>
          <a:xfrm flipH="1">
            <a:off x="1502083" y="5252993"/>
            <a:ext cx="207654" cy="525604"/>
          </a:xfrm>
          <a:prstGeom prst="rect">
            <a:avLst/>
          </a:prstGeom>
          <a:solidFill>
            <a:srgbClr val="FBFBD3">
              <a:alpha val="69804"/>
            </a:srgbClr>
          </a:solidFill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4FF81EB9-67C2-4044-B289-2ED880040DDC}"/>
              </a:ext>
            </a:extLst>
          </p:cNvPr>
          <p:cNvSpPr/>
          <p:nvPr/>
        </p:nvSpPr>
        <p:spPr>
          <a:xfrm flipH="1">
            <a:off x="1419331" y="5252993"/>
            <a:ext cx="207654" cy="525604"/>
          </a:xfrm>
          <a:prstGeom prst="rect">
            <a:avLst/>
          </a:prstGeom>
          <a:solidFill>
            <a:srgbClr val="FBFBD3">
              <a:alpha val="69804"/>
            </a:srgbClr>
          </a:solidFill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145AEADE-5BB5-420C-B151-7A6972B35AED}"/>
              </a:ext>
            </a:extLst>
          </p:cNvPr>
          <p:cNvSpPr/>
          <p:nvPr/>
        </p:nvSpPr>
        <p:spPr>
          <a:xfrm flipH="1">
            <a:off x="1336580" y="5252993"/>
            <a:ext cx="207654" cy="525604"/>
          </a:xfrm>
          <a:prstGeom prst="rect">
            <a:avLst/>
          </a:prstGeom>
          <a:solidFill>
            <a:srgbClr val="FBFBD3">
              <a:alpha val="69804"/>
            </a:srgbClr>
          </a:solidFill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7" name="TextBox 226">
                <a:extLst>
                  <a:ext uri="{FF2B5EF4-FFF2-40B4-BE49-F238E27FC236}">
                    <a16:creationId xmlns:a16="http://schemas.microsoft.com/office/drawing/2014/main" id="{01231DDC-F171-4638-BC66-EA7D8A61C77C}"/>
                  </a:ext>
                </a:extLst>
              </p:cNvPr>
              <p:cNvSpPr txBox="1"/>
              <p:nvPr/>
            </p:nvSpPr>
            <p:spPr>
              <a:xfrm>
                <a:off x="2162683" y="5280407"/>
                <a:ext cx="46291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7" name="TextBox 226">
                <a:extLst>
                  <a:ext uri="{FF2B5EF4-FFF2-40B4-BE49-F238E27FC236}">
                    <a16:creationId xmlns:a16="http://schemas.microsoft.com/office/drawing/2014/main" id="{01231DDC-F171-4638-BC66-EA7D8A61C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2683" y="5280407"/>
                <a:ext cx="462918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8D9E72FF-A612-4DA7-B96A-9EAFE9E1E3AA}"/>
                  </a:ext>
                </a:extLst>
              </p:cNvPr>
              <p:cNvSpPr txBox="1"/>
              <p:nvPr/>
            </p:nvSpPr>
            <p:spPr>
              <a:xfrm>
                <a:off x="4178505" y="5280407"/>
                <a:ext cx="46291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8D9E72FF-A612-4DA7-B96A-9EAFE9E1E3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8505" y="5280407"/>
                <a:ext cx="462918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4" name="Rectangle 163">
            <a:extLst>
              <a:ext uri="{FF2B5EF4-FFF2-40B4-BE49-F238E27FC236}">
                <a16:creationId xmlns:a16="http://schemas.microsoft.com/office/drawing/2014/main" id="{6E60E232-6E0C-4375-9946-5D362ADBD157}"/>
              </a:ext>
            </a:extLst>
          </p:cNvPr>
          <p:cNvSpPr/>
          <p:nvPr/>
        </p:nvSpPr>
        <p:spPr>
          <a:xfrm>
            <a:off x="6742862" y="4514850"/>
            <a:ext cx="4830013" cy="961179"/>
          </a:xfrm>
          <a:prstGeom prst="rect">
            <a:avLst/>
          </a:prstGeom>
          <a:solidFill>
            <a:srgbClr val="D5F5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ECEF6437-B701-46DB-824B-BF7FFEA7E855}"/>
              </a:ext>
            </a:extLst>
          </p:cNvPr>
          <p:cNvSpPr/>
          <p:nvPr/>
        </p:nvSpPr>
        <p:spPr>
          <a:xfrm>
            <a:off x="695325" y="2811463"/>
            <a:ext cx="10801350" cy="341312"/>
          </a:xfrm>
          <a:prstGeom prst="rect">
            <a:avLst/>
          </a:prstGeom>
          <a:solidFill>
            <a:srgbClr val="F8F4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F3C9E4B6-42F9-4FBA-BADF-FB081F9359B5}"/>
              </a:ext>
            </a:extLst>
          </p:cNvPr>
          <p:cNvSpPr/>
          <p:nvPr/>
        </p:nvSpPr>
        <p:spPr>
          <a:xfrm>
            <a:off x="695325" y="1639887"/>
            <a:ext cx="10801350" cy="712787"/>
          </a:xfrm>
          <a:prstGeom prst="rect">
            <a:avLst/>
          </a:prstGeom>
          <a:solidFill>
            <a:srgbClr val="F8F4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6FDDB1-F72B-4528-931D-D430B46FC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395FC-DA4F-4FE4-AE6B-73BE279DC0A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CB11E9-4C07-4E51-B600-E3D008687D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Related 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7">
                <a:extLst>
                  <a:ext uri="{FF2B5EF4-FFF2-40B4-BE49-F238E27FC236}">
                    <a16:creationId xmlns:a16="http://schemas.microsoft.com/office/drawing/2014/main" id="{3292DF28-872B-4191-9EEA-EA02824D9D66}"/>
                  </a:ext>
                </a:extLst>
              </p:cNvPr>
              <p:cNvSpPr>
                <a:spLocks noGrp="1"/>
              </p:cNvSpPr>
              <p:nvPr>
                <p:ph type="body" sz="quarter" idx="17"/>
              </p:nvPr>
            </p:nvSpPr>
            <p:spPr>
              <a:xfrm>
                <a:off x="706920" y="1276069"/>
                <a:ext cx="10789755" cy="924206"/>
              </a:xfrm>
            </p:spPr>
            <p:txBody>
              <a:bodyPr>
                <a:noAutofit/>
              </a:bodyPr>
              <a:lstStyle/>
              <a:p>
                <a:pPr marL="342900" indent="-342900">
                  <a:lnSpc>
                    <a:spcPct val="80000"/>
                  </a:lnSpc>
                  <a:buFont typeface="Wingdings" panose="05000000000000000000" pitchFamily="2" charset="2"/>
                  <a:buChar char="q"/>
                </a:pPr>
                <a:r>
                  <a:rPr lang="en-US" sz="2000" dirty="0"/>
                  <a:t>Gaussian mixture model (GMM) </a:t>
                </a:r>
                <a:r>
                  <a:rPr lang="en-US" sz="1050" dirty="0"/>
                  <a:t>[ Liao, 2005]</a:t>
                </a:r>
                <a:endParaRPr lang="en-US" sz="1400" dirty="0"/>
              </a:p>
              <a:p>
                <a:pPr marL="800100" lvl="1" indent="-342900">
                  <a:lnSpc>
                    <a:spcPct val="8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:r>
                  <a:rPr lang="en-US" dirty="0"/>
                  <a:t>Partitions time series by </a:t>
                </a:r>
                <a:r>
                  <a:rPr lang="en-US" b="1" i="1" dirty="0"/>
                  <a:t>clustering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b="1" i="1" dirty="0"/>
                  <a:t>-length subsequence</a:t>
                </a:r>
                <a:r>
                  <a:rPr lang="en-US" dirty="0"/>
                  <a:t>.</a:t>
                </a:r>
              </a:p>
              <a:p>
                <a:pPr marL="800100" lvl="1" indent="-342900">
                  <a:lnSpc>
                    <a:spcPct val="8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:r>
                  <a:rPr lang="en-US" dirty="0"/>
                  <a:t>Estimates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𝜣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× 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𝒏𝒘</m:t>
                        </m:r>
                      </m:sup>
                    </m:sSup>
                  </m:oMath>
                </a14:m>
                <a:r>
                  <a:rPr lang="en-US" b="1" i="1" dirty="0"/>
                  <a:t>,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covariance matrix,  to represent each state. </a:t>
                </a:r>
              </a:p>
            </p:txBody>
          </p:sp>
        </mc:Choice>
        <mc:Fallback xmlns="">
          <p:sp>
            <p:nvSpPr>
              <p:cNvPr id="8" name="Text Placeholder 7">
                <a:extLst>
                  <a:ext uri="{FF2B5EF4-FFF2-40B4-BE49-F238E27FC236}">
                    <a16:creationId xmlns:a16="http://schemas.microsoft.com/office/drawing/2014/main" id="{3292DF28-872B-4191-9EEA-EA02824D9D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7"/>
              </p:nvPr>
            </p:nvSpPr>
            <p:spPr>
              <a:xfrm>
                <a:off x="706920" y="1276069"/>
                <a:ext cx="10789755" cy="924206"/>
              </a:xfrm>
              <a:blipFill>
                <a:blip r:embed="rId7"/>
                <a:stretch>
                  <a:fillRect l="-508" t="-9868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194E41AF-6544-44D3-A9A5-C8424A7D3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Introduction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167F34-330C-4281-B676-7BE0BA21C0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01</a:t>
            </a:r>
            <a:endParaRPr lang="en-US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B7A3C1D5-7AF5-45FC-B8E4-F6F635B85897}"/>
              </a:ext>
            </a:extLst>
          </p:cNvPr>
          <p:cNvSpPr/>
          <p:nvPr/>
        </p:nvSpPr>
        <p:spPr>
          <a:xfrm>
            <a:off x="695323" y="1283038"/>
            <a:ext cx="10429878" cy="10791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endParaRPr lang="en-US" dirty="0">
              <a:latin typeface="Lato" panose="020F050202020403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718241F5-FA4F-459F-8A99-D8677CDB88B3}"/>
                  </a:ext>
                </a:extLst>
              </p:cNvPr>
              <p:cNvSpPr/>
              <p:nvPr/>
            </p:nvSpPr>
            <p:spPr>
              <a:xfrm>
                <a:off x="695324" y="2462312"/>
                <a:ext cx="10477502" cy="6521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342900" indent="-342900">
                  <a:lnSpc>
                    <a:spcPct val="8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q"/>
                </a:pPr>
                <a:r>
                  <a:rPr lang="en-US" sz="2000" dirty="0">
                    <a:latin typeface="Lato" panose="020F0502020204030203" pitchFamily="34" charset="0"/>
                  </a:rPr>
                  <a:t>Toeplitz inverse covariance-based clustering (TICC)</a:t>
                </a:r>
                <a:r>
                  <a:rPr lang="en-US" sz="2000" dirty="0"/>
                  <a:t> </a:t>
                </a:r>
                <a:r>
                  <a:rPr lang="en-US" sz="1050" dirty="0"/>
                  <a:t>[</a:t>
                </a:r>
                <a:r>
                  <a:rPr lang="en-US" sz="1050" dirty="0" err="1"/>
                  <a:t>Hallac</a:t>
                </a:r>
                <a:r>
                  <a:rPr lang="en-US" sz="1050" dirty="0"/>
                  <a:t> et al., 2017]</a:t>
                </a:r>
                <a:endParaRPr lang="en-US" sz="1400" dirty="0">
                  <a:latin typeface="Lato" panose="020F0502020204030203" pitchFamily="34" charset="0"/>
                </a:endParaRPr>
              </a:p>
              <a:p>
                <a:pPr marL="800100" lvl="1" indent="-342900">
                  <a:lnSpc>
                    <a:spcPct val="8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Lato" panose="020F0502020204030203" pitchFamily="34" charset="0"/>
                  </a:rPr>
                  <a:t>Estimates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𝜣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US" sz="2000" b="1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𝒏𝒘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× 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𝒏𝒘</m:t>
                        </m:r>
                      </m:sup>
                    </m:sSup>
                  </m:oMath>
                </a14:m>
                <a:r>
                  <a:rPr lang="en-US" sz="2000" b="1" i="1" dirty="0">
                    <a:latin typeface="Lato" panose="020F0502020204030203" pitchFamily="34" charset="0"/>
                  </a:rPr>
                  <a:t>,</a:t>
                </a:r>
                <a:r>
                  <a:rPr lang="en-US" sz="2000" dirty="0">
                    <a:solidFill>
                      <a:srgbClr val="FF0000"/>
                    </a:solidFill>
                    <a:latin typeface="Lato" panose="020F0502020204030203" pitchFamily="34" charset="0"/>
                  </a:rPr>
                  <a:t> </a:t>
                </a:r>
                <a:r>
                  <a:rPr lang="en-US" sz="2000" dirty="0">
                    <a:latin typeface="Lato" panose="020F0502020204030203" pitchFamily="34" charset="0"/>
                  </a:rPr>
                  <a:t>inverse</a:t>
                </a:r>
                <a:r>
                  <a:rPr lang="en-US" sz="2000" dirty="0">
                    <a:solidFill>
                      <a:srgbClr val="FF0000"/>
                    </a:solidFill>
                    <a:latin typeface="Lato" panose="020F0502020204030203" pitchFamily="34" charset="0"/>
                  </a:rPr>
                  <a:t> </a:t>
                </a:r>
                <a:r>
                  <a:rPr lang="en-US" sz="2000" dirty="0">
                    <a:latin typeface="Lato" panose="020F0502020204030203" pitchFamily="34" charset="0"/>
                  </a:rPr>
                  <a:t>covariance matrix with Toeplitz constraints.</a:t>
                </a:r>
              </a:p>
            </p:txBody>
          </p:sp>
        </mc:Choice>
        <mc:Fallback xmlns="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718241F5-FA4F-459F-8A99-D8677CDB88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24" y="2462312"/>
                <a:ext cx="10477502" cy="652164"/>
              </a:xfrm>
              <a:prstGeom prst="rect">
                <a:avLst/>
              </a:prstGeom>
              <a:blipFill>
                <a:blip r:embed="rId8"/>
                <a:stretch>
                  <a:fillRect l="-524" t="-15888" b="-25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6FD36F69-906A-4514-B9DE-333672F10438}"/>
                  </a:ext>
                </a:extLst>
              </p:cNvPr>
              <p:cNvSpPr txBox="1"/>
              <p:nvPr/>
            </p:nvSpPr>
            <p:spPr>
              <a:xfrm>
                <a:off x="1276576" y="3225684"/>
                <a:ext cx="344238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1600" i="1" dirty="0">
                    <a:latin typeface="Lato" panose="020F0502020204030203" pitchFamily="34" charset="0"/>
                  </a:rPr>
                  <a:t>-length subsequence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16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×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sup>
                    </m:sSup>
                  </m:oMath>
                </a14:m>
                <a:r>
                  <a:rPr lang="en-US" sz="1600" i="1" dirty="0">
                    <a:latin typeface="Lato" panose="020F0502020204030203" pitchFamily="34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6FD36F69-906A-4514-B9DE-333672F10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576" y="3225684"/>
                <a:ext cx="3442380" cy="246221"/>
              </a:xfrm>
              <a:prstGeom prst="rect">
                <a:avLst/>
              </a:prstGeom>
              <a:blipFill>
                <a:blip r:embed="rId9"/>
                <a:stretch>
                  <a:fillRect t="-29268" b="-43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0609AA39-656B-440A-931B-98C6D691503E}"/>
                  </a:ext>
                </a:extLst>
              </p:cNvPr>
              <p:cNvSpPr/>
              <p:nvPr/>
            </p:nvSpPr>
            <p:spPr>
              <a:xfrm>
                <a:off x="8346175" y="1268413"/>
                <a:ext cx="32599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Lato" panose="020F0502020204030203" pitchFamily="34" charset="0"/>
                  </a:rPr>
                  <a:t>: # dimension of time series ) </a:t>
                </a:r>
                <a:endParaRPr lang="en-US" dirty="0"/>
              </a:p>
            </p:txBody>
          </p:sp>
        </mc:Choice>
        <mc:Fallback xmlns=""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0609AA39-656B-440A-931B-98C6D69150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175" y="1268413"/>
                <a:ext cx="3259995" cy="369332"/>
              </a:xfrm>
              <a:prstGeom prst="rect">
                <a:avLst/>
              </a:prstGeom>
              <a:blipFill>
                <a:blip r:embed="rId10"/>
                <a:stretch>
                  <a:fillRect l="-1495" t="-9836" r="-561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8" name="Rectangle 277">
            <a:hlinkClick r:id="" action="ppaction://noaction"/>
            <a:extLst>
              <a:ext uri="{FF2B5EF4-FFF2-40B4-BE49-F238E27FC236}">
                <a16:creationId xmlns:a16="http://schemas.microsoft.com/office/drawing/2014/main" id="{0D74C1A8-C635-4753-8FA9-29090AE63D06}"/>
              </a:ext>
            </a:extLst>
          </p:cNvPr>
          <p:cNvSpPr/>
          <p:nvPr/>
        </p:nvSpPr>
        <p:spPr>
          <a:xfrm>
            <a:off x="11868150" y="-9525"/>
            <a:ext cx="333375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735F142-1B11-453C-888E-F68C60273D12}"/>
              </a:ext>
            </a:extLst>
          </p:cNvPr>
          <p:cNvCxnSpPr>
            <a:cxnSpLocks/>
            <a:stCxn id="93" idx="2"/>
            <a:endCxn id="89" idx="0"/>
          </p:cNvCxnSpPr>
          <p:nvPr/>
        </p:nvCxnSpPr>
        <p:spPr>
          <a:xfrm flipH="1">
            <a:off x="1429823" y="3471905"/>
            <a:ext cx="1567943" cy="352338"/>
          </a:xfrm>
          <a:prstGeom prst="straightConnector1">
            <a:avLst/>
          </a:prstGeom>
          <a:ln w="3175" cmpd="sng">
            <a:solidFill>
              <a:schemeClr val="tx1"/>
            </a:solidFill>
            <a:prstDash val="sysDas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49B5CE1-76F1-485E-9AA6-320A1BA9676C}"/>
              </a:ext>
            </a:extLst>
          </p:cNvPr>
          <p:cNvCxnSpPr>
            <a:cxnSpLocks/>
            <a:stCxn id="93" idx="2"/>
            <a:endCxn id="45" idx="0"/>
          </p:cNvCxnSpPr>
          <p:nvPr/>
        </p:nvCxnSpPr>
        <p:spPr>
          <a:xfrm>
            <a:off x="2997766" y="3471905"/>
            <a:ext cx="2272417" cy="360944"/>
          </a:xfrm>
          <a:prstGeom prst="straightConnector1">
            <a:avLst/>
          </a:prstGeom>
          <a:ln w="3175" cmpd="sng">
            <a:solidFill>
              <a:schemeClr val="tx1"/>
            </a:solidFill>
            <a:prstDash val="sysDas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B18C40A7-B0B3-42CC-80D1-58A797A11CEE}"/>
              </a:ext>
            </a:extLst>
          </p:cNvPr>
          <p:cNvCxnSpPr>
            <a:cxnSpLocks/>
            <a:stCxn id="93" idx="2"/>
            <a:endCxn id="62" idx="0"/>
          </p:cNvCxnSpPr>
          <p:nvPr/>
        </p:nvCxnSpPr>
        <p:spPr>
          <a:xfrm>
            <a:off x="2997766" y="3471905"/>
            <a:ext cx="17794" cy="360944"/>
          </a:xfrm>
          <a:prstGeom prst="straightConnector1">
            <a:avLst/>
          </a:prstGeom>
          <a:ln w="3175" cmpd="sng">
            <a:solidFill>
              <a:schemeClr val="tx1"/>
            </a:solidFill>
            <a:prstDash val="sysDas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8040D90F-896D-457F-9E1A-5D4F63B6D9C8}"/>
              </a:ext>
            </a:extLst>
          </p:cNvPr>
          <p:cNvCxnSpPr>
            <a:cxnSpLocks/>
            <a:stCxn id="93" idx="2"/>
            <a:endCxn id="66" idx="0"/>
          </p:cNvCxnSpPr>
          <p:nvPr/>
        </p:nvCxnSpPr>
        <p:spPr>
          <a:xfrm>
            <a:off x="2997766" y="3471905"/>
            <a:ext cx="175894" cy="223259"/>
          </a:xfrm>
          <a:prstGeom prst="straightConnector1">
            <a:avLst/>
          </a:prstGeom>
          <a:ln w="3175" cmpd="sng">
            <a:solidFill>
              <a:schemeClr val="tx1"/>
            </a:solidFill>
            <a:prstDash val="sysDas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7" name="TextBox 266">
                <a:extLst>
                  <a:ext uri="{FF2B5EF4-FFF2-40B4-BE49-F238E27FC236}">
                    <a16:creationId xmlns:a16="http://schemas.microsoft.com/office/drawing/2014/main" id="{15E9D65B-6FE8-49A7-BD0F-BD1F18D12043}"/>
                  </a:ext>
                </a:extLst>
              </p:cNvPr>
              <p:cNvSpPr txBox="1"/>
              <p:nvPr/>
            </p:nvSpPr>
            <p:spPr>
              <a:xfrm>
                <a:off x="1201408" y="6086475"/>
                <a:ext cx="42227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i="1" dirty="0">
                    <a:latin typeface="Lato" panose="020F0502020204030203" pitchFamily="34" charset="0"/>
                    <a:ea typeface="Cambria Math" panose="02040503050406030204" pitchFamily="18" charset="0"/>
                  </a:rPr>
                  <a:t>E-step: update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𝑪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i="1" dirty="0">
                  <a:latin typeface="Lato" panose="020F0502020204030203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67" name="TextBox 266">
                <a:extLst>
                  <a:ext uri="{FF2B5EF4-FFF2-40B4-BE49-F238E27FC236}">
                    <a16:creationId xmlns:a16="http://schemas.microsoft.com/office/drawing/2014/main" id="{15E9D65B-6FE8-49A7-BD0F-BD1F18D120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408" y="6086475"/>
                <a:ext cx="4222760" cy="400110"/>
              </a:xfrm>
              <a:prstGeom prst="rect">
                <a:avLst/>
              </a:prstGeom>
              <a:blipFill>
                <a:blip r:embed="rId12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>
            <a:extLst>
              <a:ext uri="{FF2B5EF4-FFF2-40B4-BE49-F238E27FC236}">
                <a16:creationId xmlns:a16="http://schemas.microsoft.com/office/drawing/2014/main" id="{1A3E0447-0D99-425A-AE59-D2E93D9205D7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3025" y="3811337"/>
            <a:ext cx="4027758" cy="542134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0104A975-0957-448B-8068-1B1207D7232E}"/>
              </a:ext>
            </a:extLst>
          </p:cNvPr>
          <p:cNvSpPr/>
          <p:nvPr/>
        </p:nvSpPr>
        <p:spPr>
          <a:xfrm>
            <a:off x="1330232" y="3824243"/>
            <a:ext cx="199182" cy="525604"/>
          </a:xfrm>
          <a:prstGeom prst="rect">
            <a:avLst/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107C54C5-20D8-4CB4-AB46-A322ED399F52}"/>
                  </a:ext>
                </a:extLst>
              </p:cNvPr>
              <p:cNvSpPr txBox="1"/>
              <p:nvPr/>
            </p:nvSpPr>
            <p:spPr>
              <a:xfrm>
                <a:off x="1281086" y="3865813"/>
                <a:ext cx="31807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107C54C5-20D8-4CB4-AB46-A322ED399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086" y="3865813"/>
                <a:ext cx="318072" cy="307777"/>
              </a:xfrm>
              <a:prstGeom prst="rect">
                <a:avLst/>
              </a:prstGeom>
              <a:blipFill>
                <a:blip r:embed="rId14"/>
                <a:stretch>
                  <a:fillRect l="-1923" r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3D580021-6936-4592-9F6D-146F4EB263C0}"/>
              </a:ext>
            </a:extLst>
          </p:cNvPr>
          <p:cNvCxnSpPr>
            <a:cxnSpLocks/>
          </p:cNvCxnSpPr>
          <p:nvPr/>
        </p:nvCxnSpPr>
        <p:spPr>
          <a:xfrm>
            <a:off x="1301215" y="4183056"/>
            <a:ext cx="246306" cy="0"/>
          </a:xfrm>
          <a:prstGeom prst="straightConnector1">
            <a:avLst/>
          </a:prstGeom>
          <a:ln w="15875">
            <a:solidFill>
              <a:schemeClr val="tx1"/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03FE0306-2252-4CFD-9927-9AB513CAFEAB}"/>
              </a:ext>
            </a:extLst>
          </p:cNvPr>
          <p:cNvSpPr/>
          <p:nvPr/>
        </p:nvSpPr>
        <p:spPr>
          <a:xfrm>
            <a:off x="5166809" y="3832849"/>
            <a:ext cx="206748" cy="525604"/>
          </a:xfrm>
          <a:prstGeom prst="rect">
            <a:avLst/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0AA3FC7-BAB3-4279-873B-38D2E61CF3FC}"/>
                  </a:ext>
                </a:extLst>
              </p:cNvPr>
              <p:cNvSpPr txBox="1"/>
              <p:nvPr/>
            </p:nvSpPr>
            <p:spPr>
              <a:xfrm>
                <a:off x="5117662" y="3857208"/>
                <a:ext cx="31807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0AA3FC7-BAB3-4279-873B-38D2E61CF3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7662" y="3857208"/>
                <a:ext cx="318072" cy="307777"/>
              </a:xfrm>
              <a:prstGeom prst="rect">
                <a:avLst/>
              </a:prstGeom>
              <a:blipFill>
                <a:blip r:embed="rId15"/>
                <a:stretch>
                  <a:fillRect l="-1923" r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07E6573-F260-4FB8-AE20-6BBF282F9F55}"/>
              </a:ext>
            </a:extLst>
          </p:cNvPr>
          <p:cNvCxnSpPr>
            <a:cxnSpLocks/>
          </p:cNvCxnSpPr>
          <p:nvPr/>
        </p:nvCxnSpPr>
        <p:spPr>
          <a:xfrm>
            <a:off x="5137790" y="4191662"/>
            <a:ext cx="256846" cy="0"/>
          </a:xfrm>
          <a:prstGeom prst="straightConnector1">
            <a:avLst/>
          </a:prstGeom>
          <a:ln w="15875">
            <a:solidFill>
              <a:schemeClr val="tx1"/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254E829F-333D-4490-8DCC-4AB9CF1960C2}"/>
                  </a:ext>
                </a:extLst>
              </p:cNvPr>
              <p:cNvSpPr/>
              <p:nvPr/>
            </p:nvSpPr>
            <p:spPr>
              <a:xfrm>
                <a:off x="802502" y="5266371"/>
                <a:ext cx="54622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254E829F-333D-4490-8DCC-4AB9CF1960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502" y="5266371"/>
                <a:ext cx="546220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 61">
            <a:extLst>
              <a:ext uri="{FF2B5EF4-FFF2-40B4-BE49-F238E27FC236}">
                <a16:creationId xmlns:a16="http://schemas.microsoft.com/office/drawing/2014/main" id="{321EB7B2-2AB0-4329-ADF2-7AA37FDE56E4}"/>
              </a:ext>
            </a:extLst>
          </p:cNvPr>
          <p:cNvSpPr/>
          <p:nvPr/>
        </p:nvSpPr>
        <p:spPr>
          <a:xfrm>
            <a:off x="2915969" y="3832849"/>
            <a:ext cx="199182" cy="525604"/>
          </a:xfrm>
          <a:prstGeom prst="rect">
            <a:avLst/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810F6C9-9E7E-405A-8355-9E11CAD05AC1}"/>
              </a:ext>
            </a:extLst>
          </p:cNvPr>
          <p:cNvSpPr/>
          <p:nvPr/>
        </p:nvSpPr>
        <p:spPr>
          <a:xfrm>
            <a:off x="2989749" y="3764006"/>
            <a:ext cx="199182" cy="525604"/>
          </a:xfrm>
          <a:prstGeom prst="rect">
            <a:avLst/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B0A8C2C-0A5D-4117-8674-9BDDFBFE8853}"/>
              </a:ext>
            </a:extLst>
          </p:cNvPr>
          <p:cNvSpPr/>
          <p:nvPr/>
        </p:nvSpPr>
        <p:spPr>
          <a:xfrm>
            <a:off x="3074069" y="3695164"/>
            <a:ext cx="199182" cy="525604"/>
          </a:xfrm>
          <a:prstGeom prst="rect">
            <a:avLst/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32D993B4-E704-4F74-9B7E-2309C94779A1}"/>
              </a:ext>
            </a:extLst>
          </p:cNvPr>
          <p:cNvSpPr/>
          <p:nvPr/>
        </p:nvSpPr>
        <p:spPr>
          <a:xfrm>
            <a:off x="1695082" y="4017864"/>
            <a:ext cx="995909" cy="137685"/>
          </a:xfrm>
          <a:prstGeom prst="rightArrow">
            <a:avLst/>
          </a:prstGeom>
          <a:solidFill>
            <a:schemeClr val="tx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0" name="Arrow: Right 79">
            <a:extLst>
              <a:ext uri="{FF2B5EF4-FFF2-40B4-BE49-F238E27FC236}">
                <a16:creationId xmlns:a16="http://schemas.microsoft.com/office/drawing/2014/main" id="{728629EB-1133-4282-8E95-339F240B8502}"/>
              </a:ext>
            </a:extLst>
          </p:cNvPr>
          <p:cNvSpPr/>
          <p:nvPr/>
        </p:nvSpPr>
        <p:spPr>
          <a:xfrm>
            <a:off x="3623910" y="4017864"/>
            <a:ext cx="995909" cy="137685"/>
          </a:xfrm>
          <a:prstGeom prst="rightArrow">
            <a:avLst/>
          </a:prstGeom>
          <a:solidFill>
            <a:schemeClr val="tx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05E0C43-E44E-4DAD-8208-ADD6E640EDF2}"/>
                  </a:ext>
                </a:extLst>
              </p:cNvPr>
              <p:cNvSpPr txBox="1"/>
              <p:nvPr/>
            </p:nvSpPr>
            <p:spPr>
              <a:xfrm>
                <a:off x="1326180" y="4353471"/>
                <a:ext cx="29867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05E0C43-E44E-4DAD-8208-ADD6E640ED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180" y="4353471"/>
                <a:ext cx="298674" cy="246221"/>
              </a:xfrm>
              <a:prstGeom prst="rect">
                <a:avLst/>
              </a:prstGeom>
              <a:blipFill>
                <a:blip r:embed="rId17"/>
                <a:stretch>
                  <a:fillRect l="-2041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F64D334A-3180-43F1-8BDC-D178FB19BA22}"/>
                  </a:ext>
                </a:extLst>
              </p:cNvPr>
              <p:cNvSpPr txBox="1"/>
              <p:nvPr/>
            </p:nvSpPr>
            <p:spPr>
              <a:xfrm>
                <a:off x="5219004" y="4370681"/>
                <a:ext cx="49987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F64D334A-3180-43F1-8BDC-D178FB19BA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9004" y="4370681"/>
                <a:ext cx="499879" cy="246221"/>
              </a:xfrm>
              <a:prstGeom prst="rect">
                <a:avLst/>
              </a:prstGeom>
              <a:blipFill>
                <a:blip r:embed="rId18"/>
                <a:stretch>
                  <a:fillRect l="-4878" r="-1220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872E8781-543D-4B3D-A051-F0A448DE164E}"/>
                  </a:ext>
                </a:extLst>
              </p:cNvPr>
              <p:cNvSpPr txBox="1"/>
              <p:nvPr/>
            </p:nvSpPr>
            <p:spPr>
              <a:xfrm>
                <a:off x="2738546" y="4396497"/>
                <a:ext cx="50907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872E8781-543D-4B3D-A051-F0A448DE16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8546" y="4396497"/>
                <a:ext cx="509073" cy="246221"/>
              </a:xfrm>
              <a:prstGeom prst="rect">
                <a:avLst/>
              </a:prstGeom>
              <a:blipFill>
                <a:blip r:embed="rId19"/>
                <a:stretch>
                  <a:fillRect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1837AA14-E9AD-48FB-B9D8-79E9550ECFCE}"/>
                  </a:ext>
                </a:extLst>
              </p:cNvPr>
              <p:cNvSpPr txBox="1"/>
              <p:nvPr/>
            </p:nvSpPr>
            <p:spPr>
              <a:xfrm>
                <a:off x="3015456" y="4319049"/>
                <a:ext cx="26953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1837AA14-E9AD-48FB-B9D8-79E9550EC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456" y="4319049"/>
                <a:ext cx="269536" cy="246221"/>
              </a:xfrm>
              <a:prstGeom prst="rect">
                <a:avLst/>
              </a:prstGeom>
              <a:blipFill>
                <a:blip r:embed="rId20"/>
                <a:stretch>
                  <a:fillRect l="-2273" b="-1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45E41AE9-4E4D-40B1-AA0A-C1A4C38D97AB}"/>
                  </a:ext>
                </a:extLst>
              </p:cNvPr>
              <p:cNvSpPr txBox="1"/>
              <p:nvPr/>
            </p:nvSpPr>
            <p:spPr>
              <a:xfrm>
                <a:off x="3144807" y="4232996"/>
                <a:ext cx="50907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45E41AE9-4E4D-40B1-AA0A-C1A4C38D97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807" y="4232996"/>
                <a:ext cx="509073" cy="246221"/>
              </a:xfrm>
              <a:prstGeom prst="rect">
                <a:avLst/>
              </a:prstGeom>
              <a:blipFill>
                <a:blip r:embed="rId21"/>
                <a:stretch>
                  <a:fillRect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9F322922-EA05-4C1C-A507-C49E5EBCFAF8}"/>
                  </a:ext>
                </a:extLst>
              </p:cNvPr>
              <p:cNvSpPr txBox="1"/>
              <p:nvPr/>
            </p:nvSpPr>
            <p:spPr>
              <a:xfrm>
                <a:off x="1334161" y="5494468"/>
                <a:ext cx="24602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9F322922-EA05-4C1C-A507-C49E5EBCFA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161" y="5494468"/>
                <a:ext cx="246028" cy="246221"/>
              </a:xfrm>
              <a:prstGeom prst="rect">
                <a:avLst/>
              </a:prstGeom>
              <a:blipFill>
                <a:blip r:embed="rId22"/>
                <a:stretch>
                  <a:fillRect l="-20000" r="-5000" b="-2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E5132588-5ACC-4B17-8D40-4DB620258AAA}"/>
                  </a:ext>
                </a:extLst>
              </p:cNvPr>
              <p:cNvSpPr txBox="1"/>
              <p:nvPr/>
            </p:nvSpPr>
            <p:spPr>
              <a:xfrm>
                <a:off x="2802955" y="5494468"/>
                <a:ext cx="41780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E5132588-5ACC-4B17-8D40-4DB620258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955" y="5494468"/>
                <a:ext cx="417807" cy="246221"/>
              </a:xfrm>
              <a:prstGeom prst="rect">
                <a:avLst/>
              </a:prstGeom>
              <a:blipFill>
                <a:blip r:embed="rId23"/>
                <a:stretch>
                  <a:fillRect l="-11765" r="-4412" b="-2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6E5EC3B0-1489-466B-BEB3-6B8A152F28D0}"/>
                  </a:ext>
                </a:extLst>
              </p:cNvPr>
              <p:cNvSpPr txBox="1"/>
              <p:nvPr/>
            </p:nvSpPr>
            <p:spPr>
              <a:xfrm>
                <a:off x="3064195" y="5353022"/>
                <a:ext cx="22224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6E5EC3B0-1489-466B-BEB3-6B8A152F28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195" y="5353022"/>
                <a:ext cx="222240" cy="246221"/>
              </a:xfrm>
              <a:prstGeom prst="rect">
                <a:avLst/>
              </a:prstGeom>
              <a:blipFill>
                <a:blip r:embed="rId24"/>
                <a:stretch>
                  <a:fillRect l="-22222" r="-5556" b="-2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C11F5569-99BF-49FA-87BE-B6DDF3A1CC74}"/>
                  </a:ext>
                </a:extLst>
              </p:cNvPr>
              <p:cNvSpPr txBox="1"/>
              <p:nvPr/>
            </p:nvSpPr>
            <p:spPr>
              <a:xfrm>
                <a:off x="3209216" y="5494468"/>
                <a:ext cx="41780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C11F5569-99BF-49FA-87BE-B6DDF3A1CC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216" y="5494468"/>
                <a:ext cx="417807" cy="246221"/>
              </a:xfrm>
              <a:prstGeom prst="rect">
                <a:avLst/>
              </a:prstGeom>
              <a:blipFill>
                <a:blip r:embed="rId25"/>
                <a:stretch>
                  <a:fillRect l="-11594" r="-2899" b="-2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0F86C940-DCC4-4859-806E-7F5C9AA3B8F0}"/>
                  </a:ext>
                </a:extLst>
              </p:cNvPr>
              <p:cNvSpPr txBox="1"/>
              <p:nvPr/>
            </p:nvSpPr>
            <p:spPr>
              <a:xfrm>
                <a:off x="5230446" y="5494468"/>
                <a:ext cx="50206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0F86C940-DCC4-4859-806E-7F5C9AA3B8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446" y="5494468"/>
                <a:ext cx="502061" cy="246221"/>
              </a:xfrm>
              <a:prstGeom prst="rect">
                <a:avLst/>
              </a:prstGeom>
              <a:blipFill>
                <a:blip r:embed="rId26"/>
                <a:stretch>
                  <a:fillRect l="-9756" r="-1220" b="-2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DDBD0135-4814-47B8-83EB-95CA6D695675}"/>
              </a:ext>
            </a:extLst>
          </p:cNvPr>
          <p:cNvCxnSpPr>
            <a:stCxn id="94" idx="2"/>
            <a:endCxn id="124" idx="0"/>
          </p:cNvCxnSpPr>
          <p:nvPr/>
        </p:nvCxnSpPr>
        <p:spPr>
          <a:xfrm>
            <a:off x="5468944" y="4616902"/>
            <a:ext cx="12533" cy="877566"/>
          </a:xfrm>
          <a:prstGeom prst="straightConnector1">
            <a:avLst/>
          </a:prstGeom>
          <a:ln w="3175" cmpd="sng">
            <a:solidFill>
              <a:schemeClr val="tx1"/>
            </a:solidFill>
            <a:prstDash val="soli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4AF5C593-53AB-46B0-AC8B-FBFD6EF6C4A0}"/>
              </a:ext>
            </a:extLst>
          </p:cNvPr>
          <p:cNvCxnSpPr>
            <a:stCxn id="104" idx="2"/>
            <a:endCxn id="123" idx="0"/>
          </p:cNvCxnSpPr>
          <p:nvPr/>
        </p:nvCxnSpPr>
        <p:spPr>
          <a:xfrm>
            <a:off x="3399344" y="4479217"/>
            <a:ext cx="18776" cy="1015251"/>
          </a:xfrm>
          <a:prstGeom prst="straightConnector1">
            <a:avLst/>
          </a:prstGeom>
          <a:ln w="3175" cmpd="sng">
            <a:solidFill>
              <a:schemeClr val="tx1"/>
            </a:solidFill>
            <a:prstDash val="soli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A5B2A7AE-5189-49FC-BB04-5DA9D63691E7}"/>
              </a:ext>
            </a:extLst>
          </p:cNvPr>
          <p:cNvCxnSpPr>
            <a:stCxn id="102" idx="2"/>
            <a:endCxn id="122" idx="0"/>
          </p:cNvCxnSpPr>
          <p:nvPr/>
        </p:nvCxnSpPr>
        <p:spPr>
          <a:xfrm>
            <a:off x="3150224" y="4565270"/>
            <a:ext cx="25091" cy="787752"/>
          </a:xfrm>
          <a:prstGeom prst="straightConnector1">
            <a:avLst/>
          </a:prstGeom>
          <a:ln w="3175" cmpd="sng">
            <a:solidFill>
              <a:schemeClr val="tx1"/>
            </a:solidFill>
            <a:prstDash val="soli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FB289247-9E3F-4D02-A4E7-FCA97585C633}"/>
              </a:ext>
            </a:extLst>
          </p:cNvPr>
          <p:cNvCxnSpPr>
            <a:stCxn id="99" idx="2"/>
            <a:endCxn id="121" idx="0"/>
          </p:cNvCxnSpPr>
          <p:nvPr/>
        </p:nvCxnSpPr>
        <p:spPr>
          <a:xfrm>
            <a:off x="2993083" y="4642718"/>
            <a:ext cx="18776" cy="851750"/>
          </a:xfrm>
          <a:prstGeom prst="straightConnector1">
            <a:avLst/>
          </a:prstGeom>
          <a:ln w="3175" cmpd="sng">
            <a:solidFill>
              <a:schemeClr val="tx1"/>
            </a:solidFill>
            <a:prstDash val="soli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ABA09988-E61D-47BB-AC3A-3FDC36909F64}"/>
              </a:ext>
            </a:extLst>
          </p:cNvPr>
          <p:cNvCxnSpPr>
            <a:stCxn id="60" idx="2"/>
            <a:endCxn id="114" idx="0"/>
          </p:cNvCxnSpPr>
          <p:nvPr/>
        </p:nvCxnSpPr>
        <p:spPr>
          <a:xfrm flipH="1">
            <a:off x="1457175" y="4599692"/>
            <a:ext cx="18342" cy="894776"/>
          </a:xfrm>
          <a:prstGeom prst="straightConnector1">
            <a:avLst/>
          </a:prstGeom>
          <a:ln w="3175" cmpd="sng">
            <a:solidFill>
              <a:schemeClr val="tx1"/>
            </a:solidFill>
            <a:prstDash val="soli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Rectangle 140">
            <a:extLst>
              <a:ext uri="{FF2B5EF4-FFF2-40B4-BE49-F238E27FC236}">
                <a16:creationId xmlns:a16="http://schemas.microsoft.com/office/drawing/2014/main" id="{A575B305-9B3A-427E-A5F4-929B964154CB}"/>
              </a:ext>
            </a:extLst>
          </p:cNvPr>
          <p:cNvSpPr/>
          <p:nvPr/>
        </p:nvSpPr>
        <p:spPr>
          <a:xfrm>
            <a:off x="1294562" y="4724400"/>
            <a:ext cx="4287088" cy="352425"/>
          </a:xfrm>
          <a:prstGeom prst="rect">
            <a:avLst/>
          </a:prstGeom>
          <a:solidFill>
            <a:srgbClr val="D5F5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C988E0B-1952-42F1-9813-8BB9EB3D5923}"/>
                  </a:ext>
                </a:extLst>
              </p:cNvPr>
              <p:cNvSpPr/>
              <p:nvPr/>
            </p:nvSpPr>
            <p:spPr>
              <a:xfrm>
                <a:off x="1266825" y="4725724"/>
                <a:ext cx="42386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𝑎𝑟𝑔𝑚𝑎𝑥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C988E0B-1952-42F1-9813-8BB9EB3D59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825" y="4725724"/>
                <a:ext cx="4238624" cy="369332"/>
              </a:xfrm>
              <a:prstGeom prst="rect">
                <a:avLst/>
              </a:prstGeom>
              <a:blipFill>
                <a:blip r:embed="rId2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7D94C421-8A29-4618-B976-68F6564BE75E}"/>
                  </a:ext>
                </a:extLst>
              </p:cNvPr>
              <p:cNvSpPr txBox="1"/>
              <p:nvPr/>
            </p:nvSpPr>
            <p:spPr>
              <a:xfrm>
                <a:off x="7728566" y="6086475"/>
                <a:ext cx="34476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i="1" dirty="0">
                    <a:latin typeface="Lato" panose="020F0502020204030203" pitchFamily="34" charset="0"/>
                    <a:ea typeface="Cambria Math" panose="02040503050406030204" pitchFamily="18" charset="0"/>
                  </a:rPr>
                  <a:t>M-step: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𝜣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i="1" dirty="0">
                  <a:latin typeface="Lato" panose="020F0502020204030203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7D94C421-8A29-4618-B976-68F6564BE7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8566" y="6086475"/>
                <a:ext cx="3447626" cy="369332"/>
              </a:xfrm>
              <a:prstGeom prst="rect">
                <a:avLst/>
              </a:prstGeom>
              <a:blipFill>
                <a:blip r:embed="rId28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67A4EE3B-B2C0-4790-9BF3-538CB9589A7B}"/>
                  </a:ext>
                </a:extLst>
              </p:cNvPr>
              <p:cNvSpPr/>
              <p:nvPr/>
            </p:nvSpPr>
            <p:spPr>
              <a:xfrm>
                <a:off x="6771695" y="4520354"/>
                <a:ext cx="5045164" cy="10247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=1|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p>
                              <m: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=1|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where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ik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is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whether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is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selected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67A4EE3B-B2C0-4790-9BF3-538CB9589A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695" y="4520354"/>
                <a:ext cx="5045164" cy="1024768"/>
              </a:xfrm>
              <a:prstGeom prst="rect">
                <a:avLst/>
              </a:prstGeom>
              <a:blipFill>
                <a:blip r:embed="rId29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0" name="Arrow: Striped Right 229">
            <a:extLst>
              <a:ext uri="{FF2B5EF4-FFF2-40B4-BE49-F238E27FC236}">
                <a16:creationId xmlns:a16="http://schemas.microsoft.com/office/drawing/2014/main" id="{3715B37F-57A0-46EE-888E-CD5D30DBE29E}"/>
              </a:ext>
            </a:extLst>
          </p:cNvPr>
          <p:cNvSpPr/>
          <p:nvPr/>
        </p:nvSpPr>
        <p:spPr>
          <a:xfrm>
            <a:off x="5810250" y="5000625"/>
            <a:ext cx="704850" cy="352425"/>
          </a:xfrm>
          <a:prstGeom prst="stripedRightArrow">
            <a:avLst/>
          </a:prstGeom>
          <a:solidFill>
            <a:srgbClr val="9F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Arrow: Striped Right 239">
            <a:extLst>
              <a:ext uri="{FF2B5EF4-FFF2-40B4-BE49-F238E27FC236}">
                <a16:creationId xmlns:a16="http://schemas.microsoft.com/office/drawing/2014/main" id="{43B09881-6DD0-41C2-AE8A-F0797EB7AA4E}"/>
              </a:ext>
            </a:extLst>
          </p:cNvPr>
          <p:cNvSpPr/>
          <p:nvPr/>
        </p:nvSpPr>
        <p:spPr>
          <a:xfrm flipH="1">
            <a:off x="5810250" y="4610100"/>
            <a:ext cx="704850" cy="352425"/>
          </a:xfrm>
          <a:prstGeom prst="stripedRightArrow">
            <a:avLst/>
          </a:prstGeom>
          <a:solidFill>
            <a:srgbClr val="9F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93BD71-80E6-4D53-9049-ED2B8883FDB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7116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A1818CF8-D4B7-4C95-AEA8-491D8A97B4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1006" y="3646447"/>
            <a:ext cx="8854087" cy="266539"/>
          </a:xfrm>
          <a:prstGeom prst="rect">
            <a:avLst/>
          </a:prstGeom>
        </p:spPr>
      </p:pic>
      <p:pic>
        <p:nvPicPr>
          <p:cNvPr id="46" name="Graphic 45" descr="Man">
            <a:extLst>
              <a:ext uri="{FF2B5EF4-FFF2-40B4-BE49-F238E27FC236}">
                <a16:creationId xmlns:a16="http://schemas.microsoft.com/office/drawing/2014/main" id="{0F829B61-5AFD-4EDC-B869-B9D0596AA3CE}"/>
              </a:ext>
            </a:extLst>
          </p:cNvPr>
          <p:cNvPicPr>
            <a:picLocks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01139" y="3527912"/>
            <a:ext cx="474590" cy="503608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1CE4BEF5-C7E5-4F0B-800D-A3546E227463}"/>
              </a:ext>
            </a:extLst>
          </p:cNvPr>
          <p:cNvSpPr txBox="1"/>
          <p:nvPr/>
        </p:nvSpPr>
        <p:spPr>
          <a:xfrm>
            <a:off x="8375919" y="3654138"/>
            <a:ext cx="714984" cy="25115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1400" b="1" i="1">
                <a:latin typeface="Cambria Math" panose="02040503050406030204" pitchFamily="18" charset="0"/>
              </a:defRPr>
            </a:lvl1pPr>
          </a:lstStyle>
          <a:p>
            <a:r>
              <a:rPr lang="en-US" b="0" i="0" dirty="0">
                <a:latin typeface="Lato" panose="020F0502020204030203" pitchFamily="34" charset="0"/>
              </a:rPr>
              <a:t>Running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49A6619-B0A0-4880-BB57-C0E5E4ED011E}"/>
              </a:ext>
            </a:extLst>
          </p:cNvPr>
          <p:cNvSpPr txBox="1"/>
          <p:nvPr/>
        </p:nvSpPr>
        <p:spPr>
          <a:xfrm>
            <a:off x="1828139" y="3671993"/>
            <a:ext cx="699550" cy="21544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</a:lstStyle>
          <a:p>
            <a:pPr algn="ctr"/>
            <a:r>
              <a:rPr lang="en-US" sz="1400" dirty="0">
                <a:latin typeface="Lato" panose="020F0502020204030203" pitchFamily="34" charset="0"/>
                <a:ea typeface="Microsoft GothicNeo" panose="020B0503020000020004" pitchFamily="34" charset="-127"/>
              </a:rPr>
              <a:t>Standing</a:t>
            </a:r>
          </a:p>
        </p:txBody>
      </p:sp>
      <p:pic>
        <p:nvPicPr>
          <p:cNvPr id="53" name="Graphic 52" descr="Run">
            <a:extLst>
              <a:ext uri="{FF2B5EF4-FFF2-40B4-BE49-F238E27FC236}">
                <a16:creationId xmlns:a16="http://schemas.microsoft.com/office/drawing/2014/main" id="{A73A1F49-72A2-4E34-9542-CD4CEB468012}"/>
              </a:ext>
            </a:extLst>
          </p:cNvPr>
          <p:cNvPicPr>
            <a:picLocks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25398" y="3527912"/>
            <a:ext cx="474590" cy="503608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46A21C0D-C74D-424E-BC12-49E71E9E9FDA}"/>
              </a:ext>
            </a:extLst>
          </p:cNvPr>
          <p:cNvSpPr txBox="1"/>
          <p:nvPr/>
        </p:nvSpPr>
        <p:spPr>
          <a:xfrm>
            <a:off x="3281578" y="3671993"/>
            <a:ext cx="674864" cy="21544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</a:lstStyle>
          <a:p>
            <a:pPr algn="ctr"/>
            <a:r>
              <a:rPr lang="en-US" sz="1400" dirty="0">
                <a:latin typeface="Lato" panose="020F0502020204030203" pitchFamily="34" charset="0"/>
                <a:ea typeface="Microsoft GothicNeo" panose="020B0503020000020004" pitchFamily="34" charset="-127"/>
              </a:rPr>
              <a:t>Jumping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999EC81A-816B-429B-8F96-E19723E36835}"/>
              </a:ext>
            </a:extLst>
          </p:cNvPr>
          <p:cNvPicPr>
            <a:picLocks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938" y="3527912"/>
            <a:ext cx="474590" cy="503608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463524EC-577F-4945-99E8-7C3FA70FA2EB}"/>
              </a:ext>
            </a:extLst>
          </p:cNvPr>
          <p:cNvSpPr txBox="1"/>
          <p:nvPr/>
        </p:nvSpPr>
        <p:spPr>
          <a:xfrm>
            <a:off x="5370440" y="3654138"/>
            <a:ext cx="716744" cy="25115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1400" b="1" i="1">
                <a:latin typeface="Cambria Math" panose="02040503050406030204" pitchFamily="18" charset="0"/>
              </a:defRPr>
            </a:lvl1pPr>
          </a:lstStyle>
          <a:p>
            <a:r>
              <a:rPr lang="en-US" b="0" i="0" dirty="0">
                <a:latin typeface="Lato" panose="020F0502020204030203" pitchFamily="34" charset="0"/>
              </a:rPr>
              <a:t>Walking</a:t>
            </a:r>
          </a:p>
        </p:txBody>
      </p:sp>
      <p:pic>
        <p:nvPicPr>
          <p:cNvPr id="60" name="Graphic 59" descr="Walk">
            <a:extLst>
              <a:ext uri="{FF2B5EF4-FFF2-40B4-BE49-F238E27FC236}">
                <a16:creationId xmlns:a16="http://schemas.microsoft.com/office/drawing/2014/main" id="{754C09A7-DDC4-4EB1-9A02-0400FA83AD9D}"/>
              </a:ext>
            </a:extLst>
          </p:cNvPr>
          <p:cNvPicPr>
            <a:picLocks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91582" y="3527912"/>
            <a:ext cx="474590" cy="50360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C23E1441-D58A-41A9-9646-5E39575F8F44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6511" y="4609415"/>
            <a:ext cx="8808582" cy="472667"/>
          </a:xfrm>
          <a:prstGeom prst="rect">
            <a:avLst/>
          </a:prstGeom>
          <a:ln w="15875">
            <a:noFill/>
            <a:prstDash val="sysDot"/>
            <a:tailEnd type="oval"/>
          </a:ln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3A03D91-A9D0-487B-911C-E07462C7F060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6511" y="5187311"/>
            <a:ext cx="8808582" cy="472667"/>
          </a:xfrm>
          <a:prstGeom prst="rect">
            <a:avLst/>
          </a:prstGeom>
          <a:ln w="15875">
            <a:noFill/>
            <a:prstDash val="sysDot"/>
            <a:tailEnd type="oval"/>
          </a:ln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911948E-CED3-4F16-9E88-66B0DBFF926E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6511" y="4031520"/>
            <a:ext cx="8808582" cy="472667"/>
          </a:xfrm>
          <a:prstGeom prst="rect">
            <a:avLst/>
          </a:prstGeom>
          <a:ln w="15875">
            <a:noFill/>
            <a:prstDash val="sysDot"/>
            <a:tailEnd type="oval"/>
          </a:ln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13CA927-396E-4FB3-B4D2-84A421556385}"/>
              </a:ext>
            </a:extLst>
          </p:cNvPr>
          <p:cNvCxnSpPr>
            <a:cxnSpLocks/>
          </p:cNvCxnSpPr>
          <p:nvPr/>
        </p:nvCxnSpPr>
        <p:spPr>
          <a:xfrm>
            <a:off x="3038452" y="3647125"/>
            <a:ext cx="0" cy="197246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67F8921-A5CF-4DBA-B55A-6E35F50C7C80}"/>
              </a:ext>
            </a:extLst>
          </p:cNvPr>
          <p:cNvCxnSpPr>
            <a:cxnSpLocks/>
          </p:cNvCxnSpPr>
          <p:nvPr/>
        </p:nvCxnSpPr>
        <p:spPr>
          <a:xfrm>
            <a:off x="7464795" y="3658981"/>
            <a:ext cx="0" cy="197246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AAF329DF-F320-40D5-8071-32E28AFC9CE4}"/>
              </a:ext>
            </a:extLst>
          </p:cNvPr>
          <p:cNvCxnSpPr>
            <a:cxnSpLocks/>
          </p:cNvCxnSpPr>
          <p:nvPr/>
        </p:nvCxnSpPr>
        <p:spPr>
          <a:xfrm>
            <a:off x="4507150" y="3647125"/>
            <a:ext cx="0" cy="197246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B2734337-457F-4C1A-BEC9-5C779184DC62}"/>
              </a:ext>
            </a:extLst>
          </p:cNvPr>
          <p:cNvCxnSpPr>
            <a:cxnSpLocks/>
          </p:cNvCxnSpPr>
          <p:nvPr/>
        </p:nvCxnSpPr>
        <p:spPr>
          <a:xfrm>
            <a:off x="4539175" y="3966195"/>
            <a:ext cx="0" cy="587542"/>
          </a:xfrm>
          <a:prstGeom prst="line">
            <a:avLst/>
          </a:prstGeom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DF573C99-C5C5-4DFD-8FFE-D1C3F24E9411}"/>
              </a:ext>
            </a:extLst>
          </p:cNvPr>
          <p:cNvCxnSpPr>
            <a:cxnSpLocks/>
          </p:cNvCxnSpPr>
          <p:nvPr/>
        </p:nvCxnSpPr>
        <p:spPr>
          <a:xfrm>
            <a:off x="4689083" y="3966195"/>
            <a:ext cx="0" cy="587542"/>
          </a:xfrm>
          <a:prstGeom prst="line">
            <a:avLst/>
          </a:prstGeom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4AE649-B216-463A-A662-7ACADF6CE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395FC-DA4F-4FE4-AE6B-73BE279DC0A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E035C8-921E-439E-82ED-8F1EF03D8F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Limitations (1/3)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8">
                <a:extLst>
                  <a:ext uri="{FF2B5EF4-FFF2-40B4-BE49-F238E27FC236}">
                    <a16:creationId xmlns:a16="http://schemas.microsoft.com/office/drawing/2014/main" id="{6E46B3B5-80F7-4219-9D4B-F62DAEC80418}"/>
                  </a:ext>
                </a:extLst>
              </p:cNvPr>
              <p:cNvSpPr>
                <a:spLocks noGrp="1"/>
              </p:cNvSpPr>
              <p:nvPr>
                <p:ph type="body" sz="quarter" idx="17"/>
              </p:nvPr>
            </p:nvSpPr>
            <p:spPr>
              <a:xfrm>
                <a:off x="706920" y="1504669"/>
                <a:ext cx="10789755" cy="1771932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2000" b="1" i="1" dirty="0">
                    <a:ea typeface="Microsoft GothicNeo" panose="020B0503020000020004" pitchFamily="34" charset="-127"/>
                  </a:rPr>
                  <a:t>Standing &amp; Jumping </a:t>
                </a:r>
                <a:r>
                  <a:rPr lang="en-US" sz="2000" dirty="0">
                    <a:ea typeface="Microsoft GothicNeo" panose="020B0503020000020004" pitchFamily="34" charset="-127"/>
                  </a:rPr>
                  <a:t>have a mixture of relatively </a:t>
                </a:r>
                <a:r>
                  <a:rPr lang="en-US" sz="2000" b="1" i="1" dirty="0">
                    <a:solidFill>
                      <a:srgbClr val="3684D2"/>
                    </a:solidFill>
                    <a:ea typeface="Microsoft GothicNeo" panose="020B0503020000020004" pitchFamily="34" charset="-127"/>
                  </a:rPr>
                  <a:t>short</a:t>
                </a:r>
                <a:r>
                  <a:rPr lang="en-US" sz="2000" i="1" dirty="0">
                    <a:ea typeface="Microsoft GothicNeo" panose="020B0503020000020004" pitchFamily="34" charset="-127"/>
                  </a:rPr>
                  <a:t> patterns.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2000" b="1" i="1" dirty="0">
                    <a:ea typeface="Microsoft GothicNeo" panose="020B0503020000020004" pitchFamily="34" charset="-127"/>
                  </a:rPr>
                  <a:t>Walking </a:t>
                </a:r>
                <a:r>
                  <a:rPr lang="en-US" sz="2000" dirty="0">
                    <a:ea typeface="Microsoft GothicNeo" panose="020B0503020000020004" pitchFamily="34" charset="-127"/>
                  </a:rPr>
                  <a:t>has a mixture of </a:t>
                </a:r>
                <a:r>
                  <a:rPr lang="en-US" sz="2000" b="1" i="1" dirty="0">
                    <a:solidFill>
                      <a:srgbClr val="3684D2"/>
                    </a:solidFill>
                    <a:ea typeface="Microsoft GothicNeo" panose="020B0503020000020004" pitchFamily="34" charset="-127"/>
                  </a:rPr>
                  <a:t>short</a:t>
                </a:r>
                <a:r>
                  <a:rPr lang="en-US" sz="2000" b="1" dirty="0">
                    <a:ea typeface="Microsoft GothicNeo" panose="020B0503020000020004" pitchFamily="34" charset="-127"/>
                  </a:rPr>
                  <a:t> </a:t>
                </a:r>
                <a:r>
                  <a:rPr lang="en-US" sz="2000" dirty="0">
                    <a:ea typeface="Microsoft GothicNeo" panose="020B0503020000020004" pitchFamily="34" charset="-127"/>
                  </a:rPr>
                  <a:t>and</a:t>
                </a:r>
                <a:r>
                  <a:rPr lang="en-US" sz="2000" b="1" dirty="0">
                    <a:ea typeface="Microsoft GothicNeo" panose="020B0503020000020004" pitchFamily="34" charset="-127"/>
                  </a:rPr>
                  <a:t> </a:t>
                </a:r>
                <a:r>
                  <a:rPr lang="en-US" sz="2000" b="1" i="1" dirty="0">
                    <a:solidFill>
                      <a:srgbClr val="FF0000"/>
                    </a:solidFill>
                    <a:ea typeface="Microsoft GothicNeo" panose="020B0503020000020004" pitchFamily="34" charset="-127"/>
                  </a:rPr>
                  <a:t>long</a:t>
                </a:r>
                <a:r>
                  <a:rPr lang="en-US" sz="2000" b="1" dirty="0">
                    <a:ea typeface="Microsoft GothicNeo" panose="020B0503020000020004" pitchFamily="34" charset="-127"/>
                  </a:rPr>
                  <a:t> </a:t>
                </a:r>
                <a:r>
                  <a:rPr lang="en-US" sz="2000" dirty="0">
                    <a:ea typeface="Microsoft GothicNeo" panose="020B0503020000020004" pitchFamily="34" charset="-127"/>
                  </a:rPr>
                  <a:t>patterns</a:t>
                </a:r>
                <a:r>
                  <a:rPr lang="en-US" sz="2000" b="1" dirty="0">
                    <a:ea typeface="Microsoft GothicNeo" panose="020B0503020000020004" pitchFamily="34" charset="-127"/>
                  </a:rPr>
                  <a:t>.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2000" b="1" i="1" dirty="0">
                    <a:ea typeface="Microsoft GothicNeo" panose="020B0503020000020004" pitchFamily="34" charset="-127"/>
                  </a:rPr>
                  <a:t>Running </a:t>
                </a:r>
                <a:r>
                  <a:rPr lang="en-US" sz="2000" dirty="0">
                    <a:ea typeface="Microsoft GothicNeo" panose="020B0503020000020004" pitchFamily="34" charset="-127"/>
                  </a:rPr>
                  <a:t>has a mixture of relatively </a:t>
                </a:r>
                <a:r>
                  <a:rPr lang="en-US" sz="2000" b="1" i="1" dirty="0">
                    <a:solidFill>
                      <a:srgbClr val="FF0000"/>
                    </a:solidFill>
                    <a:ea typeface="Microsoft GothicNeo" panose="020B0503020000020004" pitchFamily="34" charset="-127"/>
                  </a:rPr>
                  <a:t>long</a:t>
                </a:r>
                <a:r>
                  <a:rPr lang="en-US" sz="2000" dirty="0">
                    <a:ea typeface="Microsoft GothicNeo" panose="020B0503020000020004" pitchFamily="34" charset="-127"/>
                  </a:rPr>
                  <a:t> patterns</a:t>
                </a:r>
                <a:r>
                  <a:rPr lang="en-US" sz="2000" b="1" dirty="0">
                    <a:ea typeface="Microsoft GothicNeo" panose="020B0503020000020004" pitchFamily="34" charset="-127"/>
                  </a:rPr>
                  <a:t>.</a:t>
                </a: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000" dirty="0">
                    <a:ea typeface="Microsoft GothicNeo" panose="020B0503020000020004" pitchFamily="34" charset="-127"/>
                  </a:rPr>
                  <a:t> It is necessary to </a:t>
                </a:r>
                <a:r>
                  <a:rPr lang="en-US" sz="2000" b="1" i="1" dirty="0">
                    <a:ea typeface="Microsoft GothicNeo" panose="020B0503020000020004" pitchFamily="34" charset="-127"/>
                  </a:rPr>
                  <a:t>adaptively learn varying length patterns</a:t>
                </a:r>
                <a:r>
                  <a:rPr lang="en-US" sz="2000" dirty="0">
                    <a:ea typeface="Microsoft GothicNeo" panose="020B0503020000020004" pitchFamily="34" charset="-127"/>
                  </a:rPr>
                  <a:t>.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9" name="Text Placeholder 8">
                <a:extLst>
                  <a:ext uri="{FF2B5EF4-FFF2-40B4-BE49-F238E27FC236}">
                    <a16:creationId xmlns:a16="http://schemas.microsoft.com/office/drawing/2014/main" id="{6E46B3B5-80F7-4219-9D4B-F62DAEC804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7"/>
              </p:nvPr>
            </p:nvSpPr>
            <p:spPr>
              <a:xfrm>
                <a:off x="706920" y="1504669"/>
                <a:ext cx="10789755" cy="1771932"/>
              </a:xfrm>
              <a:blipFill>
                <a:blip r:embed="rId14"/>
                <a:stretch>
                  <a:fillRect l="-621" t="-1718" b="-7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BE9023BC-5153-491D-AE5C-D09B9C788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4CB52C-4F5B-4609-88FC-80D55B5307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01</a:t>
            </a:r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59E51B3-560E-4913-8872-6B95F95E2267}"/>
              </a:ext>
            </a:extLst>
          </p:cNvPr>
          <p:cNvGrpSpPr/>
          <p:nvPr/>
        </p:nvGrpSpPr>
        <p:grpSpPr>
          <a:xfrm>
            <a:off x="1702872" y="4060738"/>
            <a:ext cx="8694700" cy="2341645"/>
            <a:chOff x="1702872" y="4060738"/>
            <a:chExt cx="8694700" cy="2341645"/>
          </a:xfrm>
        </p:grpSpPr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4A03E840-E11B-4CC3-BFB8-CB7E851D47C1}"/>
                </a:ext>
              </a:extLst>
            </p:cNvPr>
            <p:cNvSpPr/>
            <p:nvPr/>
          </p:nvSpPr>
          <p:spPr>
            <a:xfrm>
              <a:off x="8938181" y="5218978"/>
              <a:ext cx="1459391" cy="419673"/>
            </a:xfrm>
            <a:prstGeom prst="rect">
              <a:avLst/>
            </a:prstGeom>
            <a:ln w="15875">
              <a:solidFill>
                <a:srgbClr val="FF0000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7F4F86F3-E84A-47E7-B9FC-BD219E9379AD}"/>
                </a:ext>
              </a:extLst>
            </p:cNvPr>
            <p:cNvSpPr/>
            <p:nvPr/>
          </p:nvSpPr>
          <p:spPr>
            <a:xfrm>
              <a:off x="8938181" y="4626988"/>
              <a:ext cx="709430" cy="419673"/>
            </a:xfrm>
            <a:prstGeom prst="rect">
              <a:avLst/>
            </a:prstGeom>
            <a:ln w="15875">
              <a:solidFill>
                <a:srgbClr val="FF0000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4D6BA79F-03B6-4836-BF3D-C02C4E3E77A7}"/>
                </a:ext>
              </a:extLst>
            </p:cNvPr>
            <p:cNvSpPr/>
            <p:nvPr/>
          </p:nvSpPr>
          <p:spPr>
            <a:xfrm>
              <a:off x="1702872" y="4068746"/>
              <a:ext cx="102943" cy="1619166"/>
            </a:xfrm>
            <a:prstGeom prst="rect">
              <a:avLst/>
            </a:prstGeom>
            <a:ln w="15875">
              <a:solidFill>
                <a:schemeClr val="accent1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CEFAA8E3-3796-4535-B007-6F9CEB8C2D57}"/>
                </a:ext>
              </a:extLst>
            </p:cNvPr>
            <p:cNvSpPr/>
            <p:nvPr/>
          </p:nvSpPr>
          <p:spPr>
            <a:xfrm>
              <a:off x="8938181" y="4067294"/>
              <a:ext cx="709430" cy="419673"/>
            </a:xfrm>
            <a:prstGeom prst="rect">
              <a:avLst/>
            </a:prstGeom>
            <a:ln w="15875">
              <a:solidFill>
                <a:srgbClr val="FF0000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720A7B9C-FF43-4404-92AE-324BAE0A1685}"/>
                </a:ext>
              </a:extLst>
            </p:cNvPr>
            <p:cNvSpPr/>
            <p:nvPr/>
          </p:nvSpPr>
          <p:spPr>
            <a:xfrm>
              <a:off x="3256706" y="4060738"/>
              <a:ext cx="83572" cy="1619166"/>
            </a:xfrm>
            <a:prstGeom prst="rect">
              <a:avLst/>
            </a:prstGeom>
            <a:ln w="15875">
              <a:solidFill>
                <a:schemeClr val="accent1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28352E7-0F56-42AD-B9F2-332D4DE672BC}"/>
                </a:ext>
              </a:extLst>
            </p:cNvPr>
            <p:cNvSpPr/>
            <p:nvPr/>
          </p:nvSpPr>
          <p:spPr>
            <a:xfrm>
              <a:off x="4604287" y="4580858"/>
              <a:ext cx="109456" cy="544723"/>
            </a:xfrm>
            <a:prstGeom prst="rect">
              <a:avLst/>
            </a:prstGeom>
            <a:ln w="15875">
              <a:solidFill>
                <a:schemeClr val="accent1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C591970-B699-4931-960F-48D4BB242530}"/>
                </a:ext>
              </a:extLst>
            </p:cNvPr>
            <p:cNvSpPr/>
            <p:nvPr/>
          </p:nvSpPr>
          <p:spPr>
            <a:xfrm>
              <a:off x="5461351" y="5209517"/>
              <a:ext cx="709430" cy="419673"/>
            </a:xfrm>
            <a:prstGeom prst="rect">
              <a:avLst/>
            </a:prstGeom>
            <a:ln w="15875">
              <a:solidFill>
                <a:srgbClr val="FF0000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8B6214C-E508-4C17-86EB-F937DE0B4ED8}"/>
                </a:ext>
              </a:extLst>
            </p:cNvPr>
            <p:cNvSpPr/>
            <p:nvPr/>
          </p:nvSpPr>
          <p:spPr>
            <a:xfrm>
              <a:off x="4501110" y="4067010"/>
              <a:ext cx="2953276" cy="419673"/>
            </a:xfrm>
            <a:prstGeom prst="rect">
              <a:avLst/>
            </a:prstGeom>
            <a:ln w="15875">
              <a:solidFill>
                <a:srgbClr val="FF0000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82F44940-8525-4EEB-A35D-D70A138B9CC8}"/>
                </a:ext>
              </a:extLst>
            </p:cNvPr>
            <p:cNvSpPr txBox="1"/>
            <p:nvPr/>
          </p:nvSpPr>
          <p:spPr>
            <a:xfrm>
              <a:off x="3669802" y="5965085"/>
              <a:ext cx="1855712" cy="437298"/>
            </a:xfrm>
            <a:prstGeom prst="rect">
              <a:avLst/>
            </a:prstGeom>
            <a:ln w="15875">
              <a:noFill/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rtlCol="0">
              <a:spAutoFit/>
            </a:bodyPr>
            <a:lstStyle/>
            <a:p>
              <a:r>
                <a:rPr lang="en-US" sz="2000" b="1" i="1" dirty="0">
                  <a:solidFill>
                    <a:srgbClr val="3684D2"/>
                  </a:solidFill>
                  <a:latin typeface="Lato" panose="020F0502020204030203" pitchFamily="34" charset="0"/>
                </a:rPr>
                <a:t>Short</a:t>
              </a:r>
              <a:r>
                <a:rPr lang="en-US" sz="2000" i="1" dirty="0">
                  <a:solidFill>
                    <a:srgbClr val="3684D2"/>
                  </a:solidFill>
                  <a:latin typeface="Lato" panose="020F0502020204030203" pitchFamily="34" charset="0"/>
                </a:rPr>
                <a:t> </a:t>
              </a:r>
              <a:r>
                <a:rPr lang="en-US" sz="2000" i="1" dirty="0">
                  <a:latin typeface="Lato" panose="020F0502020204030203" pitchFamily="34" charset="0"/>
                </a:rPr>
                <a:t>patterns</a:t>
              </a: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751EDF0C-E244-4E55-9B35-46CCF05B4146}"/>
                </a:ext>
              </a:extLst>
            </p:cNvPr>
            <p:cNvSpPr txBox="1"/>
            <p:nvPr/>
          </p:nvSpPr>
          <p:spPr>
            <a:xfrm>
              <a:off x="6641284" y="5965085"/>
              <a:ext cx="1783880" cy="437298"/>
            </a:xfrm>
            <a:prstGeom prst="rect">
              <a:avLst/>
            </a:prstGeom>
            <a:ln w="15875">
              <a:noFill/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rtlCol="0">
              <a:spAutoFit/>
            </a:bodyPr>
            <a:lstStyle/>
            <a:p>
              <a:r>
                <a:rPr lang="en-US" sz="2000" b="1" i="1" dirty="0">
                  <a:solidFill>
                    <a:srgbClr val="FF0000"/>
                  </a:solidFill>
                  <a:latin typeface="Lato" panose="020F0502020204030203" pitchFamily="34" charset="0"/>
                </a:rPr>
                <a:t>Long</a:t>
              </a:r>
              <a:r>
                <a:rPr lang="en-US" sz="2000" i="1" dirty="0">
                  <a:latin typeface="Lato" panose="020F0502020204030203" pitchFamily="34" charset="0"/>
                </a:rPr>
                <a:t> patterns</a:t>
              </a:r>
            </a:p>
          </p:txBody>
        </p:sp>
        <p:cxnSp>
          <p:nvCxnSpPr>
            <p:cNvPr id="200" name="Straight Arrow Connector 199">
              <a:extLst>
                <a:ext uri="{FF2B5EF4-FFF2-40B4-BE49-F238E27FC236}">
                  <a16:creationId xmlns:a16="http://schemas.microsoft.com/office/drawing/2014/main" id="{FBBAA9DA-7173-4268-8CCB-673630C113B5}"/>
                </a:ext>
              </a:extLst>
            </p:cNvPr>
            <p:cNvCxnSpPr>
              <a:cxnSpLocks/>
              <a:stCxn id="174" idx="3"/>
              <a:endCxn id="197" idx="0"/>
            </p:cNvCxnSpPr>
            <p:nvPr/>
          </p:nvCxnSpPr>
          <p:spPr>
            <a:xfrm>
              <a:off x="1805815" y="4878329"/>
              <a:ext cx="2791843" cy="1086756"/>
            </a:xfrm>
            <a:prstGeom prst="straightConnector1">
              <a:avLst/>
            </a:prstGeom>
            <a:ln w="15875">
              <a:solidFill>
                <a:schemeClr val="accent1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Arrow Connector 201">
              <a:extLst>
                <a:ext uri="{FF2B5EF4-FFF2-40B4-BE49-F238E27FC236}">
                  <a16:creationId xmlns:a16="http://schemas.microsoft.com/office/drawing/2014/main" id="{7CB76B72-5417-44A0-B5D5-F7FF72A8D970}"/>
                </a:ext>
              </a:extLst>
            </p:cNvPr>
            <p:cNvCxnSpPr>
              <a:cxnSpLocks/>
              <a:stCxn id="189" idx="1"/>
              <a:endCxn id="197" idx="0"/>
            </p:cNvCxnSpPr>
            <p:nvPr/>
          </p:nvCxnSpPr>
          <p:spPr>
            <a:xfrm>
              <a:off x="3256706" y="4870321"/>
              <a:ext cx="1340952" cy="1094764"/>
            </a:xfrm>
            <a:prstGeom prst="straightConnector1">
              <a:avLst/>
            </a:prstGeom>
            <a:ln w="15875">
              <a:solidFill>
                <a:schemeClr val="accent1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Arrow Connector 213">
              <a:extLst>
                <a:ext uri="{FF2B5EF4-FFF2-40B4-BE49-F238E27FC236}">
                  <a16:creationId xmlns:a16="http://schemas.microsoft.com/office/drawing/2014/main" id="{9C6BDD31-CEA3-4F72-ABC1-D46FE19D5332}"/>
                </a:ext>
              </a:extLst>
            </p:cNvPr>
            <p:cNvCxnSpPr>
              <a:cxnSpLocks/>
              <a:stCxn id="171" idx="1"/>
              <a:endCxn id="198" idx="0"/>
            </p:cNvCxnSpPr>
            <p:nvPr/>
          </p:nvCxnSpPr>
          <p:spPr>
            <a:xfrm flipH="1">
              <a:off x="7533224" y="4277131"/>
              <a:ext cx="1404957" cy="1687954"/>
            </a:xfrm>
            <a:prstGeom prst="straightConnector1">
              <a:avLst/>
            </a:prstGeom>
            <a:ln w="15875">
              <a:solidFill>
                <a:srgbClr val="FF0000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Arrow Connector 216">
              <a:extLst>
                <a:ext uri="{FF2B5EF4-FFF2-40B4-BE49-F238E27FC236}">
                  <a16:creationId xmlns:a16="http://schemas.microsoft.com/office/drawing/2014/main" id="{48095FFE-AEC2-4888-B948-78AFB86A56BB}"/>
                </a:ext>
              </a:extLst>
            </p:cNvPr>
            <p:cNvCxnSpPr>
              <a:cxnSpLocks/>
              <a:stCxn id="172" idx="1"/>
              <a:endCxn id="198" idx="0"/>
            </p:cNvCxnSpPr>
            <p:nvPr/>
          </p:nvCxnSpPr>
          <p:spPr>
            <a:xfrm flipH="1">
              <a:off x="7533224" y="4836825"/>
              <a:ext cx="1404957" cy="1128260"/>
            </a:xfrm>
            <a:prstGeom prst="straightConnector1">
              <a:avLst/>
            </a:prstGeom>
            <a:ln w="15875">
              <a:solidFill>
                <a:srgbClr val="FF0000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Arrow Connector 218">
              <a:extLst>
                <a:ext uri="{FF2B5EF4-FFF2-40B4-BE49-F238E27FC236}">
                  <a16:creationId xmlns:a16="http://schemas.microsoft.com/office/drawing/2014/main" id="{33DD65EE-EEE1-4698-A7AC-6922E84A137C}"/>
                </a:ext>
              </a:extLst>
            </p:cNvPr>
            <p:cNvCxnSpPr>
              <a:cxnSpLocks/>
              <a:stCxn id="170" idx="1"/>
              <a:endCxn id="198" idx="0"/>
            </p:cNvCxnSpPr>
            <p:nvPr/>
          </p:nvCxnSpPr>
          <p:spPr>
            <a:xfrm flipH="1">
              <a:off x="7533224" y="5428815"/>
              <a:ext cx="1404957" cy="536270"/>
            </a:xfrm>
            <a:prstGeom prst="straightConnector1">
              <a:avLst/>
            </a:prstGeom>
            <a:ln w="15875">
              <a:solidFill>
                <a:srgbClr val="FF0000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247BB108-C9D9-4BE5-9C29-2C7CA5EB176F}"/>
                </a:ext>
              </a:extLst>
            </p:cNvPr>
            <p:cNvCxnSpPr>
              <a:cxnSpLocks/>
              <a:stCxn id="43" idx="2"/>
              <a:endCxn id="197" idx="0"/>
            </p:cNvCxnSpPr>
            <p:nvPr/>
          </p:nvCxnSpPr>
          <p:spPr>
            <a:xfrm flipH="1">
              <a:off x="4597658" y="5125581"/>
              <a:ext cx="61357" cy="839504"/>
            </a:xfrm>
            <a:prstGeom prst="straightConnector1">
              <a:avLst/>
            </a:prstGeom>
            <a:ln w="15875">
              <a:solidFill>
                <a:schemeClr val="accent1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7AA82ABA-EB42-40D1-9462-04B49F833E25}"/>
                </a:ext>
              </a:extLst>
            </p:cNvPr>
            <p:cNvCxnSpPr>
              <a:cxnSpLocks/>
              <a:stCxn id="55" idx="2"/>
              <a:endCxn id="198" idx="0"/>
            </p:cNvCxnSpPr>
            <p:nvPr/>
          </p:nvCxnSpPr>
          <p:spPr>
            <a:xfrm>
              <a:off x="5977748" y="4486683"/>
              <a:ext cx="1555476" cy="1478402"/>
            </a:xfrm>
            <a:prstGeom prst="straightConnector1">
              <a:avLst/>
            </a:prstGeom>
            <a:ln w="15875">
              <a:solidFill>
                <a:srgbClr val="FF0000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1C956D09-B143-467E-9541-0E1A2A4FEA27}"/>
                </a:ext>
              </a:extLst>
            </p:cNvPr>
            <p:cNvCxnSpPr>
              <a:cxnSpLocks/>
              <a:stCxn id="52" idx="2"/>
              <a:endCxn id="198" idx="0"/>
            </p:cNvCxnSpPr>
            <p:nvPr/>
          </p:nvCxnSpPr>
          <p:spPr>
            <a:xfrm>
              <a:off x="5816066" y="5629190"/>
              <a:ext cx="1717158" cy="335895"/>
            </a:xfrm>
            <a:prstGeom prst="straightConnector1">
              <a:avLst/>
            </a:prstGeom>
            <a:ln w="15875">
              <a:solidFill>
                <a:srgbClr val="FF0000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15631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78">
            <a:extLst>
              <a:ext uri="{FF2B5EF4-FFF2-40B4-BE49-F238E27FC236}">
                <a16:creationId xmlns:a16="http://schemas.microsoft.com/office/drawing/2014/main" id="{DF89C4A0-8330-45C7-8139-3F3C468D55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7507" y="3865631"/>
            <a:ext cx="8722975" cy="228640"/>
          </a:xfrm>
          <a:prstGeom prst="rect">
            <a:avLst/>
          </a:prstGeom>
        </p:spPr>
      </p:pic>
      <p:pic>
        <p:nvPicPr>
          <p:cNvPr id="81" name="Graphic 80" descr="Man">
            <a:extLst>
              <a:ext uri="{FF2B5EF4-FFF2-40B4-BE49-F238E27FC236}">
                <a16:creationId xmlns:a16="http://schemas.microsoft.com/office/drawing/2014/main" id="{EF3BD8AC-6DD9-44AE-83B0-F227267027CB}"/>
              </a:ext>
            </a:extLst>
          </p:cNvPr>
          <p:cNvPicPr>
            <a:picLocks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90178" y="3763951"/>
            <a:ext cx="467563" cy="432000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B8D9483F-E28C-4CFA-9D30-550FED81A559}"/>
              </a:ext>
            </a:extLst>
          </p:cNvPr>
          <p:cNvSpPr txBox="1"/>
          <p:nvPr/>
        </p:nvSpPr>
        <p:spPr>
          <a:xfrm>
            <a:off x="9074788" y="3826063"/>
            <a:ext cx="932948" cy="30777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1400" b="1" i="1">
                <a:latin typeface="Cambria Math" panose="02040503050406030204" pitchFamily="18" charset="0"/>
              </a:defRPr>
            </a:lvl1pPr>
          </a:lstStyle>
          <a:p>
            <a:r>
              <a:rPr lang="en-US" sz="2000" b="0" i="0" dirty="0">
                <a:latin typeface="Lato" panose="020F0502020204030203" pitchFamily="34" charset="0"/>
              </a:rPr>
              <a:t>Running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EE26C90-D22F-4231-B030-B015C49FD365}"/>
              </a:ext>
            </a:extLst>
          </p:cNvPr>
          <p:cNvSpPr txBox="1"/>
          <p:nvPr/>
        </p:nvSpPr>
        <p:spPr>
          <a:xfrm>
            <a:off x="2582830" y="3826063"/>
            <a:ext cx="1000018" cy="30777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</a:lstStyle>
          <a:p>
            <a:pPr algn="ctr"/>
            <a:r>
              <a:rPr lang="en-US" sz="2000" dirty="0">
                <a:latin typeface="Lato" panose="020F0502020204030203" pitchFamily="34" charset="0"/>
                <a:ea typeface="Microsoft GothicNeo" panose="020B0503020000020004" pitchFamily="34" charset="-127"/>
              </a:rPr>
              <a:t>Standing</a:t>
            </a:r>
          </a:p>
        </p:txBody>
      </p:sp>
      <p:pic>
        <p:nvPicPr>
          <p:cNvPr id="84" name="Graphic 83" descr="Run">
            <a:extLst>
              <a:ext uri="{FF2B5EF4-FFF2-40B4-BE49-F238E27FC236}">
                <a16:creationId xmlns:a16="http://schemas.microsoft.com/office/drawing/2014/main" id="{5F6E52B5-28DE-4DC8-AD6B-2CAE1A539F7D}"/>
              </a:ext>
            </a:extLst>
          </p:cNvPr>
          <p:cNvPicPr>
            <a:picLocks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25963" y="3763951"/>
            <a:ext cx="467563" cy="432000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1EB712C0-4348-45E0-AA04-FD3C64374702}"/>
              </a:ext>
            </a:extLst>
          </p:cNvPr>
          <p:cNvSpPr txBox="1"/>
          <p:nvPr/>
        </p:nvSpPr>
        <p:spPr>
          <a:xfrm>
            <a:off x="4018488" y="3826063"/>
            <a:ext cx="968214" cy="30777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</a:lstStyle>
          <a:p>
            <a:pPr algn="ctr"/>
            <a:r>
              <a:rPr lang="en-US" sz="2000" dirty="0">
                <a:latin typeface="Lato" panose="020F0502020204030203" pitchFamily="34" charset="0"/>
                <a:ea typeface="Microsoft GothicNeo" panose="020B0503020000020004" pitchFamily="34" charset="-127"/>
              </a:rPr>
              <a:t>Jumping</a:t>
            </a: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48F5783A-D1A6-411C-86D2-8CC280F5C8C2}"/>
              </a:ext>
            </a:extLst>
          </p:cNvPr>
          <p:cNvPicPr>
            <a:picLocks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890" y="3763951"/>
            <a:ext cx="467563" cy="432000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8F59FA79-9B02-4FE0-985B-30DA13F13FD8}"/>
              </a:ext>
            </a:extLst>
          </p:cNvPr>
          <p:cNvSpPr txBox="1"/>
          <p:nvPr/>
        </p:nvSpPr>
        <p:spPr>
          <a:xfrm>
            <a:off x="6115483" y="3826063"/>
            <a:ext cx="931345" cy="30777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1400" b="1" i="1">
                <a:latin typeface="Cambria Math" panose="02040503050406030204" pitchFamily="18" charset="0"/>
              </a:defRPr>
            </a:lvl1pPr>
          </a:lstStyle>
          <a:p>
            <a:r>
              <a:rPr lang="en-US" sz="2000" b="0" i="0" dirty="0">
                <a:latin typeface="Lato" panose="020F0502020204030203" pitchFamily="34" charset="0"/>
              </a:rPr>
              <a:t>Walking</a:t>
            </a:r>
          </a:p>
        </p:txBody>
      </p:sp>
      <p:pic>
        <p:nvPicPr>
          <p:cNvPr id="88" name="Graphic 87" descr="Walk">
            <a:extLst>
              <a:ext uri="{FF2B5EF4-FFF2-40B4-BE49-F238E27FC236}">
                <a16:creationId xmlns:a16="http://schemas.microsoft.com/office/drawing/2014/main" id="{29D84860-1AF6-4512-A5D9-545666E13835}"/>
              </a:ext>
            </a:extLst>
          </p:cNvPr>
          <p:cNvPicPr>
            <a:picLocks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027453" y="3763951"/>
            <a:ext cx="467563" cy="432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13CB843-8459-48F1-9952-7C4D06B65DC7}"/>
              </a:ext>
            </a:extLst>
          </p:cNvPr>
          <p:cNvGrpSpPr/>
          <p:nvPr/>
        </p:nvGrpSpPr>
        <p:grpSpPr>
          <a:xfrm>
            <a:off x="2476579" y="3078480"/>
            <a:ext cx="8877221" cy="432000"/>
            <a:chOff x="2476579" y="3078480"/>
            <a:chExt cx="8877221" cy="432000"/>
          </a:xfrm>
        </p:grpSpPr>
        <p:pic>
          <p:nvPicPr>
            <p:cNvPr id="160" name="Picture 159">
              <a:extLst>
                <a:ext uri="{FF2B5EF4-FFF2-40B4-BE49-F238E27FC236}">
                  <a16:creationId xmlns:a16="http://schemas.microsoft.com/office/drawing/2014/main" id="{2F100D32-43B6-4828-946D-DE5445C77DE8}"/>
                </a:ext>
              </a:extLst>
            </p:cNvPr>
            <p:cNvPicPr>
              <a:picLocks/>
            </p:cNvPicPr>
            <p:nvPr/>
          </p:nvPicPr>
          <p:blipFill rotWithShape="1"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76579" y="3123486"/>
              <a:ext cx="8753903" cy="360000"/>
            </a:xfrm>
            <a:prstGeom prst="rect">
              <a:avLst/>
            </a:prstGeom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3480DA7F-74B2-4C69-9F66-1FBC50A7C283}"/>
                </a:ext>
              </a:extLst>
            </p:cNvPr>
            <p:cNvSpPr/>
            <p:nvPr/>
          </p:nvSpPr>
          <p:spPr>
            <a:xfrm>
              <a:off x="5271007" y="3078480"/>
              <a:ext cx="6082793" cy="432000"/>
            </a:xfrm>
            <a:prstGeom prst="roundRect">
              <a:avLst/>
            </a:prstGeom>
            <a:noFill/>
            <a:ln w="19050">
              <a:solidFill>
                <a:srgbClr val="3684D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0" name="Picture 69">
            <a:extLst>
              <a:ext uri="{FF2B5EF4-FFF2-40B4-BE49-F238E27FC236}">
                <a16:creationId xmlns:a16="http://schemas.microsoft.com/office/drawing/2014/main" id="{1D99AE62-EC03-441F-B8F4-8D8D6310CDB4}"/>
              </a:ext>
            </a:extLst>
          </p:cNvPr>
          <p:cNvPicPr>
            <a:picLocks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2243" y="4392919"/>
            <a:ext cx="8767289" cy="360000"/>
          </a:xfrm>
          <a:prstGeom prst="rect">
            <a:avLst/>
          </a:prstGeom>
        </p:spPr>
      </p:pic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45ACCC6B-2264-4B6C-9C84-DFE29E3E894D}"/>
              </a:ext>
            </a:extLst>
          </p:cNvPr>
          <p:cNvCxnSpPr>
            <a:cxnSpLocks/>
          </p:cNvCxnSpPr>
          <p:nvPr/>
        </p:nvCxnSpPr>
        <p:spPr>
          <a:xfrm>
            <a:off x="3965794" y="3133725"/>
            <a:ext cx="0" cy="162000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D5A22F7C-0ABA-4C22-B5F4-F3A80195BFD5}"/>
              </a:ext>
            </a:extLst>
          </p:cNvPr>
          <p:cNvCxnSpPr>
            <a:cxnSpLocks/>
          </p:cNvCxnSpPr>
          <p:nvPr/>
        </p:nvCxnSpPr>
        <p:spPr>
          <a:xfrm>
            <a:off x="8315702" y="3133725"/>
            <a:ext cx="0" cy="162000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45B47BC6-A5F5-4E8F-9072-ABED06E56195}"/>
              </a:ext>
            </a:extLst>
          </p:cNvPr>
          <p:cNvCxnSpPr>
            <a:cxnSpLocks/>
          </p:cNvCxnSpPr>
          <p:nvPr/>
        </p:nvCxnSpPr>
        <p:spPr>
          <a:xfrm>
            <a:off x="5397209" y="3133725"/>
            <a:ext cx="0" cy="162000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5E89B48E-7E1C-4F67-86D6-BA4F8467CFC1}"/>
              </a:ext>
            </a:extLst>
          </p:cNvPr>
          <p:cNvSpPr txBox="1"/>
          <p:nvPr/>
        </p:nvSpPr>
        <p:spPr>
          <a:xfrm>
            <a:off x="908752" y="3779860"/>
            <a:ext cx="1595309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2000" b="1" i="1" dirty="0">
                <a:latin typeface="Lato" panose="020F0502020204030203" pitchFamily="34" charset="0"/>
                <a:ea typeface="Cambria Math" panose="02040503050406030204" pitchFamily="18" charset="0"/>
              </a:rPr>
              <a:t>Ground truth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4AE649-B216-463A-A662-7ACADF6CE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395FC-DA4F-4FE4-AE6B-73BE279DC0A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E035C8-921E-439E-82ED-8F1EF03D8F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Limitations (2/3)</a:t>
            </a:r>
          </a:p>
        </p:txBody>
      </p:sp>
      <p:sp>
        <p:nvSpPr>
          <p:cNvPr id="162" name="Text Placeholder 161">
            <a:extLst>
              <a:ext uri="{FF2B5EF4-FFF2-40B4-BE49-F238E27FC236}">
                <a16:creationId xmlns:a16="http://schemas.microsoft.com/office/drawing/2014/main" id="{C0C267F8-259B-4EF9-A51E-31B7EC5E5B1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6920" y="1276069"/>
            <a:ext cx="10789755" cy="505106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dirty="0">
                <a:ea typeface="Microsoft GothicNeo" panose="020B0503020000020004" pitchFamily="34" charset="-127"/>
              </a:rPr>
              <a:t>Identifying</a:t>
            </a:r>
            <a:r>
              <a:rPr lang="ko-KR" altLang="en-US" b="1" i="1" dirty="0">
                <a:ea typeface="Microsoft GothicNeo" panose="020B0503020000020004" pitchFamily="34" charset="-127"/>
              </a:rPr>
              <a:t> </a:t>
            </a:r>
            <a:r>
              <a:rPr lang="en-US" altLang="ko-KR" b="1" i="1" dirty="0">
                <a:ea typeface="Microsoft GothicNeo" panose="020B0503020000020004" pitchFamily="34" charset="-127"/>
              </a:rPr>
              <a:t>varying</a:t>
            </a:r>
            <a:r>
              <a:rPr lang="ko-KR" altLang="en-US" b="1" i="1" dirty="0">
                <a:ea typeface="Microsoft GothicNeo" panose="020B0503020000020004" pitchFamily="34" charset="-127"/>
              </a:rPr>
              <a:t> </a:t>
            </a:r>
            <a:r>
              <a:rPr lang="en-US" altLang="ko-KR" b="1" i="1" dirty="0">
                <a:ea typeface="Microsoft GothicNeo" panose="020B0503020000020004" pitchFamily="34" charset="-127"/>
              </a:rPr>
              <a:t>length</a:t>
            </a:r>
            <a:r>
              <a:rPr lang="ko-KR" altLang="en-US" b="1" i="1" dirty="0">
                <a:ea typeface="Microsoft GothicNeo" panose="020B0503020000020004" pitchFamily="34" charset="-127"/>
              </a:rPr>
              <a:t> </a:t>
            </a:r>
            <a:r>
              <a:rPr lang="en-US" altLang="ko-KR" b="1" i="1" dirty="0">
                <a:ea typeface="Microsoft GothicNeo" panose="020B0503020000020004" pitchFamily="34" charset="-127"/>
              </a:rPr>
              <a:t>patterns</a:t>
            </a:r>
            <a:r>
              <a:rPr lang="ko-KR" altLang="en-US" b="1" i="1" dirty="0">
                <a:ea typeface="Microsoft GothicNeo" panose="020B0503020000020004" pitchFamily="34" charset="-127"/>
              </a:rPr>
              <a:t> </a:t>
            </a:r>
            <a:r>
              <a:rPr lang="en-US" i="1" dirty="0">
                <a:ea typeface="Microsoft GothicNeo" panose="020B0503020000020004" pitchFamily="34" charset="-127"/>
              </a:rPr>
              <a:t>is </a:t>
            </a:r>
            <a:r>
              <a:rPr lang="en-US" i="1" dirty="0"/>
              <a:t>key</a:t>
            </a:r>
            <a:r>
              <a:rPr lang="en-US" i="1" dirty="0">
                <a:ea typeface="Microsoft GothicNeo" panose="020B0503020000020004" pitchFamily="34" charset="-127"/>
              </a:rPr>
              <a:t> </a:t>
            </a:r>
            <a:r>
              <a:rPr lang="en-US" dirty="0">
                <a:ea typeface="Microsoft GothicNeo" panose="020B0503020000020004" pitchFamily="34" charset="-127"/>
              </a:rPr>
              <a:t>to determining segmentation quality.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9023BC-5153-491D-AE5C-D09B9C788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4CB52C-4F5B-4609-88FC-80D55B5307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01</a:t>
            </a:r>
            <a:endParaRPr lang="en-US" dirty="0"/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EDE34729-D55F-403A-84C4-BE1787274665}"/>
              </a:ext>
            </a:extLst>
          </p:cNvPr>
          <p:cNvSpPr/>
          <p:nvPr/>
        </p:nvSpPr>
        <p:spPr>
          <a:xfrm>
            <a:off x="704850" y="3292445"/>
            <a:ext cx="1713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i="1" dirty="0">
                <a:latin typeface="Lato" panose="020F0502020204030203" pitchFamily="34" charset="0"/>
              </a:rPr>
              <a:t>State-of-the-art</a:t>
            </a:r>
            <a:endParaRPr lang="en-US" i="1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85541CC-097A-41DE-9BA9-708AE6CBE7B9}"/>
              </a:ext>
            </a:extLst>
          </p:cNvPr>
          <p:cNvSpPr txBox="1"/>
          <p:nvPr/>
        </p:nvSpPr>
        <p:spPr>
          <a:xfrm>
            <a:off x="1713139" y="3014077"/>
            <a:ext cx="705642" cy="369332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i="1"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</a:lstStyle>
          <a:p>
            <a:pPr algn="r"/>
            <a:r>
              <a:rPr lang="en-US" b="0" i="0" dirty="0">
                <a:latin typeface="Lato" panose="020F0502020204030203" pitchFamily="34" charset="0"/>
              </a:rPr>
              <a:t>TICC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6A1B787-13EE-42F3-989C-72C49F27B298}"/>
              </a:ext>
            </a:extLst>
          </p:cNvPr>
          <p:cNvSpPr/>
          <p:nvPr/>
        </p:nvSpPr>
        <p:spPr>
          <a:xfrm>
            <a:off x="1305135" y="5466714"/>
            <a:ext cx="8938088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2400" dirty="0">
                <a:latin typeface="Lato" panose="020F0502020204030203" pitchFamily="34" charset="0"/>
                <a:ea typeface="Microsoft GothicNeo" panose="020B0503020000020004" pitchFamily="34" charset="-127"/>
              </a:rPr>
              <a:t> Using </a:t>
            </a:r>
            <a:r>
              <a:rPr lang="en-US" sz="2400" b="1" i="1" dirty="0">
                <a:solidFill>
                  <a:srgbClr val="FF0000"/>
                </a:solidFill>
                <a:latin typeface="Lato" panose="020F0502020204030203" pitchFamily="34" charset="0"/>
                <a:ea typeface="Microsoft GothicNeo" panose="020B0503020000020004" pitchFamily="34" charset="-127"/>
              </a:rPr>
              <a:t>long </a:t>
            </a:r>
            <a:r>
              <a:rPr lang="en-US" sz="2400" b="1" i="1" dirty="0">
                <a:solidFill>
                  <a:srgbClr val="FF0000"/>
                </a:solidFill>
                <a:ea typeface="Microsoft GothicNeo" panose="020B0503020000020004" pitchFamily="34" charset="-127"/>
              </a:rPr>
              <a:t>subsequence</a:t>
            </a:r>
            <a:r>
              <a:rPr lang="en-US" sz="2400" dirty="0">
                <a:latin typeface="Lato" panose="020F0502020204030203" pitchFamily="34" charset="0"/>
                <a:ea typeface="Microsoft GothicNeo" panose="020B0503020000020004" pitchFamily="34" charset="-127"/>
              </a:rPr>
              <a:t> </a:t>
            </a:r>
            <a:r>
              <a:rPr lang="en-US" sz="2400" b="1" i="1" u="sng" dirty="0">
                <a:latin typeface="Lato" panose="020F0502020204030203" pitchFamily="34" charset="0"/>
                <a:ea typeface="Microsoft GothicNeo" panose="020B0503020000020004" pitchFamily="34" charset="-127"/>
              </a:rPr>
              <a:t>(2) results in missing transition points.</a:t>
            </a:r>
            <a:endParaRPr lang="en-US" sz="2400" u="sng" dirty="0">
              <a:latin typeface="Lato" panose="020F0502020204030203" pitchFamily="34" charset="0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8BAE2812-5880-4081-88C1-E42896497532}"/>
              </a:ext>
            </a:extLst>
          </p:cNvPr>
          <p:cNvSpPr/>
          <p:nvPr/>
        </p:nvSpPr>
        <p:spPr>
          <a:xfrm>
            <a:off x="1684428" y="2049463"/>
            <a:ext cx="7291804" cy="369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2400" dirty="0">
                <a:latin typeface="Lato" panose="020F0502020204030203" pitchFamily="34" charset="0"/>
                <a:ea typeface="Microsoft GothicNeo" panose="020B0503020000020004" pitchFamily="34" charset="-127"/>
              </a:rPr>
              <a:t>Using </a:t>
            </a:r>
            <a:r>
              <a:rPr lang="en-US" sz="2400" b="1" i="1" dirty="0">
                <a:solidFill>
                  <a:srgbClr val="3684D2"/>
                </a:solidFill>
                <a:latin typeface="Lato" panose="020F0502020204030203" pitchFamily="34" charset="0"/>
                <a:ea typeface="Microsoft GothicNeo" panose="020B0503020000020004" pitchFamily="34" charset="-127"/>
              </a:rPr>
              <a:t>short </a:t>
            </a:r>
            <a:r>
              <a:rPr lang="en-US" sz="2400" b="1" i="1" dirty="0">
                <a:solidFill>
                  <a:srgbClr val="3684D2"/>
                </a:solidFill>
                <a:ea typeface="Microsoft GothicNeo" panose="020B0503020000020004" pitchFamily="34" charset="-127"/>
              </a:rPr>
              <a:t>subsequence</a:t>
            </a:r>
            <a:r>
              <a:rPr lang="en-US" sz="2400" b="1" i="1" dirty="0">
                <a:solidFill>
                  <a:srgbClr val="3684D2"/>
                </a:solidFill>
                <a:latin typeface="Lato" panose="020F0502020204030203" pitchFamily="34" charset="0"/>
                <a:ea typeface="Microsoft GothicNeo" panose="020B0503020000020004" pitchFamily="34" charset="-127"/>
              </a:rPr>
              <a:t> </a:t>
            </a:r>
            <a:r>
              <a:rPr lang="en-US" sz="2400" b="1" i="1" u="sng" dirty="0">
                <a:latin typeface="Lato" panose="020F0502020204030203" pitchFamily="34" charset="0"/>
                <a:ea typeface="Microsoft GothicNeo" panose="020B0503020000020004" pitchFamily="34" charset="-127"/>
              </a:rPr>
              <a:t>(1) leads to fragmentation.</a:t>
            </a:r>
            <a:endParaRPr lang="en-US" sz="2400" u="sng" dirty="0">
              <a:latin typeface="Lato" panose="020F0502020204030203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D7E727A-8C72-4BDD-9D65-750C23822E32}"/>
              </a:ext>
            </a:extLst>
          </p:cNvPr>
          <p:cNvSpPr/>
          <p:nvPr/>
        </p:nvSpPr>
        <p:spPr>
          <a:xfrm>
            <a:off x="704850" y="4568795"/>
            <a:ext cx="1713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i="1" dirty="0">
                <a:latin typeface="Lato" panose="020F0502020204030203" pitchFamily="34" charset="0"/>
              </a:rPr>
              <a:t>State-of-the-art</a:t>
            </a:r>
            <a:endParaRPr lang="en-US" i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490E0F3-8A51-412C-9F65-647B7C04AE88}"/>
              </a:ext>
            </a:extLst>
          </p:cNvPr>
          <p:cNvSpPr txBox="1"/>
          <p:nvPr/>
        </p:nvSpPr>
        <p:spPr>
          <a:xfrm>
            <a:off x="1713139" y="4290427"/>
            <a:ext cx="705642" cy="369332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i="1"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</a:lstStyle>
          <a:p>
            <a:pPr algn="r"/>
            <a:r>
              <a:rPr lang="en-US" b="0" i="0" dirty="0">
                <a:latin typeface="Lato" panose="020F0502020204030203" pitchFamily="34" charset="0"/>
              </a:rPr>
              <a:t>TICC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EFEF9430-A9E9-4DE2-89E8-A40A50C9B590}"/>
                  </a:ext>
                </a:extLst>
              </p:cNvPr>
              <p:cNvSpPr/>
              <p:nvPr/>
            </p:nvSpPr>
            <p:spPr>
              <a:xfrm>
                <a:off x="2387677" y="5737543"/>
                <a:ext cx="3861635" cy="483337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400" i="1" dirty="0">
                    <a:latin typeface="Lato" panose="020F0502020204030203" pitchFamily="34" charset="0"/>
                    <a:ea typeface="Cambria Math" panose="02040503050406030204" pitchFamily="18" charset="0"/>
                  </a:rPr>
                  <a:t> It disregards short patterns.</a:t>
                </a: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EFEF9430-A9E9-4DE2-89E8-A40A50C9B5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7677" y="5737543"/>
                <a:ext cx="3861635" cy="483337"/>
              </a:xfrm>
              <a:prstGeom prst="rect">
                <a:avLst/>
              </a:prstGeom>
              <a:blipFill>
                <a:blip r:embed="rId13"/>
                <a:stretch>
                  <a:fillRect l="-2370" r="-3791" b="-39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hlinkClick r:id="" action="ppaction://noaction"/>
            <a:extLst>
              <a:ext uri="{FF2B5EF4-FFF2-40B4-BE49-F238E27FC236}">
                <a16:creationId xmlns:a16="http://schemas.microsoft.com/office/drawing/2014/main" id="{722D5B79-6785-4B1B-B8BA-CD07450D35EE}"/>
              </a:ext>
            </a:extLst>
          </p:cNvPr>
          <p:cNvSpPr/>
          <p:nvPr/>
        </p:nvSpPr>
        <p:spPr>
          <a:xfrm>
            <a:off x="11868150" y="-9525"/>
            <a:ext cx="333375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4C13D3-0609-4AD8-B0F1-411984EA7CCC}"/>
              </a:ext>
            </a:extLst>
          </p:cNvPr>
          <p:cNvSpPr/>
          <p:nvPr/>
        </p:nvSpPr>
        <p:spPr>
          <a:xfrm>
            <a:off x="7903845" y="2301240"/>
            <a:ext cx="99060" cy="60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02E6C93B-5942-4108-B1C0-228B178C89D9}"/>
              </a:ext>
            </a:extLst>
          </p:cNvPr>
          <p:cNvCxnSpPr>
            <a:cxnSpLocks/>
            <a:stCxn id="12" idx="2"/>
            <a:endCxn id="6" idx="0"/>
          </p:cNvCxnSpPr>
          <p:nvPr/>
        </p:nvCxnSpPr>
        <p:spPr>
          <a:xfrm rot="16200000" flipH="1">
            <a:off x="7774749" y="2540825"/>
            <a:ext cx="716280" cy="359029"/>
          </a:xfrm>
          <a:prstGeom prst="bentConnector3">
            <a:avLst>
              <a:gd name="adj1" fmla="val 50000"/>
            </a:avLst>
          </a:prstGeom>
          <a:ln w="19050">
            <a:solidFill>
              <a:srgbClr val="3684D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D7633CBE-F58E-4A62-BC7C-61A4DDE27458}"/>
              </a:ext>
            </a:extLst>
          </p:cNvPr>
          <p:cNvSpPr/>
          <p:nvPr/>
        </p:nvSpPr>
        <p:spPr>
          <a:xfrm>
            <a:off x="2482850" y="3086100"/>
            <a:ext cx="82550" cy="425450"/>
          </a:xfrm>
          <a:prstGeom prst="rect">
            <a:avLst/>
          </a:prstGeom>
          <a:ln w="19050">
            <a:solidFill>
              <a:srgbClr val="3684D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849C937-BBEE-40E8-B8E2-1FD1391B9BDD}"/>
              </a:ext>
            </a:extLst>
          </p:cNvPr>
          <p:cNvSpPr/>
          <p:nvPr/>
        </p:nvSpPr>
        <p:spPr>
          <a:xfrm>
            <a:off x="2482850" y="4356100"/>
            <a:ext cx="558800" cy="425450"/>
          </a:xfrm>
          <a:prstGeom prst="rect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C4E354B-D971-481C-8BD6-7D5F3E5A77A1}"/>
              </a:ext>
            </a:extLst>
          </p:cNvPr>
          <p:cNvSpPr/>
          <p:nvPr/>
        </p:nvSpPr>
        <p:spPr>
          <a:xfrm>
            <a:off x="7147560" y="5585460"/>
            <a:ext cx="99060" cy="60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E47AD46-0E38-43F2-833D-A4E6486FA705}"/>
              </a:ext>
            </a:extLst>
          </p:cNvPr>
          <p:cNvGrpSpPr/>
          <p:nvPr/>
        </p:nvGrpSpPr>
        <p:grpSpPr>
          <a:xfrm>
            <a:off x="3697782" y="4353971"/>
            <a:ext cx="5152334" cy="1231489"/>
            <a:chOff x="3697782" y="4353971"/>
            <a:chExt cx="5152334" cy="1231489"/>
          </a:xfrm>
        </p:grpSpPr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66415150-BF5D-4DE3-A2C5-D1B986B6A361}"/>
                </a:ext>
              </a:extLst>
            </p:cNvPr>
            <p:cNvSpPr/>
            <p:nvPr/>
          </p:nvSpPr>
          <p:spPr>
            <a:xfrm rot="16200000">
              <a:off x="3876981" y="4180403"/>
              <a:ext cx="432000" cy="790397"/>
            </a:xfrm>
            <a:prstGeom prst="roundRect">
              <a:avLst/>
            </a:prstGeom>
            <a:ln w="19050">
              <a:solidFill>
                <a:srgbClr val="FF0000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 i="1">
                <a:solidFill>
                  <a:srgbClr val="FF0000"/>
                </a:solidFill>
              </a:endParaRPr>
            </a:p>
          </p:txBody>
        </p:sp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5BF80A1A-1DA3-414D-AD9E-F0789AFB11CF}"/>
                </a:ext>
              </a:extLst>
            </p:cNvPr>
            <p:cNvSpPr/>
            <p:nvPr/>
          </p:nvSpPr>
          <p:spPr>
            <a:xfrm rot="16200000">
              <a:off x="5315107" y="4174772"/>
              <a:ext cx="432000" cy="790398"/>
            </a:xfrm>
            <a:prstGeom prst="roundRect">
              <a:avLst/>
            </a:prstGeom>
            <a:ln w="19050">
              <a:solidFill>
                <a:srgbClr val="FF0000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 i="1" dirty="0">
                <a:solidFill>
                  <a:srgbClr val="FF0000"/>
                </a:solidFill>
              </a:endParaRPr>
            </a:p>
          </p:txBody>
        </p:sp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E943CA27-6F21-410E-A311-0327285054D0}"/>
                </a:ext>
              </a:extLst>
            </p:cNvPr>
            <p:cNvSpPr/>
            <p:nvPr/>
          </p:nvSpPr>
          <p:spPr>
            <a:xfrm rot="16200000">
              <a:off x="7676169" y="3612023"/>
              <a:ext cx="432000" cy="1915895"/>
            </a:xfrm>
            <a:prstGeom prst="roundRect">
              <a:avLst/>
            </a:prstGeom>
            <a:ln w="19050">
              <a:solidFill>
                <a:srgbClr val="FF0000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 i="1">
                <a:solidFill>
                  <a:srgbClr val="FF0000"/>
                </a:solidFill>
              </a:endParaRPr>
            </a:p>
          </p:txBody>
        </p:sp>
        <p:cxnSp>
          <p:nvCxnSpPr>
            <p:cNvPr id="17" name="Connector: Elbow 16">
              <a:extLst>
                <a:ext uri="{FF2B5EF4-FFF2-40B4-BE49-F238E27FC236}">
                  <a16:creationId xmlns:a16="http://schemas.microsoft.com/office/drawing/2014/main" id="{0D55E876-DE42-48E4-B46A-D0595D354522}"/>
                </a:ext>
              </a:extLst>
            </p:cNvPr>
            <p:cNvCxnSpPr>
              <a:cxnSpLocks/>
              <a:stCxn id="72" idx="1"/>
              <a:endCxn id="48" idx="0"/>
            </p:cNvCxnSpPr>
            <p:nvPr/>
          </p:nvCxnSpPr>
          <p:spPr>
            <a:xfrm rot="16200000" flipH="1">
              <a:off x="5248107" y="3636477"/>
              <a:ext cx="793858" cy="3104108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or: Elbow 50">
              <a:extLst>
                <a:ext uri="{FF2B5EF4-FFF2-40B4-BE49-F238E27FC236}">
                  <a16:creationId xmlns:a16="http://schemas.microsoft.com/office/drawing/2014/main" id="{EE22DA90-2ADF-4AF7-83A5-303C1B75DD62}"/>
                </a:ext>
              </a:extLst>
            </p:cNvPr>
            <p:cNvCxnSpPr>
              <a:cxnSpLocks/>
              <a:stCxn id="73" idx="1"/>
              <a:endCxn id="48" idx="0"/>
            </p:cNvCxnSpPr>
            <p:nvPr/>
          </p:nvCxnSpPr>
          <p:spPr>
            <a:xfrm rot="16200000" flipH="1">
              <a:off x="5964354" y="4352723"/>
              <a:ext cx="799489" cy="1665983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or: Elbow 53">
              <a:extLst>
                <a:ext uri="{FF2B5EF4-FFF2-40B4-BE49-F238E27FC236}">
                  <a16:creationId xmlns:a16="http://schemas.microsoft.com/office/drawing/2014/main" id="{B2DC3551-CE4B-4630-A086-BE18CDFAB4D2}"/>
                </a:ext>
              </a:extLst>
            </p:cNvPr>
            <p:cNvCxnSpPr>
              <a:cxnSpLocks/>
              <a:stCxn id="74" idx="1"/>
              <a:endCxn id="48" idx="0"/>
            </p:cNvCxnSpPr>
            <p:nvPr/>
          </p:nvCxnSpPr>
          <p:spPr>
            <a:xfrm rot="5400000">
              <a:off x="7144886" y="4838175"/>
              <a:ext cx="799489" cy="695080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E194A02-506A-417B-9FDF-B4EC77691E1D}"/>
              </a:ext>
            </a:extLst>
          </p:cNvPr>
          <p:cNvCxnSpPr>
            <a:cxnSpLocks/>
          </p:cNvCxnSpPr>
          <p:nvPr/>
        </p:nvCxnSpPr>
        <p:spPr>
          <a:xfrm>
            <a:off x="2562396" y="4876800"/>
            <a:ext cx="720000" cy="0"/>
          </a:xfrm>
          <a:prstGeom prst="straightConnector1">
            <a:avLst/>
          </a:prstGeom>
          <a:ln w="34925" cmpd="dbl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8A6CC01B-5CF2-4EA2-AE75-67FEC87AA670}"/>
              </a:ext>
            </a:extLst>
          </p:cNvPr>
          <p:cNvCxnSpPr>
            <a:cxnSpLocks/>
          </p:cNvCxnSpPr>
          <p:nvPr/>
        </p:nvCxnSpPr>
        <p:spPr>
          <a:xfrm>
            <a:off x="2562396" y="3566160"/>
            <a:ext cx="720000" cy="0"/>
          </a:xfrm>
          <a:prstGeom prst="straightConnector1">
            <a:avLst/>
          </a:prstGeom>
          <a:ln w="34925" cmpd="dbl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4D52497-E7A0-45F4-902B-35FBB12D4FF0}"/>
              </a:ext>
            </a:extLst>
          </p:cNvPr>
          <p:cNvCxnSpPr>
            <a:cxnSpLocks/>
            <a:stCxn id="11" idx="2"/>
            <a:endCxn id="15" idx="3"/>
          </p:cNvCxnSpPr>
          <p:nvPr/>
        </p:nvCxnSpPr>
        <p:spPr>
          <a:xfrm flipH="1">
            <a:off x="2565400" y="2358189"/>
            <a:ext cx="1000760" cy="940636"/>
          </a:xfrm>
          <a:prstGeom prst="straightConnector1">
            <a:avLst/>
          </a:prstGeom>
          <a:ln w="19050">
            <a:solidFill>
              <a:srgbClr val="3684D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84EBFE70-4C14-4F7D-AF26-C7D611D59186}"/>
              </a:ext>
            </a:extLst>
          </p:cNvPr>
          <p:cNvCxnSpPr>
            <a:cxnSpLocks/>
            <a:stCxn id="56" idx="0"/>
            <a:endCxn id="45" idx="2"/>
          </p:cNvCxnSpPr>
          <p:nvPr/>
        </p:nvCxnSpPr>
        <p:spPr>
          <a:xfrm flipH="1" flipV="1">
            <a:off x="2762250" y="4781550"/>
            <a:ext cx="706054" cy="76099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>
            <a:extLst>
              <a:ext uri="{FF2B5EF4-FFF2-40B4-BE49-F238E27FC236}">
                <a16:creationId xmlns:a16="http://schemas.microsoft.com/office/drawing/2014/main" id="{9CEE9668-EBC0-4A5D-A6B6-3BAD1BB647C2}"/>
              </a:ext>
            </a:extLst>
          </p:cNvPr>
          <p:cNvSpPr/>
          <p:nvPr/>
        </p:nvSpPr>
        <p:spPr>
          <a:xfrm>
            <a:off x="4114800" y="5501640"/>
            <a:ext cx="99060" cy="60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A19B3BC-9A67-4793-AA5D-8F49096F20C9}"/>
                  </a:ext>
                </a:extLst>
              </p:cNvPr>
              <p:cNvSpPr/>
              <p:nvPr/>
            </p:nvSpPr>
            <p:spPr>
              <a:xfrm>
                <a:off x="2370532" y="2316163"/>
                <a:ext cx="5488426" cy="485197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sz="2400" b="1" i="1" smtClean="0">
                        <a:solidFill>
                          <a:srgbClr val="3684D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i="1" dirty="0">
                    <a:latin typeface="Lato" panose="020F0502020204030203" pitchFamily="34" charset="0"/>
                    <a:ea typeface="Microsoft GothicNeo" panose="020B0503020000020004" pitchFamily="34" charset="-127"/>
                  </a:rPr>
                  <a:t>It fails to properly grasp long patterns.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A19B3BC-9A67-4793-AA5D-8F49096F20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532" y="2316163"/>
                <a:ext cx="5488426" cy="485197"/>
              </a:xfrm>
              <a:prstGeom prst="rect">
                <a:avLst/>
              </a:prstGeom>
              <a:blipFill>
                <a:blip r:embed="rId14"/>
                <a:stretch>
                  <a:fillRect l="-1667" r="-2333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0BAF76A-8AE8-4EBF-854F-B36B6D1A740D}"/>
              </a:ext>
            </a:extLst>
          </p:cNvPr>
          <p:cNvSpPr/>
          <p:nvPr/>
        </p:nvSpPr>
        <p:spPr>
          <a:xfrm>
            <a:off x="3493971" y="2281187"/>
            <a:ext cx="144378" cy="77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E0B0B78-7AE0-41A1-9CF7-238A7191299C}"/>
              </a:ext>
            </a:extLst>
          </p:cNvPr>
          <p:cNvSpPr/>
          <p:nvPr/>
        </p:nvSpPr>
        <p:spPr>
          <a:xfrm>
            <a:off x="3396115" y="5542547"/>
            <a:ext cx="144378" cy="77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299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4AE649-B216-463A-A662-7ACADF6CE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395FC-DA4F-4FE4-AE6B-73BE279DC0A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E035C8-921E-439E-82ED-8F1EF03D8F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3882" y="453837"/>
            <a:ext cx="8254518" cy="487363"/>
          </a:xfrm>
        </p:spPr>
        <p:txBody>
          <a:bodyPr/>
          <a:lstStyle/>
          <a:p>
            <a:r>
              <a:rPr lang="en-US" dirty="0"/>
              <a:t>Limitations (3/3)</a:t>
            </a:r>
          </a:p>
        </p:txBody>
      </p:sp>
      <p:sp>
        <p:nvSpPr>
          <p:cNvPr id="162" name="Text Placeholder 161">
            <a:extLst>
              <a:ext uri="{FF2B5EF4-FFF2-40B4-BE49-F238E27FC236}">
                <a16:creationId xmlns:a16="http://schemas.microsoft.com/office/drawing/2014/main" id="{C0C267F8-259B-4EF9-A51E-31B7EC5E5B1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6920" y="1276069"/>
            <a:ext cx="11947723" cy="924206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b="1" i="1" dirty="0"/>
              <a:t>Previous approaches</a:t>
            </a:r>
            <a:r>
              <a:rPr lang="en-US" sz="2200" dirty="0"/>
              <a:t> estimate a matrix </a:t>
            </a:r>
            <a:r>
              <a:rPr lang="en-US" sz="2200" b="1" i="1" dirty="0"/>
              <a:t>whose size is given by the subsequence.</a:t>
            </a:r>
            <a:endParaRPr lang="en-US" sz="2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9023BC-5153-491D-AE5C-D09B9C788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4CB52C-4F5B-4609-88FC-80D55B5307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01</a:t>
            </a:r>
            <a:endParaRPr lang="en-US" dirty="0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BE60C80E-2091-4B6A-A7F4-EB3BDB27EAB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5565" y="4614931"/>
            <a:ext cx="8810485" cy="476134"/>
          </a:xfrm>
          <a:prstGeom prst="rect">
            <a:avLst/>
          </a:prstGeom>
          <a:ln w="15875">
            <a:noFill/>
            <a:prstDash val="sysDot"/>
            <a:tailEnd type="oval"/>
          </a:ln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35B6F1FB-4C32-4944-BDF9-C26EAEF2C9EE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5565" y="5197065"/>
            <a:ext cx="8810485" cy="476134"/>
          </a:xfrm>
          <a:prstGeom prst="rect">
            <a:avLst/>
          </a:prstGeom>
          <a:ln w="15875">
            <a:noFill/>
            <a:prstDash val="sysDot"/>
            <a:tailEnd type="oval"/>
          </a:ln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119AD749-6422-4D58-AC72-674A2FDEF310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5565" y="4032797"/>
            <a:ext cx="8810485" cy="476134"/>
          </a:xfrm>
          <a:prstGeom prst="rect">
            <a:avLst/>
          </a:prstGeom>
          <a:ln w="15875">
            <a:noFill/>
            <a:prstDash val="sysDot"/>
            <a:tailEnd type="oval"/>
          </a:ln>
        </p:spPr>
      </p:pic>
      <p:cxnSp>
        <p:nvCxnSpPr>
          <p:cNvPr id="215" name="Straight Arrow Connector 214">
            <a:extLst>
              <a:ext uri="{FF2B5EF4-FFF2-40B4-BE49-F238E27FC236}">
                <a16:creationId xmlns:a16="http://schemas.microsoft.com/office/drawing/2014/main" id="{A3E223C0-C505-4162-A06E-C46CDD2E1BB3}"/>
              </a:ext>
            </a:extLst>
          </p:cNvPr>
          <p:cNvCxnSpPr>
            <a:cxnSpLocks/>
          </p:cNvCxnSpPr>
          <p:nvPr/>
        </p:nvCxnSpPr>
        <p:spPr>
          <a:xfrm>
            <a:off x="2088100" y="5287986"/>
            <a:ext cx="966047" cy="6012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id="{ACE3B9D7-AE55-4E7D-86DB-A1D9C94A8A95}"/>
                  </a:ext>
                </a:extLst>
              </p:cNvPr>
              <p:cNvSpPr txBox="1"/>
              <p:nvPr/>
            </p:nvSpPr>
            <p:spPr>
              <a:xfrm>
                <a:off x="2491122" y="5223452"/>
                <a:ext cx="14712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id="{ACE3B9D7-AE55-4E7D-86DB-A1D9C94A8A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122" y="5223452"/>
                <a:ext cx="147129" cy="430887"/>
              </a:xfrm>
              <a:prstGeom prst="rect">
                <a:avLst/>
              </a:prstGeom>
              <a:blipFill>
                <a:blip r:embed="rId6"/>
                <a:stretch>
                  <a:fillRect r="-8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" name="Picture 62">
            <a:extLst>
              <a:ext uri="{FF2B5EF4-FFF2-40B4-BE49-F238E27FC236}">
                <a16:creationId xmlns:a16="http://schemas.microsoft.com/office/drawing/2014/main" id="{2E4F3D52-5ADE-4944-8803-978F6D7AC8C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0050" y="3644900"/>
            <a:ext cx="8856000" cy="268494"/>
          </a:xfrm>
          <a:prstGeom prst="rect">
            <a:avLst/>
          </a:prstGeom>
        </p:spPr>
      </p:pic>
      <p:pic>
        <p:nvPicPr>
          <p:cNvPr id="64" name="Graphic 63" descr="Man">
            <a:extLst>
              <a:ext uri="{FF2B5EF4-FFF2-40B4-BE49-F238E27FC236}">
                <a16:creationId xmlns:a16="http://schemas.microsoft.com/office/drawing/2014/main" id="{7C4558DE-42A8-468D-8673-883EA47FEAAD}"/>
              </a:ext>
            </a:extLst>
          </p:cNvPr>
          <p:cNvPicPr>
            <a:picLocks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00387" y="3525496"/>
            <a:ext cx="474693" cy="507301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1BF7406E-724A-421E-969F-3D7411FCAC12}"/>
              </a:ext>
            </a:extLst>
          </p:cNvPr>
          <p:cNvSpPr txBox="1"/>
          <p:nvPr/>
        </p:nvSpPr>
        <p:spPr>
          <a:xfrm>
            <a:off x="8376435" y="3652648"/>
            <a:ext cx="715138" cy="25299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1400" b="1" i="1">
                <a:latin typeface="Cambria Math" panose="02040503050406030204" pitchFamily="18" charset="0"/>
              </a:defRPr>
            </a:lvl1pPr>
          </a:lstStyle>
          <a:p>
            <a:r>
              <a:rPr lang="en-US" b="0" i="0" dirty="0">
                <a:latin typeface="Lato" panose="020F0502020204030203" pitchFamily="34" charset="0"/>
              </a:rPr>
              <a:t>Running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3E7CC5F-682A-4426-89F9-47225049F7B4}"/>
              </a:ext>
            </a:extLst>
          </p:cNvPr>
          <p:cNvSpPr txBox="1"/>
          <p:nvPr/>
        </p:nvSpPr>
        <p:spPr>
          <a:xfrm>
            <a:off x="1827316" y="3671425"/>
            <a:ext cx="699550" cy="21544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</a:lstStyle>
          <a:p>
            <a:pPr algn="ctr"/>
            <a:r>
              <a:rPr lang="en-US" sz="1400" dirty="0">
                <a:latin typeface="Lato" panose="020F0502020204030203" pitchFamily="34" charset="0"/>
                <a:ea typeface="Microsoft GothicNeo" panose="020B0503020000020004" pitchFamily="34" charset="-127"/>
              </a:rPr>
              <a:t>Standing</a:t>
            </a:r>
          </a:p>
        </p:txBody>
      </p:sp>
      <p:pic>
        <p:nvPicPr>
          <p:cNvPr id="67" name="Graphic 66" descr="Run">
            <a:extLst>
              <a:ext uri="{FF2B5EF4-FFF2-40B4-BE49-F238E27FC236}">
                <a16:creationId xmlns:a16="http://schemas.microsoft.com/office/drawing/2014/main" id="{119C9402-00BC-4E97-B766-9251CB2C47F1}"/>
              </a:ext>
            </a:extLst>
          </p:cNvPr>
          <p:cNvPicPr>
            <a:picLocks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226098" y="3525496"/>
            <a:ext cx="474693" cy="507301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00BB43D5-5D5C-4355-B487-9A269C75CAB2}"/>
              </a:ext>
            </a:extLst>
          </p:cNvPr>
          <p:cNvSpPr txBox="1"/>
          <p:nvPr/>
        </p:nvSpPr>
        <p:spPr>
          <a:xfrm>
            <a:off x="3281066" y="3671425"/>
            <a:ext cx="674864" cy="21544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</a:lstStyle>
          <a:p>
            <a:pPr algn="ctr"/>
            <a:r>
              <a:rPr lang="en-US" sz="1400" dirty="0">
                <a:latin typeface="Lato" panose="020F0502020204030203" pitchFamily="34" charset="0"/>
                <a:ea typeface="Microsoft GothicNeo" panose="020B0503020000020004" pitchFamily="34" charset="-127"/>
              </a:rPr>
              <a:t>Jumping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F94959EC-7A55-4B52-87F7-C8FC2C7CA9C2}"/>
              </a:ext>
            </a:extLst>
          </p:cNvPr>
          <p:cNvPicPr>
            <a:picLocks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506" y="3525496"/>
            <a:ext cx="474693" cy="507301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3BDDD2FD-6CF3-432A-842F-2C649E984F9E}"/>
              </a:ext>
            </a:extLst>
          </p:cNvPr>
          <p:cNvSpPr txBox="1"/>
          <p:nvPr/>
        </p:nvSpPr>
        <p:spPr>
          <a:xfrm>
            <a:off x="5370307" y="3652648"/>
            <a:ext cx="716899" cy="25299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1400" b="1" i="1">
                <a:latin typeface="Cambria Math" panose="02040503050406030204" pitchFamily="18" charset="0"/>
              </a:defRPr>
            </a:lvl1pPr>
          </a:lstStyle>
          <a:p>
            <a:r>
              <a:rPr lang="en-US" b="0" i="0" dirty="0">
                <a:latin typeface="Lato" panose="020F0502020204030203" pitchFamily="34" charset="0"/>
              </a:rPr>
              <a:t>Walking</a:t>
            </a:r>
          </a:p>
        </p:txBody>
      </p:sp>
      <p:pic>
        <p:nvPicPr>
          <p:cNvPr id="74" name="Graphic 73" descr="Walk">
            <a:extLst>
              <a:ext uri="{FF2B5EF4-FFF2-40B4-BE49-F238E27FC236}">
                <a16:creationId xmlns:a16="http://schemas.microsoft.com/office/drawing/2014/main" id="{B5EBA232-A10C-4A80-AF0C-6FA1BBCC3A90}"/>
              </a:ext>
            </a:extLst>
          </p:cNvPr>
          <p:cNvPicPr>
            <a:picLocks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091605" y="3525496"/>
            <a:ext cx="474693" cy="5073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7CB620F7-D76F-45CD-97AF-58EDED1BC0EF}"/>
                  </a:ext>
                </a:extLst>
              </p:cNvPr>
              <p:cNvSpPr/>
              <p:nvPr/>
            </p:nvSpPr>
            <p:spPr>
              <a:xfrm>
                <a:off x="1265605" y="1733550"/>
                <a:ext cx="10793045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i="1" dirty="0">
                    <a:latin typeface="Lato" panose="020F0502020204030203" pitchFamily="34" charset="0"/>
                    <a:ea typeface="Microsoft GothicNeo" panose="020B0503020000020004" pitchFamily="34" charset="-127"/>
                  </a:rPr>
                  <a:t>TICC</a:t>
                </a:r>
                <a:r>
                  <a:rPr lang="en-US" sz="2000" dirty="0">
                    <a:latin typeface="Lato" panose="020F0502020204030203" pitchFamily="34" charset="0"/>
                    <a:ea typeface="Microsoft GothicNeo" panose="020B0503020000020004" pitchFamily="34" charset="-127"/>
                  </a:rPr>
                  <a:t> needs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고딕12" panose="02020600000000000000" pitchFamily="18" charset="-127"/>
                      </a:rPr>
                      <m:t>𝑂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고딕12" panose="02020600000000000000" pitchFamily="18" charset="-127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고딕12" panose="02020600000000000000" pitchFamily="18" charset="-127"/>
                      </a:rPr>
                      <m:t>𝐾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고딕12" panose="02020600000000000000" pitchFamily="18" charset="-127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고딕12" panose="02020600000000000000" pitchFamily="18" charset="-127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고딕12" panose="02020600000000000000" pitchFamily="18" charset="-127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고딕12" panose="02020600000000000000" pitchFamily="18" charset="-127"/>
                      </a:rPr>
                      <m:t>𝑤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고딕12" panose="02020600000000000000" pitchFamily="18" charset="-127"/>
                      </a:rPr>
                      <m:t>)</m:t>
                    </m:r>
                  </m:oMath>
                </a14:m>
                <a:r>
                  <a:rPr lang="en-US" sz="2000" dirty="0">
                    <a:latin typeface="Lato" panose="020F0502020204030203" pitchFamily="34" charset="0"/>
                    <a:ea typeface="Microsoft GothicNeo" panose="020B0503020000020004" pitchFamily="34" charset="-127"/>
                  </a:rPr>
                  <a:t> parameters, and </a:t>
                </a:r>
                <a:r>
                  <a:rPr lang="en-US" sz="2000" i="1" dirty="0">
                    <a:latin typeface="Lato" panose="020F0502020204030203" pitchFamily="34" charset="0"/>
                    <a:ea typeface="Microsoft GothicNeo" panose="020B0503020000020004" pitchFamily="34" charset="-127"/>
                  </a:rPr>
                  <a:t>GMM </a:t>
                </a:r>
                <a:r>
                  <a:rPr lang="en-US" sz="2000" dirty="0">
                    <a:latin typeface="Lato" panose="020F0502020204030203" pitchFamily="34" charset="0"/>
                    <a:ea typeface="Microsoft GothicNeo" panose="020B0503020000020004" pitchFamily="34" charset="-127"/>
                  </a:rPr>
                  <a:t>needs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고딕12" panose="02020600000000000000" pitchFamily="18" charset="-127"/>
                      </a:rPr>
                      <m:t>𝑂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고딕12" panose="02020600000000000000" pitchFamily="18" charset="-127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고딕12" panose="02020600000000000000" pitchFamily="18" charset="-127"/>
                      </a:rPr>
                      <m:t>𝐾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고딕12" panose="02020600000000000000" pitchFamily="18" charset="-127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고딕12" panose="02020600000000000000" pitchFamily="18" charset="-127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고딕12" panose="02020600000000000000" pitchFamily="18" charset="-127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고딕12" panose="02020600000000000000" pitchFamily="18" charset="-127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고딕12" panose="02020600000000000000" pitchFamily="18" charset="-127"/>
                          </a:rPr>
                          <m:t>𝑤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고딕12" panose="02020600000000000000" pitchFamily="18" charset="-127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고딕12" panose="02020600000000000000" pitchFamily="18" charset="-127"/>
                      </a:rPr>
                      <m:t>)</m:t>
                    </m:r>
                  </m:oMath>
                </a14:m>
                <a:r>
                  <a:rPr lang="en-US" sz="2000" i="1" dirty="0">
                    <a:latin typeface="Lato" panose="020F0502020204030203" pitchFamily="34" charset="0"/>
                    <a:ea typeface="Microsoft GothicNeo" panose="020B0503020000020004" pitchFamily="34" charset="-127"/>
                  </a:rPr>
                  <a:t> </a:t>
                </a:r>
                <a:r>
                  <a:rPr lang="en-US" sz="2000" dirty="0">
                    <a:latin typeface="Lato" panose="020F0502020204030203" pitchFamily="34" charset="0"/>
                    <a:ea typeface="Microsoft GothicNeo" panose="020B0503020000020004" pitchFamily="34" charset="-127"/>
                  </a:rPr>
                  <a:t>parameters.</a:t>
                </a:r>
              </a:p>
              <a:p>
                <a:r>
                  <a:rPr lang="en-US" sz="2000" i="1" dirty="0">
                    <a:latin typeface="Lato" panose="020F0502020204030203" pitchFamily="34" charset="0"/>
                  </a:rPr>
                  <a:t>( K = # of states, w = subsequence length, n = dimension of time series )</a:t>
                </a:r>
                <a:endParaRPr lang="en-US" sz="2000" dirty="0">
                  <a:latin typeface="Lato" panose="020F0502020204030203" pitchFamily="34" charset="0"/>
                  <a:ea typeface="Microsoft GothicNeo" panose="020B0503020000020004" pitchFamily="34" charset="-127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7CB620F7-D76F-45CD-97AF-58EDED1BC0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605" y="1733550"/>
                <a:ext cx="10793045" cy="707886"/>
              </a:xfrm>
              <a:prstGeom prst="rect">
                <a:avLst/>
              </a:prstGeom>
              <a:blipFill>
                <a:blip r:embed="rId15"/>
                <a:stretch>
                  <a:fillRect l="-621" t="-3448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>
            <a:extLst>
              <a:ext uri="{FF2B5EF4-FFF2-40B4-BE49-F238E27FC236}">
                <a16:creationId xmlns:a16="http://schemas.microsoft.com/office/drawing/2014/main" id="{B95D6162-E87C-46E7-B217-31AB455D8466}"/>
              </a:ext>
            </a:extLst>
          </p:cNvPr>
          <p:cNvSpPr/>
          <p:nvPr/>
        </p:nvSpPr>
        <p:spPr>
          <a:xfrm>
            <a:off x="1285874" y="2472173"/>
            <a:ext cx="10772775" cy="4023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1000"/>
              </a:spcBef>
            </a:pPr>
            <a:r>
              <a:rPr lang="en-US" sz="2000" i="1" dirty="0">
                <a:latin typeface="Lato" panose="020F0502020204030203" pitchFamily="34" charset="0"/>
              </a:rPr>
              <a:t>⟹ The longer the subsequence, </a:t>
            </a:r>
            <a:r>
              <a:rPr lang="en-US" sz="2000" b="1" i="1" dirty="0">
                <a:solidFill>
                  <a:srgbClr val="FF0000"/>
                </a:solidFill>
                <a:latin typeface="Lato" panose="020F0502020204030203" pitchFamily="34" charset="0"/>
              </a:rPr>
              <a:t>the more parameters are required</a:t>
            </a:r>
            <a:r>
              <a:rPr lang="en-US" sz="2000" i="1" dirty="0">
                <a:latin typeface="Lato" panose="020F0502020204030203" pitchFamily="34" charset="0"/>
              </a:rPr>
              <a:t>.</a:t>
            </a: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98FAAB3F-17ED-4DAE-96F5-6FBF046435F8}"/>
              </a:ext>
            </a:extLst>
          </p:cNvPr>
          <p:cNvCxnSpPr>
            <a:stCxn id="62" idx="3"/>
            <a:endCxn id="61" idx="3"/>
          </p:cNvCxnSpPr>
          <p:nvPr/>
        </p:nvCxnSpPr>
        <p:spPr>
          <a:xfrm>
            <a:off x="10416050" y="4270864"/>
            <a:ext cx="12700" cy="1164268"/>
          </a:xfrm>
          <a:prstGeom prst="bentConnector3">
            <a:avLst>
              <a:gd name="adj1" fmla="val 1800000"/>
            </a:avLst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41C0CDC-2161-400C-8EE2-4307A14CBFDC}"/>
                  </a:ext>
                </a:extLst>
              </p:cNvPr>
              <p:cNvSpPr txBox="1"/>
              <p:nvPr/>
            </p:nvSpPr>
            <p:spPr>
              <a:xfrm>
                <a:off x="10741238" y="4588063"/>
                <a:ext cx="14712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41C0CDC-2161-400C-8EE2-4307A14CB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1238" y="4588063"/>
                <a:ext cx="147129" cy="430887"/>
              </a:xfrm>
              <a:prstGeom prst="rect">
                <a:avLst/>
              </a:prstGeom>
              <a:blipFill>
                <a:blip r:embed="rId44"/>
                <a:stretch>
                  <a:fillRect r="-5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54072A04-5724-4655-8517-290C815A38D8}"/>
              </a:ext>
            </a:extLst>
          </p:cNvPr>
          <p:cNvCxnSpPr>
            <a:cxnSpLocks/>
            <a:stCxn id="66" idx="0"/>
            <a:endCxn id="65" idx="0"/>
          </p:cNvCxnSpPr>
          <p:nvPr/>
        </p:nvCxnSpPr>
        <p:spPr>
          <a:xfrm rot="5400000" flipH="1" flipV="1">
            <a:off x="5446159" y="383581"/>
            <a:ext cx="18777" cy="6556913"/>
          </a:xfrm>
          <a:prstGeom prst="bentConnector3">
            <a:avLst>
              <a:gd name="adj1" fmla="val 1317447"/>
            </a:avLst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94BD1C4-95EE-4E31-BBD2-C74882B39E63}"/>
                  </a:ext>
                </a:extLst>
              </p:cNvPr>
              <p:cNvSpPr txBox="1"/>
              <p:nvPr/>
            </p:nvSpPr>
            <p:spPr>
              <a:xfrm>
                <a:off x="5212634" y="3040615"/>
                <a:ext cx="14712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94BD1C4-95EE-4E31-BBD2-C74882B39E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634" y="3040615"/>
                <a:ext cx="147129" cy="430887"/>
              </a:xfrm>
              <a:prstGeom prst="rect">
                <a:avLst/>
              </a:prstGeom>
              <a:blipFill>
                <a:blip r:embed="rId45"/>
                <a:stretch>
                  <a:fillRect r="-8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hlinkClick r:id="" action="ppaction://noaction"/>
            <a:extLst>
              <a:ext uri="{FF2B5EF4-FFF2-40B4-BE49-F238E27FC236}">
                <a16:creationId xmlns:a16="http://schemas.microsoft.com/office/drawing/2014/main" id="{C33CDA63-5562-4E6F-9267-947E80CD4108}"/>
              </a:ext>
            </a:extLst>
          </p:cNvPr>
          <p:cNvSpPr/>
          <p:nvPr/>
        </p:nvSpPr>
        <p:spPr>
          <a:xfrm>
            <a:off x="11868150" y="-9525"/>
            <a:ext cx="333375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ECDAED54-5B3C-4880-A90B-E21B392B68C4}"/>
              </a:ext>
            </a:extLst>
          </p:cNvPr>
          <p:cNvSpPr/>
          <p:nvPr/>
        </p:nvSpPr>
        <p:spPr>
          <a:xfrm>
            <a:off x="2076670" y="4025177"/>
            <a:ext cx="987298" cy="1640402"/>
          </a:xfrm>
          <a:prstGeom prst="roundRect">
            <a:avLst>
              <a:gd name="adj" fmla="val 0"/>
            </a:avLst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6652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4171</Words>
  <Application>Microsoft Office PowerPoint</Application>
  <PresentationFormat>와이드스크린</PresentationFormat>
  <Paragraphs>752</Paragraphs>
  <Slides>35</Slides>
  <Notes>35</Notes>
  <HiddenSlides>3</HiddenSlides>
  <MMClips>0</MMClips>
  <ScaleCrop>false</ScaleCrop>
  <HeadingPairs>
    <vt:vector size="6" baseType="variant">
      <vt:variant>
        <vt:lpstr>사용한 글꼴</vt:lpstr>
      </vt:variant>
      <vt:variant>
        <vt:i4>14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35</vt:i4>
      </vt:variant>
    </vt:vector>
  </HeadingPairs>
  <TitlesOfParts>
    <vt:vector size="50" baseType="lpstr">
      <vt:lpstr>Arial</vt:lpstr>
      <vt:lpstr>Microsoft GothicNeo</vt:lpstr>
      <vt:lpstr>Cambria Math</vt:lpstr>
      <vt:lpstr>나눔바른고딕 Light</vt:lpstr>
      <vt:lpstr>Wingdings</vt:lpstr>
      <vt:lpstr>a고딕12</vt:lpstr>
      <vt:lpstr>Calibri</vt:lpstr>
      <vt:lpstr>Lato</vt:lpstr>
      <vt:lpstr>맑은 고딕</vt:lpstr>
      <vt:lpstr>Calibri Light</vt:lpstr>
      <vt:lpstr>Lato Black</vt:lpstr>
      <vt:lpstr>Verdana</vt:lpstr>
      <vt:lpstr>Arial Black</vt:lpstr>
      <vt:lpstr>Times New Roman</vt:lpstr>
      <vt:lpstr>Office Theme</vt:lpstr>
      <vt:lpstr>Temporal Convolutional Network-Based  Time-Series Segmentation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Methodology: TCTS</vt:lpstr>
      <vt:lpstr>Methodology: TCTS</vt:lpstr>
      <vt:lpstr>Methodology: TCTS</vt:lpstr>
      <vt:lpstr>Methodology: TCTS</vt:lpstr>
      <vt:lpstr>Methodology: TCTS</vt:lpstr>
      <vt:lpstr>Methodology: TCTS</vt:lpstr>
      <vt:lpstr>Methodology: TCTS</vt:lpstr>
      <vt:lpstr>Methodology: TCTS</vt:lpstr>
      <vt:lpstr>Methodology: TCTS</vt:lpstr>
      <vt:lpstr>Evaluation</vt:lpstr>
      <vt:lpstr>Evaluation</vt:lpstr>
      <vt:lpstr>Evaluation</vt:lpstr>
      <vt:lpstr>Evaluation</vt:lpstr>
      <vt:lpstr>Evaluation</vt:lpstr>
      <vt:lpstr>Evaluation</vt:lpstr>
      <vt:lpstr>Evaluation</vt:lpstr>
      <vt:lpstr>Evaluation</vt:lpstr>
      <vt:lpstr>Conclusion</vt:lpstr>
      <vt:lpstr>Introduction</vt:lpstr>
      <vt:lpstr>Reference</vt:lpstr>
      <vt:lpstr>PowerPoint 프레젠테이션</vt:lpstr>
      <vt:lpstr>Appendix</vt:lpstr>
      <vt:lpstr>Appendix</vt:lpstr>
      <vt:lpstr>Appendix</vt:lpstr>
      <vt:lpstr>EOF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2023-02-12T06:31:32Z</dcterms:created>
  <dcterms:modified xsi:type="dcterms:W3CDTF">2023-02-16T01:26:06Z</dcterms:modified>
</cp:coreProperties>
</file>