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Impact" panose="020B0806030902050204" pitchFamily="34" charset="0"/>
      <p:regular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164" autoAdjust="0"/>
  </p:normalViewPr>
  <p:slideViewPr>
    <p:cSldViewPr snapToGrid="0">
      <p:cViewPr varScale="1">
        <p:scale>
          <a:sx n="164" d="100"/>
          <a:sy n="164" d="100"/>
        </p:scale>
        <p:origin x="170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5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endParaRPr sz="1500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endParaRPr sz="1400" b="1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50825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endParaRPr sz="1400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oto Sans Symbols"/>
              <a:buNone/>
            </a:pPr>
            <a:endParaRPr sz="1400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500" b="1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500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2" name="Google Shape;502;p3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5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Cover Slide">
  <p:cSld name="CUSTOM_2_1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25769"/>
          <a:stretch/>
        </p:blipFill>
        <p:spPr>
          <a:xfrm flipH="1">
            <a:off x="-1" y="0"/>
            <a:ext cx="9144000" cy="5143500"/>
          </a:xfrm>
          <a:prstGeom prst="rect">
            <a:avLst/>
          </a:prstGeom>
          <a:solidFill>
            <a:srgbClr val="CD3415"/>
          </a:solidFill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r="25745"/>
          <a:stretch/>
        </p:blipFill>
        <p:spPr>
          <a:xfrm>
            <a:off x="1" y="-1484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r="-4481"/>
          <a:stretch/>
        </p:blipFill>
        <p:spPr>
          <a:xfrm>
            <a:off x="493567" y="283990"/>
            <a:ext cx="1030501" cy="324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Basic Text - Blue">
  <p:cSld name="TITLE_2_3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 l="25769"/>
          <a:stretch/>
        </p:blipFill>
        <p:spPr>
          <a:xfrm flipH="1">
            <a:off x="-1" y="0"/>
            <a:ext cx="9144000" cy="5143500"/>
          </a:xfrm>
          <a:prstGeom prst="rect">
            <a:avLst/>
          </a:prstGeom>
          <a:solidFill>
            <a:srgbClr val="CD3415"/>
          </a:solidFill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8351520" y="4612640"/>
            <a:ext cx="528320" cy="459740"/>
          </a:xfrm>
          <a:custGeom>
            <a:avLst/>
            <a:gdLst/>
            <a:ahLst/>
            <a:cxnLst/>
            <a:rect l="l" t="t" r="r" b="b"/>
            <a:pathLst>
              <a:path w="792088" h="1063745" extrusionOk="0">
                <a:moveTo>
                  <a:pt x="0" y="0"/>
                </a:moveTo>
                <a:lnTo>
                  <a:pt x="792088" y="0"/>
                </a:lnTo>
                <a:lnTo>
                  <a:pt x="792088" y="1063745"/>
                </a:lnTo>
                <a:lnTo>
                  <a:pt x="396044" y="920668"/>
                </a:lnTo>
                <a:lnTo>
                  <a:pt x="0" y="1063745"/>
                </a:lnTo>
                <a:close/>
              </a:path>
            </a:pathLst>
          </a:custGeom>
          <a:solidFill>
            <a:srgbClr val="4AACC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r="2574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347179" y="142459"/>
            <a:ext cx="1440000" cy="457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/>
        </p:nvSpPr>
        <p:spPr>
          <a:xfrm>
            <a:off x="347180" y="233547"/>
            <a:ext cx="8451381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구역 머리글">
  <p:cSld name="3_구역 머리글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25769"/>
          <a:stretch/>
        </p:blipFill>
        <p:spPr>
          <a:xfrm flipH="1">
            <a:off x="-14243" y="-33212"/>
            <a:ext cx="9169001" cy="5211000"/>
          </a:xfrm>
          <a:prstGeom prst="rect">
            <a:avLst/>
          </a:prstGeom>
          <a:solidFill>
            <a:srgbClr val="CD3415"/>
          </a:solidFill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 rotWithShape="1">
          <a:blip r:embed="rId3">
            <a:alphaModFix/>
          </a:blip>
          <a:srcRect r="25658"/>
          <a:stretch/>
        </p:blipFill>
        <p:spPr>
          <a:xfrm>
            <a:off x="-25001" y="-33213"/>
            <a:ext cx="9179759" cy="520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311703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914400" lvl="1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371600" lvl="2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828800" lvl="3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2286000" lvl="4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743200" lvl="5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3200400" lvl="6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3657600" lvl="7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4114800" lvl="8" indent="-3048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2"/>
          </p:nvPr>
        </p:nvSpPr>
        <p:spPr>
          <a:xfrm>
            <a:off x="4832403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914400" lvl="1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371600" lvl="2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828800" lvl="3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2286000" lvl="4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743200" lvl="5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3200400" lvl="6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3657600" lvl="7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4114800" lvl="8" indent="-3048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1pPr>
            <a:lvl2pPr marL="914400" lvl="1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371600" lvl="2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828800" lvl="3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2286000" lvl="4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743200" lvl="5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3200400" lvl="6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3657600" lvl="7" indent="-3048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4114800" lvl="8" indent="-3048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7;p16">
            <a:extLst>
              <a:ext uri="{FF2B5EF4-FFF2-40B4-BE49-F238E27FC236}">
                <a16:creationId xmlns:a16="http://schemas.microsoft.com/office/drawing/2014/main" id="{AB138C40-C983-4814-8BE1-1A1BA882DC61}"/>
              </a:ext>
            </a:extLst>
          </p:cNvPr>
          <p:cNvSpPr/>
          <p:nvPr/>
        </p:nvSpPr>
        <p:spPr>
          <a:xfrm>
            <a:off x="480664" y="956264"/>
            <a:ext cx="820841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3200" b="1" i="0" u="none" strike="noStrike" cap="none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68;p16">
            <a:extLst>
              <a:ext uri="{FF2B5EF4-FFF2-40B4-BE49-F238E27FC236}">
                <a16:creationId xmlns:a16="http://schemas.microsoft.com/office/drawing/2014/main" id="{04EA73BA-9DB5-4EE2-B456-E4F375FA4E30}"/>
              </a:ext>
            </a:extLst>
          </p:cNvPr>
          <p:cNvSpPr/>
          <p:nvPr/>
        </p:nvSpPr>
        <p:spPr>
          <a:xfrm>
            <a:off x="7319075" y="297733"/>
            <a:ext cx="14491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BMVC 2021</a:t>
            </a:r>
            <a:endParaRPr sz="11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73;p1">
            <a:extLst>
              <a:ext uri="{FF2B5EF4-FFF2-40B4-BE49-F238E27FC236}">
                <a16:creationId xmlns:a16="http://schemas.microsoft.com/office/drawing/2014/main" id="{58BF8C05-9A15-4C18-A077-52E514F10505}"/>
              </a:ext>
            </a:extLst>
          </p:cNvPr>
          <p:cNvSpPr txBox="1">
            <a:spLocks/>
          </p:cNvSpPr>
          <p:nvPr/>
        </p:nvSpPr>
        <p:spPr>
          <a:xfrm>
            <a:off x="488973" y="2500544"/>
            <a:ext cx="8802261" cy="54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800"/>
            </a:pPr>
            <a:r>
              <a:rPr lang="en-US" altLang="ko" b="1" dirty="0" err="1">
                <a:solidFill>
                  <a:schemeClr val="tx1"/>
                </a:solidFill>
              </a:rPr>
              <a:t>Hwanjun</a:t>
            </a:r>
            <a:r>
              <a:rPr lang="en-US" altLang="ko" b="1" dirty="0">
                <a:solidFill>
                  <a:schemeClr val="tx1"/>
                </a:solidFill>
              </a:rPr>
              <a:t> Song  , </a:t>
            </a:r>
            <a:r>
              <a:rPr lang="en-US" altLang="ko" dirty="0" err="1">
                <a:solidFill>
                  <a:schemeClr val="tx1"/>
                </a:solidFill>
              </a:rPr>
              <a:t>Eunyoung</a:t>
            </a:r>
            <a:r>
              <a:rPr lang="en-US" altLang="ko" dirty="0">
                <a:solidFill>
                  <a:schemeClr val="tx1"/>
                </a:solidFill>
              </a:rPr>
              <a:t> Kim  , Varun </a:t>
            </a:r>
            <a:r>
              <a:rPr lang="en-US" altLang="ko" dirty="0" err="1">
                <a:solidFill>
                  <a:schemeClr val="tx1"/>
                </a:solidFill>
              </a:rPr>
              <a:t>Jampani</a:t>
            </a:r>
            <a:r>
              <a:rPr lang="en-US" altLang="ko" dirty="0">
                <a:solidFill>
                  <a:schemeClr val="tx1"/>
                </a:solidFill>
              </a:rPr>
              <a:t>  , </a:t>
            </a:r>
            <a:r>
              <a:rPr lang="en-US" altLang="ko" dirty="0" err="1">
                <a:solidFill>
                  <a:schemeClr val="tx1"/>
                </a:solidFill>
              </a:rPr>
              <a:t>Deqing</a:t>
            </a:r>
            <a:r>
              <a:rPr lang="en-US" altLang="ko" dirty="0">
                <a:solidFill>
                  <a:schemeClr val="tx1"/>
                </a:solidFill>
              </a:rPr>
              <a:t> Sun  , Jae-Gil Lee  , Ming-</a:t>
            </a:r>
            <a:r>
              <a:rPr lang="en-US" altLang="ko" dirty="0" err="1">
                <a:solidFill>
                  <a:schemeClr val="tx1"/>
                </a:solidFill>
              </a:rPr>
              <a:t>Hsuan</a:t>
            </a:r>
            <a:r>
              <a:rPr lang="en-US" altLang="ko" dirty="0">
                <a:solidFill>
                  <a:schemeClr val="tx1"/>
                </a:solidFill>
              </a:rPr>
              <a:t> Yang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033AE56D-EF6E-4809-A6B9-75AA26FCC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28" y="3362799"/>
            <a:ext cx="1382488" cy="728676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80AC268-C880-4F6B-9F5E-F4E84C1B8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744" y="3369086"/>
            <a:ext cx="1711613" cy="72867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A597B704-FCE6-4A6D-AC1F-5F11F847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937" y="3369086"/>
            <a:ext cx="3765009" cy="7507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191B879-3762-4C71-ADFF-E2A60013DE4A}"/>
              </a:ext>
            </a:extLst>
          </p:cNvPr>
          <p:cNvSpPr txBox="1"/>
          <p:nvPr/>
        </p:nvSpPr>
        <p:spPr>
          <a:xfrm>
            <a:off x="668748" y="3208910"/>
            <a:ext cx="258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" dirty="0">
                <a:solidFill>
                  <a:schemeClr val="tx1"/>
                </a:solidFill>
              </a:rPr>
              <a:t>1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7C1F47-D587-4C08-A752-96B5A1AF4A23}"/>
              </a:ext>
            </a:extLst>
          </p:cNvPr>
          <p:cNvSpPr txBox="1"/>
          <p:nvPr/>
        </p:nvSpPr>
        <p:spPr>
          <a:xfrm>
            <a:off x="2448034" y="3208910"/>
            <a:ext cx="258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" dirty="0">
                <a:solidFill>
                  <a:schemeClr val="tx1"/>
                </a:solidFill>
              </a:rPr>
              <a:t>2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238D44-B411-47A0-9D0C-A4D813633BAA}"/>
              </a:ext>
            </a:extLst>
          </p:cNvPr>
          <p:cNvSpPr txBox="1"/>
          <p:nvPr/>
        </p:nvSpPr>
        <p:spPr>
          <a:xfrm>
            <a:off x="6598164" y="3232564"/>
            <a:ext cx="258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" dirty="0">
                <a:solidFill>
                  <a:schemeClr val="tx1"/>
                </a:solidFill>
              </a:rPr>
              <a:t>3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573BF8-A896-4138-AF5B-FF9B323A4E10}"/>
              </a:ext>
            </a:extLst>
          </p:cNvPr>
          <p:cNvSpPr txBox="1"/>
          <p:nvPr/>
        </p:nvSpPr>
        <p:spPr>
          <a:xfrm>
            <a:off x="1754362" y="2571750"/>
            <a:ext cx="258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" dirty="0">
                <a:solidFill>
                  <a:schemeClr val="tx1"/>
                </a:solidFill>
              </a:rPr>
              <a:t>1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EC1CD4-7250-40A6-AD7C-D5996784E3CB}"/>
              </a:ext>
            </a:extLst>
          </p:cNvPr>
          <p:cNvSpPr txBox="1"/>
          <p:nvPr/>
        </p:nvSpPr>
        <p:spPr>
          <a:xfrm>
            <a:off x="3083850" y="2571749"/>
            <a:ext cx="258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</a:rPr>
              <a:t>2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3D3021-D1ED-4205-B00D-94414C33613C}"/>
              </a:ext>
            </a:extLst>
          </p:cNvPr>
          <p:cNvSpPr txBox="1"/>
          <p:nvPr/>
        </p:nvSpPr>
        <p:spPr>
          <a:xfrm>
            <a:off x="4478529" y="2571748"/>
            <a:ext cx="258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</a:rPr>
              <a:t>2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9B6719-A964-426C-9E9E-5D1F0BBDADAF}"/>
              </a:ext>
            </a:extLst>
          </p:cNvPr>
          <p:cNvSpPr txBox="1"/>
          <p:nvPr/>
        </p:nvSpPr>
        <p:spPr>
          <a:xfrm>
            <a:off x="5614628" y="2571747"/>
            <a:ext cx="258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</a:rPr>
              <a:t>2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0F88FD-ECB5-46B8-A48E-6A0D10F7F195}"/>
              </a:ext>
            </a:extLst>
          </p:cNvPr>
          <p:cNvSpPr txBox="1"/>
          <p:nvPr/>
        </p:nvSpPr>
        <p:spPr>
          <a:xfrm>
            <a:off x="6722533" y="2571746"/>
            <a:ext cx="258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</a:rPr>
              <a:t>3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2187AC-E657-4415-AE77-A7B842644473}"/>
              </a:ext>
            </a:extLst>
          </p:cNvPr>
          <p:cNvSpPr txBox="1"/>
          <p:nvPr/>
        </p:nvSpPr>
        <p:spPr>
          <a:xfrm>
            <a:off x="8309777" y="2571746"/>
            <a:ext cx="2585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</a:rPr>
              <a:t>2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C1: Simple RGB-D Fusion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5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5"/>
          <p:cNvSpPr txBox="1"/>
          <p:nvPr/>
        </p:nvSpPr>
        <p:spPr>
          <a:xfrm>
            <a:off x="360111" y="797990"/>
            <a:ext cx="8443200" cy="3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Simple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fusion before and after the feature extraction phase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68262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endParaRPr sz="1100">
              <a:solidFill>
                <a:srgbClr val="0C0C0C"/>
              </a:solidFill>
            </a:endParaRPr>
          </a:p>
          <a:p>
            <a:pPr marL="538162" marR="0" lvl="1" indent="-68262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endParaRPr sz="1100">
              <a:solidFill>
                <a:srgbClr val="0C0C0C"/>
              </a:solidFill>
            </a:endParaRPr>
          </a:p>
          <a:p>
            <a:pPr marL="538162" marR="0" lvl="1" indent="-68262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None/>
            </a:pPr>
            <a:endParaRPr sz="1100">
              <a:solidFill>
                <a:srgbClr val="0C0C0C"/>
              </a:solidFill>
            </a:endParaRPr>
          </a:p>
          <a:p>
            <a:pPr marL="538162" marR="0" lvl="1" indent="-1381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Sub-optimal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to capture the nonlinear correlation</a:t>
            </a:r>
            <a:endParaRPr/>
          </a:p>
          <a:p>
            <a:pPr marL="91440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7850" marR="0" lvl="1" indent="-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7850" marR="0" lvl="1" indent="-76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5"/>
          <p:cNvSpPr/>
          <p:nvPr/>
        </p:nvSpPr>
        <p:spPr>
          <a:xfrm>
            <a:off x="1042759" y="1446611"/>
            <a:ext cx="1092900" cy="1021200"/>
          </a:xfrm>
          <a:prstGeom prst="cube">
            <a:avLst>
              <a:gd name="adj" fmla="val 32508"/>
            </a:avLst>
          </a:prstGeom>
          <a:solidFill>
            <a:srgbClr val="FFCC8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2646337" y="1446611"/>
            <a:ext cx="1092900" cy="1021200"/>
          </a:xfrm>
          <a:prstGeom prst="cube">
            <a:avLst>
              <a:gd name="adj" fmla="val 32508"/>
            </a:avLst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5"/>
          <p:cNvSpPr/>
          <p:nvPr/>
        </p:nvSpPr>
        <p:spPr>
          <a:xfrm>
            <a:off x="2257282" y="1635866"/>
            <a:ext cx="226800" cy="222600"/>
          </a:xfrm>
          <a:prstGeom prst="ellipse">
            <a:avLst/>
          </a:prstGeom>
          <a:noFill/>
          <a:ln w="127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5"/>
          <p:cNvSpPr/>
          <p:nvPr/>
        </p:nvSpPr>
        <p:spPr>
          <a:xfrm>
            <a:off x="4198593" y="1446611"/>
            <a:ext cx="1092900" cy="1021200"/>
          </a:xfrm>
          <a:prstGeom prst="cube">
            <a:avLst>
              <a:gd name="adj" fmla="val 32508"/>
            </a:avLst>
          </a:prstGeom>
          <a:solidFill>
            <a:srgbClr val="DDCFB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5"/>
          <p:cNvSpPr/>
          <p:nvPr/>
        </p:nvSpPr>
        <p:spPr>
          <a:xfrm>
            <a:off x="3892015" y="1873725"/>
            <a:ext cx="203700" cy="1977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5"/>
          <p:cNvSpPr/>
          <p:nvPr/>
        </p:nvSpPr>
        <p:spPr>
          <a:xfrm>
            <a:off x="6089773" y="1450607"/>
            <a:ext cx="1092900" cy="1021200"/>
          </a:xfrm>
          <a:prstGeom prst="cube">
            <a:avLst>
              <a:gd name="adj" fmla="val 32508"/>
            </a:avLst>
          </a:prstGeom>
          <a:solidFill>
            <a:srgbClr val="FFCC8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5"/>
          <p:cNvSpPr/>
          <p:nvPr/>
        </p:nvSpPr>
        <p:spPr>
          <a:xfrm>
            <a:off x="6852229" y="1450607"/>
            <a:ext cx="1092900" cy="1021200"/>
          </a:xfrm>
          <a:prstGeom prst="cube">
            <a:avLst>
              <a:gd name="adj" fmla="val 32508"/>
            </a:avLst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5"/>
          <p:cNvSpPr/>
          <p:nvPr/>
        </p:nvSpPr>
        <p:spPr>
          <a:xfrm>
            <a:off x="2211224" y="1842291"/>
            <a:ext cx="35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5"/>
          <p:cNvSpPr/>
          <p:nvPr/>
        </p:nvSpPr>
        <p:spPr>
          <a:xfrm>
            <a:off x="2257282" y="2550019"/>
            <a:ext cx="185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(a) </a:t>
            </a:r>
            <a:r>
              <a:rPr lang="en-US" sz="1600">
                <a:solidFill>
                  <a:srgbClr val="0C0C0C"/>
                </a:solidFill>
              </a:rPr>
              <a:t>Ex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plicit Fusion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6089773" y="2547442"/>
            <a:ext cx="185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(b) </a:t>
            </a:r>
            <a:r>
              <a:rPr lang="en-US" sz="1600">
                <a:solidFill>
                  <a:srgbClr val="0C0C0C"/>
                </a:solidFill>
              </a:rPr>
              <a:t>Im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plicit Fusion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5"/>
          <p:cNvSpPr/>
          <p:nvPr/>
        </p:nvSpPr>
        <p:spPr>
          <a:xfrm>
            <a:off x="2653781" y="2129167"/>
            <a:ext cx="758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5"/>
          <p:cNvSpPr/>
          <p:nvPr/>
        </p:nvSpPr>
        <p:spPr>
          <a:xfrm>
            <a:off x="1124499" y="2129175"/>
            <a:ext cx="67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>
            <a:off x="4182625" y="2133175"/>
            <a:ext cx="889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RGB-D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6393050" y="2133175"/>
            <a:ext cx="85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RGB-D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5"/>
          <p:cNvSpPr/>
          <p:nvPr/>
        </p:nvSpPr>
        <p:spPr>
          <a:xfrm>
            <a:off x="2249784" y="2162240"/>
            <a:ext cx="226800" cy="222600"/>
          </a:xfrm>
          <a:prstGeom prst="ellipse">
            <a:avLst/>
          </a:prstGeom>
          <a:noFill/>
          <a:ln w="127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2212998" y="2131034"/>
            <a:ext cx="338700" cy="276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34" name="Google Shape;234;p25"/>
          <p:cNvSpPr txBox="1"/>
          <p:nvPr/>
        </p:nvSpPr>
        <p:spPr>
          <a:xfrm>
            <a:off x="2127350" y="1553188"/>
            <a:ext cx="486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C0C0C"/>
                </a:solidFill>
              </a:rPr>
              <a:t>+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/>
          <p:nvPr/>
        </p:nvSpPr>
        <p:spPr>
          <a:xfrm>
            <a:off x="360111" y="253867"/>
            <a:ext cx="8443082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C2: Low Compatibility with Pretrained Models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6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6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360111" y="797990"/>
            <a:ext cx="8443200" cy="3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The use of pre-trained model is essential in object detection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13811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E.g., ResNet pretrained on ImageNet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>
              <a:solidFill>
                <a:srgbClr val="0C0C0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>
              <a:solidFill>
                <a:srgbClr val="0C0C0C"/>
              </a:solidFill>
            </a:endParaRPr>
          </a:p>
          <a:p>
            <a:pPr marL="3175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>
              <a:solidFill>
                <a:srgbClr val="0C0C0C"/>
              </a:solidFill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Not fully compatible with the pretrained model</a:t>
            </a:r>
            <a:endParaRPr/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13811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Architectural</a:t>
            </a: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change </a:t>
            </a: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to support </a:t>
            </a:r>
            <a:r>
              <a:rPr lang="en-US" sz="1800">
                <a:solidFill>
                  <a:srgbClr val="0C0C0C"/>
                </a:solidFill>
              </a:rPr>
              <a:t>4</a:t>
            </a: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- or 1-channel input</a:t>
            </a:r>
            <a:endParaRPr/>
          </a:p>
          <a:p>
            <a:pPr marL="538162" marR="0" lvl="1" indent="-106362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Noto Sans Symbols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13811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No pretrained model </a:t>
            </a: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for the depth input</a:t>
            </a:r>
            <a:endParaRPr sz="18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6"/>
          <p:cNvSpPr txBox="1"/>
          <p:nvPr/>
        </p:nvSpPr>
        <p:spPr>
          <a:xfrm>
            <a:off x="1110192" y="3417550"/>
            <a:ext cx="1122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4-channel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2648817" y="3376301"/>
            <a:ext cx="1167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“1-stream”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6"/>
          <p:cNvSpPr/>
          <p:nvPr/>
        </p:nvSpPr>
        <p:spPr>
          <a:xfrm>
            <a:off x="2591293" y="3687666"/>
            <a:ext cx="1310400" cy="604200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Feature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Extractor</a:t>
            </a:r>
            <a:endParaRPr/>
          </a:p>
        </p:txBody>
      </p:sp>
      <p:sp>
        <p:nvSpPr>
          <p:cNvPr id="246" name="Google Shape;246;p26"/>
          <p:cNvSpPr/>
          <p:nvPr/>
        </p:nvSpPr>
        <p:spPr>
          <a:xfrm>
            <a:off x="1480703" y="3814690"/>
            <a:ext cx="209100" cy="418500"/>
          </a:xfrm>
          <a:prstGeom prst="cube">
            <a:avLst>
              <a:gd name="adj" fmla="val 59214"/>
            </a:avLst>
          </a:prstGeom>
          <a:solidFill>
            <a:srgbClr val="E57C7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6"/>
          <p:cNvSpPr/>
          <p:nvPr/>
        </p:nvSpPr>
        <p:spPr>
          <a:xfrm>
            <a:off x="1566794" y="3814689"/>
            <a:ext cx="209100" cy="418500"/>
          </a:xfrm>
          <a:prstGeom prst="cube">
            <a:avLst>
              <a:gd name="adj" fmla="val 59214"/>
            </a:avLst>
          </a:prstGeom>
          <a:solidFill>
            <a:srgbClr val="B6CD9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6"/>
          <p:cNvSpPr/>
          <p:nvPr/>
        </p:nvSpPr>
        <p:spPr>
          <a:xfrm>
            <a:off x="1650768" y="3814688"/>
            <a:ext cx="209100" cy="418500"/>
          </a:xfrm>
          <a:prstGeom prst="cube">
            <a:avLst>
              <a:gd name="adj" fmla="val 59214"/>
            </a:avLst>
          </a:prstGeom>
          <a:solidFill>
            <a:srgbClr val="5E91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6"/>
          <p:cNvSpPr/>
          <p:nvPr/>
        </p:nvSpPr>
        <p:spPr>
          <a:xfrm>
            <a:off x="1733424" y="3814687"/>
            <a:ext cx="209100" cy="418500"/>
          </a:xfrm>
          <a:prstGeom prst="cube">
            <a:avLst>
              <a:gd name="adj" fmla="val 59214"/>
            </a:avLst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0" name="Google Shape;250;p26"/>
          <p:cNvCxnSpPr/>
          <p:nvPr/>
        </p:nvCxnSpPr>
        <p:spPr>
          <a:xfrm>
            <a:off x="2095470" y="4023945"/>
            <a:ext cx="3429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1" name="Google Shape;251;p26"/>
          <p:cNvSpPr/>
          <p:nvPr/>
        </p:nvSpPr>
        <p:spPr>
          <a:xfrm>
            <a:off x="5349498" y="3354629"/>
            <a:ext cx="209100" cy="418500"/>
          </a:xfrm>
          <a:prstGeom prst="cube">
            <a:avLst>
              <a:gd name="adj" fmla="val 59214"/>
            </a:avLst>
          </a:prstGeom>
          <a:solidFill>
            <a:srgbClr val="E57C7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6"/>
          <p:cNvSpPr/>
          <p:nvPr/>
        </p:nvSpPr>
        <p:spPr>
          <a:xfrm>
            <a:off x="4304513" y="3394525"/>
            <a:ext cx="1122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C0C0C"/>
                </a:solidFill>
              </a:rPr>
              <a:t>3-channel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6"/>
          <p:cNvSpPr/>
          <p:nvPr/>
        </p:nvSpPr>
        <p:spPr>
          <a:xfrm>
            <a:off x="5392628" y="4032912"/>
            <a:ext cx="209100" cy="418500"/>
          </a:xfrm>
          <a:prstGeom prst="cube">
            <a:avLst>
              <a:gd name="adj" fmla="val 59214"/>
            </a:avLst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5435589" y="3354628"/>
            <a:ext cx="209100" cy="418500"/>
          </a:xfrm>
          <a:prstGeom prst="cube">
            <a:avLst>
              <a:gd name="adj" fmla="val 59214"/>
            </a:avLst>
          </a:prstGeom>
          <a:solidFill>
            <a:srgbClr val="B6CD9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6"/>
          <p:cNvSpPr/>
          <p:nvPr/>
        </p:nvSpPr>
        <p:spPr>
          <a:xfrm>
            <a:off x="5519563" y="3354627"/>
            <a:ext cx="209100" cy="418500"/>
          </a:xfrm>
          <a:prstGeom prst="cube">
            <a:avLst>
              <a:gd name="adj" fmla="val 59214"/>
            </a:avLst>
          </a:prstGeom>
          <a:solidFill>
            <a:srgbClr val="5E91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4270325" y="4072725"/>
            <a:ext cx="1122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C0C0C"/>
                </a:solidFill>
              </a:rPr>
              <a:t>1-channel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6372043" y="3264634"/>
            <a:ext cx="1310400" cy="604200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Feature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Extractor</a:t>
            </a:r>
            <a:endParaRPr/>
          </a:p>
        </p:txBody>
      </p:sp>
      <p:sp>
        <p:nvSpPr>
          <p:cNvPr id="258" name="Google Shape;258;p26"/>
          <p:cNvSpPr/>
          <p:nvPr/>
        </p:nvSpPr>
        <p:spPr>
          <a:xfrm>
            <a:off x="6372043" y="3946595"/>
            <a:ext cx="1310400" cy="604200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Feature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Extractor</a:t>
            </a:r>
            <a:endParaRPr/>
          </a:p>
        </p:txBody>
      </p:sp>
      <p:cxnSp>
        <p:nvCxnSpPr>
          <p:cNvPr id="259" name="Google Shape;259;p26"/>
          <p:cNvCxnSpPr/>
          <p:nvPr/>
        </p:nvCxnSpPr>
        <p:spPr>
          <a:xfrm>
            <a:off x="5829657" y="3594035"/>
            <a:ext cx="3429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0" name="Google Shape;260;p26"/>
          <p:cNvCxnSpPr/>
          <p:nvPr/>
        </p:nvCxnSpPr>
        <p:spPr>
          <a:xfrm>
            <a:off x="5829656" y="4248704"/>
            <a:ext cx="3429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1" name="Google Shape;261;p26"/>
          <p:cNvSpPr txBox="1"/>
          <p:nvPr/>
        </p:nvSpPr>
        <p:spPr>
          <a:xfrm>
            <a:off x="6405369" y="2929859"/>
            <a:ext cx="1196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“2-stream”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"/>
          <p:cNvSpPr txBox="1"/>
          <p:nvPr/>
        </p:nvSpPr>
        <p:spPr>
          <a:xfrm>
            <a:off x="360111" y="254701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C3: Inaccurate Depth Map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 txBox="1"/>
          <p:nvPr/>
        </p:nvSpPr>
        <p:spPr>
          <a:xfrm>
            <a:off x="360111" y="797990"/>
            <a:ext cx="8443200" cy="3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Depth estimation is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inaccurate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3" marR="0" lvl="1" indent="-1381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Adopt a SOTA monocular depth estimator, MiDaS [1]</a:t>
            </a:r>
            <a:endParaRPr/>
          </a:p>
          <a:p>
            <a:pPr marL="538163" marR="0" lvl="1" indent="-1381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Can rather worse the performance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558549" y="4428354"/>
            <a:ext cx="659934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[1] Toward Robust Monocular Depth Estimation: Mixing Datasets for Zero-shot Cross-dataset Transfer (</a:t>
            </a:r>
            <a:r>
              <a:rPr lang="en-US" sz="1000" b="0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PAMI'20</a:t>
            </a:r>
            <a:r>
              <a:rPr lang="en-US" sz="1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7522225" y="2539693"/>
            <a:ext cx="507900" cy="284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497850" y="1785166"/>
            <a:ext cx="507900" cy="284400"/>
          </a:xfrm>
          <a:prstGeom prst="rect">
            <a:avLst/>
          </a:prstGeom>
          <a:noFill/>
          <a:ln w="19050" cap="flat" cmpd="sng">
            <a:solidFill>
              <a:srgbClr val="8ED0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7435250" y="2824625"/>
            <a:ext cx="133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</a:rPr>
              <a:t>Ina</a:t>
            </a:r>
            <a:r>
              <a:rPr lang="en-US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ccurate</a:t>
            </a:r>
            <a:endParaRPr sz="1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7410874" y="2093451"/>
            <a:ext cx="1252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8ED048"/>
                </a:solidFill>
              </a:rPr>
              <a:t>A</a:t>
            </a:r>
            <a:r>
              <a:rPr lang="en-US" sz="1600" b="1" i="0" u="none" strike="noStrike" cap="none">
                <a:solidFill>
                  <a:srgbClr val="8ED048"/>
                </a:solidFill>
                <a:latin typeface="Arial"/>
                <a:ea typeface="Arial"/>
                <a:cs typeface="Arial"/>
                <a:sym typeface="Arial"/>
              </a:rPr>
              <a:t>ccurate</a:t>
            </a:r>
            <a:endParaRPr sz="1600" b="1" i="0" u="none" strike="noStrike" cap="none">
              <a:solidFill>
                <a:srgbClr val="8ED0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463" y="1785175"/>
            <a:ext cx="3000614" cy="26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2050" y="1785188"/>
            <a:ext cx="3000601" cy="2610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8"/>
          <p:cNvSpPr txBox="1"/>
          <p:nvPr/>
        </p:nvSpPr>
        <p:spPr>
          <a:xfrm>
            <a:off x="360061" y="798002"/>
            <a:ext cx="8443200" cy="3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C0C0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C0C0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C0C0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C0C0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C0C0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0C0C0C"/>
              </a:solidFill>
            </a:endParaRPr>
          </a:p>
          <a:p>
            <a:pPr marL="538162" marR="0" lvl="1" indent="-1111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For challenge 3: Inaccurate depth map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13811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8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feature refiner </a:t>
            </a: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to focus on reliable region and channel in feature maps</a:t>
            </a:r>
            <a:endParaRPr sz="18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1111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 txBox="1"/>
          <p:nvPr/>
        </p:nvSpPr>
        <p:spPr>
          <a:xfrm>
            <a:off x="360061" y="798002"/>
            <a:ext cx="8443200" cy="3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0C0C0C"/>
              </a:solidFill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0C0C0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>
              <a:solidFill>
                <a:srgbClr val="0C0C0C"/>
              </a:solidFill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For challenge 2: Low compatibility with the pretrained model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13811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8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Siamese structure </a:t>
            </a: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shared for both modalities</a:t>
            </a:r>
            <a:endParaRPr/>
          </a:p>
          <a:p>
            <a:pPr marL="538162" marR="0" lvl="1" indent="-1111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 txBox="1"/>
          <p:nvPr/>
        </p:nvSpPr>
        <p:spPr>
          <a:xfrm>
            <a:off x="360111" y="797990"/>
            <a:ext cx="8443200" cy="3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For challenge 1: Simple RGB-D fusion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13811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8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Transformer-based RGB-D fusion </a:t>
            </a:r>
            <a:r>
              <a:rPr lang="en-US" sz="1800" i="0" u="none" strike="noStrike" cap="none">
                <a:solidFill>
                  <a:srgbClr val="0C0C0C"/>
                </a:solidFill>
              </a:rPr>
              <a:t>to capture non-linearity</a:t>
            </a:r>
            <a:endParaRPr sz="2000" i="0" u="none" strike="noStrike" cap="none">
              <a:solidFill>
                <a:srgbClr val="0C0C0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 txBox="1"/>
          <p:nvPr/>
        </p:nvSpPr>
        <p:spPr>
          <a:xfrm>
            <a:off x="360111" y="254701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Our Solutions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8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8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"/>
          <p:cNvSpPr txBox="1"/>
          <p:nvPr/>
        </p:nvSpPr>
        <p:spPr>
          <a:xfrm>
            <a:off x="360111" y="797990"/>
            <a:ext cx="844308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 new detection pipeline for the estimated depth,</a:t>
            </a:r>
            <a:b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MEDUSA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000" b="0" i="0" u="sng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ultimodal </a:t>
            </a:r>
            <a:r>
              <a:rPr lang="en-US" sz="2000" b="0" i="0" u="sng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stimated-</a:t>
            </a:r>
            <a:r>
              <a:rPr lang="en-US" sz="2000" b="0" i="0" u="sng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epth </a:t>
            </a:r>
            <a:r>
              <a:rPr lang="en-US" sz="2000" b="0" i="0" u="sng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nification with </a:t>
            </a:r>
            <a:r>
              <a:rPr lang="en-US" sz="2000" b="0" i="0" u="sng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elf-</a:t>
            </a:r>
            <a:r>
              <a:rPr lang="en-US" sz="2000" b="0" i="0" u="sng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ttention)</a:t>
            </a:r>
            <a:endParaRPr/>
          </a:p>
          <a:p>
            <a:pPr marL="538163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 txBox="1"/>
          <p:nvPr/>
        </p:nvSpPr>
        <p:spPr>
          <a:xfrm>
            <a:off x="360111" y="254701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MEDUSA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250" y="1030200"/>
            <a:ext cx="8448227" cy="175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/>
          <p:nvPr/>
        </p:nvSpPr>
        <p:spPr>
          <a:xfrm>
            <a:off x="360111" y="254701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Main Contributions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0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0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0"/>
          <p:cNvSpPr txBox="1"/>
          <p:nvPr/>
        </p:nvSpPr>
        <p:spPr>
          <a:xfrm>
            <a:off x="360111" y="797990"/>
            <a:ext cx="844308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MEDUSA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benefits from depth information 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even for regular RGB images without requiring ground-truth depth</a:t>
            </a:r>
            <a:endParaRPr/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8ED0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MEDUSA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addresses the three challenges 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for object detection with estimated depth maps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2" marR="0" lvl="1" indent="-17938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600" b="0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Siamese structure 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fully compatible with any pretrained backbone</a:t>
            </a:r>
            <a:endParaRPr/>
          </a:p>
          <a:p>
            <a:pPr marL="360363" marR="0" lvl="1" indent="-1793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600" b="0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feature refiner 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for inaccurate depth maps</a:t>
            </a:r>
            <a:endParaRPr/>
          </a:p>
          <a:p>
            <a:pPr marL="360363" marR="0" lvl="1" indent="-1793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600" b="0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multimodal transformer 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for bet</a:t>
            </a:r>
            <a:r>
              <a:rPr lang="en-US" sz="1600">
                <a:solidFill>
                  <a:srgbClr val="0C0C0C"/>
                </a:solidFill>
              </a:rPr>
              <a:t>ter 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RGB-D fusion  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1" indent="-9048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63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 txBox="1"/>
          <p:nvPr/>
        </p:nvSpPr>
        <p:spPr>
          <a:xfrm>
            <a:off x="360111" y="254701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Preliminary </a:t>
            </a:r>
            <a:r>
              <a:rPr lang="en-US" sz="2800" b="0" i="0" u="none" strike="noStrike" cap="none">
                <a:solidFill>
                  <a:srgbClr val="1F497D"/>
                </a:solidFill>
                <a:latin typeface="Impact"/>
                <a:ea typeface="Impact"/>
                <a:cs typeface="Impact"/>
                <a:sym typeface="Impact"/>
              </a:rPr>
              <a:t>|</a:t>
            </a: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DETR (Detection Transformer) [2]</a:t>
            </a:r>
            <a:endParaRPr sz="28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1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1"/>
          <p:cNvSpPr/>
          <p:nvPr/>
        </p:nvSpPr>
        <p:spPr>
          <a:xfrm>
            <a:off x="5263253" y="642499"/>
            <a:ext cx="415367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000">
                <a:solidFill>
                  <a:srgbClr val="0C0C0C"/>
                </a:solidFill>
              </a:rPr>
              <a:t>2</a:t>
            </a:r>
            <a:r>
              <a:rPr lang="en-US" sz="1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] End-to-end Object Detection with transformers (ECCV'20)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1"/>
          <p:cNvSpPr txBox="1"/>
          <p:nvPr/>
        </p:nvSpPr>
        <p:spPr>
          <a:xfrm>
            <a:off x="360110" y="797990"/>
            <a:ext cx="8494200" cy="3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Transformer-based Object Detector</a:t>
            </a: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1381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Transformer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is a deep model that entirely relies on the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self-attention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mechanism</a:t>
            </a:r>
            <a:endParaRPr/>
          </a:p>
          <a:p>
            <a:pPr marL="538162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80962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endParaRPr sz="9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49212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8162" marR="0" lvl="1" indent="-365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63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1"/>
          <p:cNvSpPr/>
          <p:nvPr/>
        </p:nvSpPr>
        <p:spPr>
          <a:xfrm>
            <a:off x="407933" y="1740606"/>
            <a:ext cx="1371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DETR</a:t>
            </a:r>
            <a:endParaRPr/>
          </a:p>
          <a:p>
            <a:pPr marL="40005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Pipeline</a:t>
            </a:r>
            <a:endParaRPr sz="16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6900" y="1631050"/>
            <a:ext cx="6717301" cy="17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2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2"/>
          <p:cNvSpPr txBox="1"/>
          <p:nvPr/>
        </p:nvSpPr>
        <p:spPr>
          <a:xfrm>
            <a:off x="360111" y="797990"/>
            <a:ext cx="828012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General RGB-D Detection Pipeline </a:t>
            </a:r>
            <a:endParaRPr/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Three Challenges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Proposed Detection Pipeline: MEDUSA &lt;&lt;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Conclusion and Future Work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2"/>
          <p:cNvSpPr txBox="1"/>
          <p:nvPr/>
        </p:nvSpPr>
        <p:spPr>
          <a:xfrm>
            <a:off x="8416925" y="4825625"/>
            <a:ext cx="38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3"/>
          <p:cNvSpPr txBox="1"/>
          <p:nvPr/>
        </p:nvSpPr>
        <p:spPr>
          <a:xfrm>
            <a:off x="360111" y="254700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MEDUSA </a:t>
            </a:r>
            <a:r>
              <a:rPr lang="en-US" sz="2800" b="0" i="0" u="none" strike="noStrike" cap="none">
                <a:solidFill>
                  <a:srgbClr val="1F497D"/>
                </a:solidFill>
                <a:latin typeface="Impact"/>
                <a:ea typeface="Impact"/>
                <a:cs typeface="Impact"/>
                <a:sym typeface="Impact"/>
              </a:rPr>
              <a:t>|</a:t>
            </a: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Siamese Feature Extractor</a:t>
            </a:r>
            <a:endParaRPr sz="28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3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3"/>
          <p:cNvSpPr txBox="1"/>
          <p:nvPr/>
        </p:nvSpPr>
        <p:spPr>
          <a:xfrm>
            <a:off x="360111" y="797990"/>
            <a:ext cx="844308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Gray color mapping 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for the depth input</a:t>
            </a:r>
            <a:endParaRPr sz="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1" indent="-9048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63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3"/>
          <p:cNvSpPr/>
          <p:nvPr/>
        </p:nvSpPr>
        <p:spPr>
          <a:xfrm>
            <a:off x="453243" y="736156"/>
            <a:ext cx="8110789" cy="747177"/>
          </a:xfrm>
          <a:prstGeom prst="rect">
            <a:avLst/>
          </a:prstGeom>
          <a:solidFill>
            <a:schemeClr val="dk1">
              <a:alpha val="1960"/>
            </a:schemeClr>
          </a:solidFill>
          <a:ln w="15875" cap="flat" cmpd="sng">
            <a:solidFill>
              <a:schemeClr val="dk1">
                <a:alpha val="89803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transferability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of deep models that can learn hierarchical features even from different modalities</a:t>
            </a:r>
            <a:endParaRPr sz="2000" b="0" i="0" u="none" strike="noStrike" cap="none">
              <a:solidFill>
                <a:srgbClr val="0C0C0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32" name="Google Shape;33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675" y="2211001"/>
            <a:ext cx="7089919" cy="22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/>
          <p:nvPr/>
        </p:nvSpPr>
        <p:spPr>
          <a:xfrm>
            <a:off x="360111" y="254700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MEDUSA </a:t>
            </a:r>
            <a:r>
              <a:rPr lang="en-US" sz="2800" b="0" i="0" u="none" strike="noStrike" cap="none">
                <a:solidFill>
                  <a:srgbClr val="1F497D"/>
                </a:solidFill>
                <a:latin typeface="Impact"/>
                <a:ea typeface="Impact"/>
                <a:cs typeface="Impact"/>
                <a:sym typeface="Impact"/>
              </a:rPr>
              <a:t>|</a:t>
            </a: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Feature Refiner</a:t>
            </a:r>
            <a:endParaRPr sz="28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4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4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4"/>
          <p:cNvSpPr txBox="1"/>
          <p:nvPr/>
        </p:nvSpPr>
        <p:spPr>
          <a:xfrm>
            <a:off x="360111" y="797990"/>
            <a:ext cx="844308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1" indent="-9048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63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4"/>
          <p:cNvSpPr/>
          <p:nvPr/>
        </p:nvSpPr>
        <p:spPr>
          <a:xfrm>
            <a:off x="453243" y="736157"/>
            <a:ext cx="8110789" cy="419544"/>
          </a:xfrm>
          <a:prstGeom prst="rect">
            <a:avLst/>
          </a:prstGeom>
          <a:solidFill>
            <a:schemeClr val="dk1">
              <a:alpha val="1960"/>
            </a:schemeClr>
          </a:solidFill>
          <a:ln w="15875" cap="flat" cmpd="sng">
            <a:solidFill>
              <a:schemeClr val="dk1">
                <a:alpha val="89803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region-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channel-wise 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attentions</a:t>
            </a: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to focus on reliable regions and channels</a:t>
            </a:r>
            <a:endParaRPr sz="1600" b="0" i="0" u="none" strike="noStrike" cap="none">
              <a:solidFill>
                <a:srgbClr val="0C0C0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42" name="Google Shape;342;p34"/>
          <p:cNvGrpSpPr/>
          <p:nvPr/>
        </p:nvGrpSpPr>
        <p:grpSpPr>
          <a:xfrm>
            <a:off x="6368973" y="3306854"/>
            <a:ext cx="296876" cy="338554"/>
            <a:chOff x="4916750" y="2131593"/>
            <a:chExt cx="210468" cy="247367"/>
          </a:xfrm>
        </p:grpSpPr>
        <p:sp>
          <p:nvSpPr>
            <p:cNvPr id="343" name="Google Shape;343;p34"/>
            <p:cNvSpPr/>
            <p:nvPr/>
          </p:nvSpPr>
          <p:spPr>
            <a:xfrm>
              <a:off x="4960406" y="2200275"/>
              <a:ext cx="126000" cy="1260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4"/>
            <p:cNvSpPr/>
            <p:nvPr/>
          </p:nvSpPr>
          <p:spPr>
            <a:xfrm>
              <a:off x="4916750" y="2131593"/>
              <a:ext cx="210468" cy="247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600" b="0" i="0" u="none" strike="noStrike" cap="none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cxnSp>
        <p:nvCxnSpPr>
          <p:cNvPr id="345" name="Google Shape;345;p34"/>
          <p:cNvCxnSpPr>
            <a:endCxn id="343" idx="2"/>
          </p:cNvCxnSpPr>
          <p:nvPr/>
        </p:nvCxnSpPr>
        <p:spPr>
          <a:xfrm>
            <a:off x="6104452" y="3487078"/>
            <a:ext cx="32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346" name="Google Shape;346;p34"/>
          <p:cNvCxnSpPr/>
          <p:nvPr/>
        </p:nvCxnSpPr>
        <p:spPr>
          <a:xfrm>
            <a:off x="6614771" y="3484469"/>
            <a:ext cx="29107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347" name="Google Shape;347;p34"/>
          <p:cNvSpPr/>
          <p:nvPr/>
        </p:nvSpPr>
        <p:spPr>
          <a:xfrm>
            <a:off x="1579033" y="1436121"/>
            <a:ext cx="4904444" cy="572270"/>
          </a:xfrm>
          <a:custGeom>
            <a:avLst/>
            <a:gdLst/>
            <a:ahLst/>
            <a:cxnLst/>
            <a:rect l="l" t="t" r="r" b="b"/>
            <a:pathLst>
              <a:path w="3848100" h="512668" extrusionOk="0">
                <a:moveTo>
                  <a:pt x="0" y="290418"/>
                </a:moveTo>
                <a:cubicBezTo>
                  <a:pt x="461433" y="193580"/>
                  <a:pt x="922867" y="96743"/>
                  <a:pt x="1403350" y="49118"/>
                </a:cubicBezTo>
                <a:cubicBezTo>
                  <a:pt x="1883833" y="1493"/>
                  <a:pt x="2527300" y="-6974"/>
                  <a:pt x="2882900" y="4668"/>
                </a:cubicBezTo>
                <a:cubicBezTo>
                  <a:pt x="3238500" y="16310"/>
                  <a:pt x="3376083" y="34301"/>
                  <a:pt x="3536950" y="118968"/>
                </a:cubicBezTo>
                <a:cubicBezTo>
                  <a:pt x="3697817" y="203635"/>
                  <a:pt x="3772958" y="358151"/>
                  <a:pt x="3848100" y="512668"/>
                </a:cubicBezTo>
              </a:path>
            </a:pathLst>
          </a:cu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4"/>
          <p:cNvSpPr/>
          <p:nvPr/>
        </p:nvSpPr>
        <p:spPr>
          <a:xfrm>
            <a:off x="2023533" y="3667302"/>
            <a:ext cx="4493878" cy="615165"/>
          </a:xfrm>
          <a:custGeom>
            <a:avLst/>
            <a:gdLst/>
            <a:ahLst/>
            <a:cxnLst/>
            <a:rect l="l" t="t" r="r" b="b"/>
            <a:pathLst>
              <a:path w="3956050" h="577813" extrusionOk="0">
                <a:moveTo>
                  <a:pt x="0" y="381000"/>
                </a:moveTo>
                <a:cubicBezTo>
                  <a:pt x="667279" y="451379"/>
                  <a:pt x="1334558" y="521758"/>
                  <a:pt x="1828800" y="552450"/>
                </a:cubicBezTo>
                <a:cubicBezTo>
                  <a:pt x="2323042" y="583142"/>
                  <a:pt x="2651125" y="584200"/>
                  <a:pt x="2965450" y="565150"/>
                </a:cubicBezTo>
                <a:cubicBezTo>
                  <a:pt x="3279775" y="546100"/>
                  <a:pt x="3549650" y="532342"/>
                  <a:pt x="3714750" y="438150"/>
                </a:cubicBezTo>
                <a:cubicBezTo>
                  <a:pt x="3879850" y="343958"/>
                  <a:pt x="3917950" y="64558"/>
                  <a:pt x="3956050" y="0"/>
                </a:cubicBezTo>
              </a:path>
            </a:pathLst>
          </a:custGeom>
          <a:noFill/>
          <a:ln w="127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7295" y="2644859"/>
            <a:ext cx="551098" cy="47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1" y="2644859"/>
            <a:ext cx="630222" cy="4738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" name="Google Shape;351;p34"/>
          <p:cNvGrpSpPr/>
          <p:nvPr/>
        </p:nvGrpSpPr>
        <p:grpSpPr>
          <a:xfrm>
            <a:off x="6335038" y="1989452"/>
            <a:ext cx="296876" cy="338554"/>
            <a:chOff x="4916750" y="2131593"/>
            <a:chExt cx="210468" cy="247367"/>
          </a:xfrm>
        </p:grpSpPr>
        <p:sp>
          <p:nvSpPr>
            <p:cNvPr id="352" name="Google Shape;352;p34"/>
            <p:cNvSpPr/>
            <p:nvPr/>
          </p:nvSpPr>
          <p:spPr>
            <a:xfrm>
              <a:off x="4960406" y="2200275"/>
              <a:ext cx="126000" cy="12600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4"/>
            <p:cNvSpPr/>
            <p:nvPr/>
          </p:nvSpPr>
          <p:spPr>
            <a:xfrm>
              <a:off x="4916750" y="2131593"/>
              <a:ext cx="210468" cy="247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600" b="0" i="0" u="none" strike="noStrike" cap="none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cxnSp>
        <p:nvCxnSpPr>
          <p:cNvPr id="354" name="Google Shape;354;p34"/>
          <p:cNvCxnSpPr>
            <a:endCxn id="352" idx="2"/>
          </p:cNvCxnSpPr>
          <p:nvPr/>
        </p:nvCxnSpPr>
        <p:spPr>
          <a:xfrm>
            <a:off x="6070517" y="2169676"/>
            <a:ext cx="32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355" name="Google Shape;355;p34"/>
          <p:cNvCxnSpPr/>
          <p:nvPr/>
        </p:nvCxnSpPr>
        <p:spPr>
          <a:xfrm>
            <a:off x="6580836" y="2167067"/>
            <a:ext cx="29107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</p:cxnSp>
      <p:pic>
        <p:nvPicPr>
          <p:cNvPr id="356" name="Google Shape;35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500" y="1641050"/>
            <a:ext cx="5742246" cy="25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3550" y="1643176"/>
            <a:ext cx="1095875" cy="257531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4"/>
          <p:cNvSpPr txBox="1"/>
          <p:nvPr/>
        </p:nvSpPr>
        <p:spPr>
          <a:xfrm>
            <a:off x="2687200" y="3067138"/>
            <a:ext cx="11430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C0C0C"/>
                </a:solidFill>
              </a:rPr>
              <a:t>CIM [3]</a:t>
            </a:r>
            <a:endParaRPr sz="600"/>
          </a:p>
        </p:txBody>
      </p:sp>
      <p:sp>
        <p:nvSpPr>
          <p:cNvPr id="359" name="Google Shape;359;p34"/>
          <p:cNvSpPr/>
          <p:nvPr/>
        </p:nvSpPr>
        <p:spPr>
          <a:xfrm>
            <a:off x="360100" y="4420300"/>
            <a:ext cx="4717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-US" sz="1000">
                <a:solidFill>
                  <a:srgbClr val="0C0C0C"/>
                </a:solidFill>
              </a:rPr>
              <a:t>3</a:t>
            </a:r>
            <a:r>
              <a:rPr lang="en-US" sz="1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] </a:t>
            </a:r>
            <a:r>
              <a:rPr lang="en-US" sz="1000">
                <a:solidFill>
                  <a:srgbClr val="0C0C0C"/>
                </a:solidFill>
              </a:rPr>
              <a:t>Select, Supplement and Focus for RGB-D Saliency Detection</a:t>
            </a:r>
            <a:r>
              <a:rPr lang="en-US" sz="1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000">
                <a:solidFill>
                  <a:srgbClr val="0C0C0C"/>
                </a:solidFill>
              </a:rPr>
              <a:t>CVPR’20</a:t>
            </a:r>
            <a:r>
              <a:rPr lang="en-US" sz="1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Research Goal 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7"/>
          <p:cNvSpPr txBox="1"/>
          <p:nvPr/>
        </p:nvSpPr>
        <p:spPr>
          <a:xfrm>
            <a:off x="360111" y="797990"/>
            <a:ext cx="8555289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rgbClr val="0C0C0C"/>
                </a:solidFill>
              </a:rPr>
              <a:t>information 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can be a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clue 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invariant to color or lighting</a:t>
            </a:r>
            <a:endParaRPr/>
          </a:p>
          <a:p>
            <a:pPr marL="17780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But, acquiring ground-truth depth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at scale 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still remains a challenge</a:t>
            </a:r>
            <a:endParaRPr/>
          </a:p>
          <a:p>
            <a:pPr marL="538163" marR="0" lvl="1" indent="-1381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An expensive and time-consuming task, requiring physical sensors</a:t>
            </a:r>
            <a:endParaRPr/>
          </a:p>
          <a:p>
            <a:pPr marL="177800" marR="0" lvl="0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7"/>
          <p:cNvSpPr/>
          <p:nvPr/>
        </p:nvSpPr>
        <p:spPr>
          <a:xfrm>
            <a:off x="5751116" y="2919212"/>
            <a:ext cx="20329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(b) Varying </a:t>
            </a:r>
            <a:r>
              <a:rPr lang="en-US">
                <a:solidFill>
                  <a:srgbClr val="0C0C0C"/>
                </a:solidFill>
              </a:rPr>
              <a:t>lighting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7"/>
          <p:cNvSpPr/>
          <p:nvPr/>
        </p:nvSpPr>
        <p:spPr>
          <a:xfrm>
            <a:off x="1328411" y="2919212"/>
            <a:ext cx="182293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(a) Ambiguous color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232" y="1439799"/>
            <a:ext cx="2120024" cy="145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4492" y="1439797"/>
            <a:ext cx="2097597" cy="142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1435" y="1437566"/>
            <a:ext cx="2103080" cy="142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08602" y="1439799"/>
            <a:ext cx="2131251" cy="145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5"/>
          <p:cNvSpPr txBox="1"/>
          <p:nvPr/>
        </p:nvSpPr>
        <p:spPr>
          <a:xfrm>
            <a:off x="360111" y="254700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MEDUSA </a:t>
            </a:r>
            <a:r>
              <a:rPr lang="en-US" sz="2800" b="0" i="0" u="none" strike="noStrike" cap="none">
                <a:solidFill>
                  <a:srgbClr val="1F497D"/>
                </a:solidFill>
                <a:latin typeface="Impact"/>
                <a:ea typeface="Impact"/>
                <a:cs typeface="Impact"/>
                <a:sym typeface="Impact"/>
              </a:rPr>
              <a:t>|</a:t>
            </a: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Multimodal Transformer Encoder</a:t>
            </a:r>
            <a:endParaRPr sz="28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5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5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5"/>
          <p:cNvSpPr txBox="1"/>
          <p:nvPr/>
        </p:nvSpPr>
        <p:spPr>
          <a:xfrm>
            <a:off x="360111" y="797990"/>
            <a:ext cx="844308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1" indent="-9048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63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5"/>
          <p:cNvSpPr/>
          <p:nvPr/>
        </p:nvSpPr>
        <p:spPr>
          <a:xfrm>
            <a:off x="7569474" y="1017925"/>
            <a:ext cx="716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5"/>
          <p:cNvSpPr/>
          <p:nvPr/>
        </p:nvSpPr>
        <p:spPr>
          <a:xfrm>
            <a:off x="7569478" y="2656254"/>
            <a:ext cx="7585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500" y="871435"/>
            <a:ext cx="3632476" cy="364658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5"/>
          <p:cNvSpPr/>
          <p:nvPr/>
        </p:nvSpPr>
        <p:spPr>
          <a:xfrm flipH="1">
            <a:off x="2568594" y="1823723"/>
            <a:ext cx="2481771" cy="1129030"/>
          </a:xfrm>
          <a:custGeom>
            <a:avLst/>
            <a:gdLst/>
            <a:ahLst/>
            <a:cxnLst/>
            <a:rect l="l" t="t" r="r" b="b"/>
            <a:pathLst>
              <a:path w="482600" h="508000" extrusionOk="0">
                <a:moveTo>
                  <a:pt x="482600" y="508000"/>
                </a:moveTo>
                <a:cubicBezTo>
                  <a:pt x="464396" y="385233"/>
                  <a:pt x="446193" y="262467"/>
                  <a:pt x="365760" y="177800"/>
                </a:cubicBezTo>
                <a:cubicBezTo>
                  <a:pt x="285327" y="93133"/>
                  <a:pt x="142663" y="46566"/>
                  <a:pt x="0" y="0"/>
                </a:cubicBezTo>
              </a:path>
            </a:pathLst>
          </a:cu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5"/>
          <p:cNvSpPr/>
          <p:nvPr/>
        </p:nvSpPr>
        <p:spPr>
          <a:xfrm flipH="1">
            <a:off x="3641401" y="3260639"/>
            <a:ext cx="1408963" cy="290467"/>
          </a:xfrm>
          <a:custGeom>
            <a:avLst/>
            <a:gdLst/>
            <a:ahLst/>
            <a:cxnLst/>
            <a:rect l="l" t="t" r="r" b="b"/>
            <a:pathLst>
              <a:path w="1275080" h="286881" extrusionOk="0">
                <a:moveTo>
                  <a:pt x="1275080" y="0"/>
                </a:moveTo>
                <a:cubicBezTo>
                  <a:pt x="1119716" y="114723"/>
                  <a:pt x="964353" y="229447"/>
                  <a:pt x="751840" y="269240"/>
                </a:cubicBezTo>
                <a:cubicBezTo>
                  <a:pt x="539327" y="309033"/>
                  <a:pt x="269663" y="273896"/>
                  <a:pt x="0" y="238760"/>
                </a:cubicBezTo>
              </a:path>
            </a:pathLst>
          </a:cu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575" y="1075481"/>
            <a:ext cx="2434826" cy="314289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5"/>
          <p:cNvSpPr/>
          <p:nvPr/>
        </p:nvSpPr>
        <p:spPr>
          <a:xfrm>
            <a:off x="1428332" y="3823179"/>
            <a:ext cx="43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  <a:endParaRPr sz="1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5"/>
          <p:cNvSpPr/>
          <p:nvPr/>
        </p:nvSpPr>
        <p:spPr>
          <a:xfrm>
            <a:off x="1462632" y="2614054"/>
            <a:ext cx="43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b="1">
                <a:solidFill>
                  <a:srgbClr val="FF0000"/>
                </a:solidFill>
              </a:rPr>
              <a:t>2</a:t>
            </a: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5"/>
          <p:cNvSpPr/>
          <p:nvPr/>
        </p:nvSpPr>
        <p:spPr>
          <a:xfrm>
            <a:off x="1931632" y="928254"/>
            <a:ext cx="43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b="1">
                <a:solidFill>
                  <a:srgbClr val="FF0000"/>
                </a:solidFill>
              </a:rPr>
              <a:t>3</a:t>
            </a: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"/>
          <p:cNvSpPr txBox="1"/>
          <p:nvPr/>
        </p:nvSpPr>
        <p:spPr>
          <a:xfrm>
            <a:off x="360111" y="254700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MEDUSA </a:t>
            </a:r>
            <a:r>
              <a:rPr lang="en-US" sz="2800" b="0" i="0" u="none" strike="noStrike" cap="none">
                <a:solidFill>
                  <a:srgbClr val="1F497D"/>
                </a:solidFill>
                <a:latin typeface="Impact"/>
                <a:ea typeface="Impact"/>
                <a:cs typeface="Impact"/>
                <a:sym typeface="Impact"/>
              </a:rPr>
              <a:t>|</a:t>
            </a: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Multimodal Transformer Decoder</a:t>
            </a:r>
            <a:endParaRPr sz="28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6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36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36"/>
          <p:cNvSpPr txBox="1"/>
          <p:nvPr/>
        </p:nvSpPr>
        <p:spPr>
          <a:xfrm>
            <a:off x="360111" y="797990"/>
            <a:ext cx="844308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25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1" indent="-90488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635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6"/>
          <p:cNvSpPr/>
          <p:nvPr/>
        </p:nvSpPr>
        <p:spPr>
          <a:xfrm>
            <a:off x="7829474" y="1013700"/>
            <a:ext cx="691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6"/>
          <p:cNvSpPr/>
          <p:nvPr/>
        </p:nvSpPr>
        <p:spPr>
          <a:xfrm>
            <a:off x="7829483" y="2652021"/>
            <a:ext cx="7585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8449" y="1082324"/>
            <a:ext cx="2422875" cy="314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101" y="798000"/>
            <a:ext cx="4444006" cy="376084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6"/>
          <p:cNvSpPr/>
          <p:nvPr/>
        </p:nvSpPr>
        <p:spPr>
          <a:xfrm>
            <a:off x="4919133" y="2087033"/>
            <a:ext cx="436034" cy="381000"/>
          </a:xfrm>
          <a:custGeom>
            <a:avLst/>
            <a:gdLst/>
            <a:ahLst/>
            <a:cxnLst/>
            <a:rect l="l" t="t" r="r" b="b"/>
            <a:pathLst>
              <a:path w="436034" h="381000" extrusionOk="0">
                <a:moveTo>
                  <a:pt x="0" y="381000"/>
                </a:moveTo>
                <a:cubicBezTo>
                  <a:pt x="48331" y="311150"/>
                  <a:pt x="96662" y="241300"/>
                  <a:pt x="169334" y="177800"/>
                </a:cubicBezTo>
                <a:cubicBezTo>
                  <a:pt x="242006" y="114300"/>
                  <a:pt x="339020" y="57150"/>
                  <a:pt x="436034" y="0"/>
                </a:cubicBezTo>
              </a:path>
            </a:pathLst>
          </a:cu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6"/>
          <p:cNvSpPr/>
          <p:nvPr/>
        </p:nvSpPr>
        <p:spPr>
          <a:xfrm>
            <a:off x="4504267" y="2328333"/>
            <a:ext cx="833966" cy="922867"/>
          </a:xfrm>
          <a:custGeom>
            <a:avLst/>
            <a:gdLst/>
            <a:ahLst/>
            <a:cxnLst/>
            <a:rect l="l" t="t" r="r" b="b"/>
            <a:pathLst>
              <a:path w="833966" h="922867" extrusionOk="0">
                <a:moveTo>
                  <a:pt x="0" y="0"/>
                </a:moveTo>
                <a:cubicBezTo>
                  <a:pt x="159102" y="13405"/>
                  <a:pt x="318205" y="26811"/>
                  <a:pt x="414866" y="160867"/>
                </a:cubicBezTo>
                <a:cubicBezTo>
                  <a:pt x="511527" y="294923"/>
                  <a:pt x="510116" y="677334"/>
                  <a:pt x="579966" y="804334"/>
                </a:cubicBezTo>
                <a:cubicBezTo>
                  <a:pt x="649816" y="931334"/>
                  <a:pt x="790927" y="908756"/>
                  <a:pt x="833966" y="922867"/>
                </a:cubicBezTo>
              </a:path>
            </a:pathLst>
          </a:cu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6"/>
          <p:cNvSpPr/>
          <p:nvPr/>
        </p:nvSpPr>
        <p:spPr>
          <a:xfrm>
            <a:off x="2961432" y="3887154"/>
            <a:ext cx="43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b="1">
                <a:solidFill>
                  <a:srgbClr val="FF0000"/>
                </a:solidFill>
              </a:rPr>
              <a:t>1</a:t>
            </a: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6"/>
          <p:cNvSpPr/>
          <p:nvPr/>
        </p:nvSpPr>
        <p:spPr>
          <a:xfrm>
            <a:off x="3231932" y="1900804"/>
            <a:ext cx="43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b="1">
                <a:solidFill>
                  <a:srgbClr val="FF0000"/>
                </a:solidFill>
              </a:rPr>
              <a:t>2</a:t>
            </a: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6"/>
          <p:cNvSpPr/>
          <p:nvPr/>
        </p:nvSpPr>
        <p:spPr>
          <a:xfrm>
            <a:off x="3568032" y="701729"/>
            <a:ext cx="43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b="1">
                <a:solidFill>
                  <a:srgbClr val="FF0000"/>
                </a:solidFill>
              </a:rPr>
              <a:t>3</a:t>
            </a:r>
            <a:r>
              <a:rPr lang="en-US" sz="1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6"/>
          <p:cNvSpPr txBox="1"/>
          <p:nvPr/>
        </p:nvSpPr>
        <p:spPr>
          <a:xfrm>
            <a:off x="131200" y="1587950"/>
            <a:ext cx="210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C0C0C"/>
                </a:solidFill>
              </a:rPr>
              <a:t>RGB-D feature sequence</a:t>
            </a:r>
            <a:endParaRPr sz="13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7"/>
          <p:cNvSpPr txBox="1"/>
          <p:nvPr/>
        </p:nvSpPr>
        <p:spPr>
          <a:xfrm>
            <a:off x="360111" y="254700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MEDUSA </a:t>
            </a:r>
            <a:r>
              <a:rPr lang="en-US" sz="2800" b="0" i="0" u="none" strike="noStrike" cap="none">
                <a:solidFill>
                  <a:srgbClr val="1F497D"/>
                </a:solidFill>
                <a:latin typeface="Impact"/>
                <a:ea typeface="Impact"/>
                <a:cs typeface="Impact"/>
                <a:sym typeface="Impact"/>
              </a:rPr>
              <a:t>|</a:t>
            </a: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Prediction and Training</a:t>
            </a:r>
            <a:endParaRPr/>
          </a:p>
        </p:txBody>
      </p:sp>
      <p:sp>
        <p:nvSpPr>
          <p:cNvPr id="400" name="Google Shape;400;p37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7"/>
          <p:cNvSpPr txBox="1"/>
          <p:nvPr/>
        </p:nvSpPr>
        <p:spPr>
          <a:xfrm>
            <a:off x="360111" y="797990"/>
            <a:ext cx="8443200" cy="372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649" t="-81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8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8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8"/>
          <p:cNvSpPr txBox="1"/>
          <p:nvPr/>
        </p:nvSpPr>
        <p:spPr>
          <a:xfrm>
            <a:off x="360111" y="797990"/>
            <a:ext cx="828012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General RGB-D Detection Pipeline </a:t>
            </a:r>
            <a:endParaRPr/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Three Challenges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Proposed Detection Pipeline: MEDUSA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Experimental Results &lt;&lt;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Conclusion and Future Work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8"/>
          <p:cNvSpPr txBox="1"/>
          <p:nvPr/>
        </p:nvSpPr>
        <p:spPr>
          <a:xfrm>
            <a:off x="8416925" y="4825625"/>
            <a:ext cx="38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9"/>
          <p:cNvSpPr txBox="1"/>
          <p:nvPr/>
        </p:nvSpPr>
        <p:spPr>
          <a:xfrm>
            <a:off x="360111" y="254700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Experimental Setting</a:t>
            </a:r>
            <a:endParaRPr sz="28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9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9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9"/>
          <p:cNvSpPr txBox="1"/>
          <p:nvPr/>
        </p:nvSpPr>
        <p:spPr>
          <a:xfrm>
            <a:off x="360110" y="797990"/>
            <a:ext cx="9133800" cy="44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RGB-D Datasets:</a:t>
            </a:r>
            <a:r>
              <a:rPr lang="en-US" sz="18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VOC-RGBD and COCO-RGBD</a:t>
            </a:r>
            <a:endParaRPr/>
          </a:p>
          <a:p>
            <a:pPr marL="360362" marR="0" lvl="1" indent="-179387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VOC-RGBD and COCO-RGBD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Five Compared Algorithms:</a:t>
            </a:r>
            <a:endParaRPr sz="18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2" marR="0" lvl="1" indent="-179387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DETR (Baseline, RGB-only Method)</a:t>
            </a:r>
            <a:endParaRPr/>
          </a:p>
          <a:p>
            <a:pPr marL="360362" marR="0" lvl="1" indent="-179387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-US">
                <a:solidFill>
                  <a:srgbClr val="0C0C0C"/>
                </a:solidFill>
              </a:rPr>
              <a:t>(a) </a:t>
            </a: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DETR with Early Fusion</a:t>
            </a:r>
            <a:endParaRPr/>
          </a:p>
          <a:p>
            <a:pPr marL="360362" marR="0" lvl="1" indent="-179387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-US">
                <a:solidFill>
                  <a:srgbClr val="0C0C0C"/>
                </a:solidFill>
              </a:rPr>
              <a:t>(b)-(c) </a:t>
            </a: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DETR with Late Fusion V1 and V2</a:t>
            </a:r>
            <a:endParaRPr/>
          </a:p>
          <a:p>
            <a:pPr marL="360362" marR="0" lvl="1" indent="-179387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lang="en-US" sz="14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MEDUSA</a:t>
            </a: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(Our proposed Method)</a:t>
            </a:r>
            <a:endParaRPr/>
          </a:p>
        </p:txBody>
      </p:sp>
      <p:pic>
        <p:nvPicPr>
          <p:cNvPr id="419" name="Google Shape;4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100" y="3174200"/>
            <a:ext cx="7649825" cy="143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875" y="1144975"/>
            <a:ext cx="4341412" cy="9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0"/>
          <p:cNvSpPr txBox="1"/>
          <p:nvPr/>
        </p:nvSpPr>
        <p:spPr>
          <a:xfrm>
            <a:off x="360111" y="254700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Comparison</a:t>
            </a:r>
            <a:r>
              <a:rPr lang="en-US" sz="2800" b="0" i="0" u="none" strike="noStrike" cap="none">
                <a:solidFill>
                  <a:srgbClr val="1F497D"/>
                </a:solidFill>
                <a:latin typeface="Impact"/>
                <a:ea typeface="Impact"/>
                <a:cs typeface="Impact"/>
                <a:sym typeface="Impact"/>
              </a:rPr>
              <a:t> |</a:t>
            </a: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VOC-RGBD Data</a:t>
            </a:r>
            <a:endParaRPr sz="20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0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0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0"/>
          <p:cNvSpPr/>
          <p:nvPr/>
        </p:nvSpPr>
        <p:spPr>
          <a:xfrm>
            <a:off x="360111" y="702933"/>
            <a:ext cx="8297055" cy="935367"/>
          </a:xfrm>
          <a:prstGeom prst="rect">
            <a:avLst/>
          </a:prstGeom>
          <a:solidFill>
            <a:schemeClr val="dk1">
              <a:alpha val="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0"/>
          <p:cNvSpPr/>
          <p:nvPr/>
        </p:nvSpPr>
        <p:spPr>
          <a:xfrm>
            <a:off x="432477" y="750620"/>
            <a:ext cx="8151696" cy="8309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the methods were trained for 150 epochs with 600x1000 training images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890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MEDUSA achieves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+1.4 AP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compared with the RGB-only DETR</a:t>
            </a:r>
            <a:endParaRPr sz="1600" b="0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667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Bottle, chair, plant, and TV classes gain remarkable benefit by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4.1-8.2AP</a:t>
            </a:r>
            <a:endParaRPr/>
          </a:p>
        </p:txBody>
      </p:sp>
      <p:sp>
        <p:nvSpPr>
          <p:cNvPr id="430" name="Google Shape;430;p40"/>
          <p:cNvSpPr/>
          <p:nvPr/>
        </p:nvSpPr>
        <p:spPr>
          <a:xfrm>
            <a:off x="7910634" y="3244199"/>
            <a:ext cx="636465" cy="1107668"/>
          </a:xfrm>
          <a:prstGeom prst="rect">
            <a:avLst/>
          </a:prstGeom>
          <a:solidFill>
            <a:srgbClr val="FF0000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7304879" y="4135578"/>
            <a:ext cx="570423" cy="169723"/>
          </a:xfrm>
          <a:prstGeom prst="rect">
            <a:avLst/>
          </a:prstGeom>
          <a:solidFill>
            <a:srgbClr val="FF0000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0"/>
          <p:cNvSpPr/>
          <p:nvPr/>
        </p:nvSpPr>
        <p:spPr>
          <a:xfrm>
            <a:off x="4841079" y="4135577"/>
            <a:ext cx="570423" cy="169723"/>
          </a:xfrm>
          <a:prstGeom prst="rect">
            <a:avLst/>
          </a:prstGeom>
          <a:solidFill>
            <a:srgbClr val="FF0000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0"/>
          <p:cNvSpPr/>
          <p:nvPr/>
        </p:nvSpPr>
        <p:spPr>
          <a:xfrm>
            <a:off x="4223113" y="2696244"/>
            <a:ext cx="570423" cy="169723"/>
          </a:xfrm>
          <a:prstGeom prst="rect">
            <a:avLst/>
          </a:prstGeom>
          <a:solidFill>
            <a:srgbClr val="FF0000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6691146" y="2696244"/>
            <a:ext cx="570423" cy="169723"/>
          </a:xfrm>
          <a:prstGeom prst="rect">
            <a:avLst/>
          </a:prstGeom>
          <a:solidFill>
            <a:srgbClr val="FF0000">
              <a:alpha val="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00" y="1740637"/>
            <a:ext cx="8230797" cy="2837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1"/>
          <p:cNvSpPr txBox="1"/>
          <p:nvPr/>
        </p:nvSpPr>
        <p:spPr>
          <a:xfrm>
            <a:off x="360111" y="254700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Comparison</a:t>
            </a:r>
            <a:r>
              <a:rPr lang="en-US" sz="2800" b="0" i="0" u="none" strike="noStrike" cap="none">
                <a:solidFill>
                  <a:srgbClr val="1F497D"/>
                </a:solidFill>
                <a:latin typeface="Impact"/>
                <a:ea typeface="Impact"/>
                <a:cs typeface="Impact"/>
                <a:sym typeface="Impact"/>
              </a:rPr>
              <a:t> |</a:t>
            </a: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COCO-RGBD Data</a:t>
            </a:r>
            <a:endParaRPr sz="20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1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1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AABD764-C735-4B3E-BD78-06EEBE58E5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002" y="957988"/>
            <a:ext cx="8369300" cy="3385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"/>
          <p:cNvSpPr txBox="1"/>
          <p:nvPr/>
        </p:nvSpPr>
        <p:spPr>
          <a:xfrm>
            <a:off x="360111" y="253866"/>
            <a:ext cx="8443082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Detailed Results </a:t>
            </a:r>
            <a:r>
              <a:rPr lang="en-US" sz="2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lang="en-US" sz="24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Effect of the Feature Refiner </a:t>
            </a:r>
            <a:endParaRPr sz="24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42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42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42"/>
          <p:cNvSpPr/>
          <p:nvPr/>
        </p:nvSpPr>
        <p:spPr>
          <a:xfrm>
            <a:off x="2062825" y="4132425"/>
            <a:ext cx="1606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(a) Original RGB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42"/>
          <p:cNvSpPr/>
          <p:nvPr/>
        </p:nvSpPr>
        <p:spPr>
          <a:xfrm>
            <a:off x="3800899" y="4132425"/>
            <a:ext cx="1561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(b) Initial Depth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Feature Map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2"/>
          <p:cNvSpPr/>
          <p:nvPr/>
        </p:nvSpPr>
        <p:spPr>
          <a:xfrm>
            <a:off x="5382313" y="4132425"/>
            <a:ext cx="174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(c) Refined Depth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Feature Map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8360" y="769288"/>
            <a:ext cx="1461155" cy="107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8360" y="1890932"/>
            <a:ext cx="1461154" cy="105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8360" y="2996322"/>
            <a:ext cx="1461155" cy="1089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23900" y="769287"/>
            <a:ext cx="1456618" cy="107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3900" y="1886913"/>
            <a:ext cx="1448186" cy="106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23900" y="2996322"/>
            <a:ext cx="1456833" cy="108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18051" y="769287"/>
            <a:ext cx="1449073" cy="107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18049" y="1886912"/>
            <a:ext cx="1449075" cy="106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18050" y="2996321"/>
            <a:ext cx="1468814" cy="1089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3"/>
          <p:cNvSpPr txBox="1"/>
          <p:nvPr/>
        </p:nvSpPr>
        <p:spPr>
          <a:xfrm>
            <a:off x="360111" y="253866"/>
            <a:ext cx="8443082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Detailed Results </a:t>
            </a:r>
            <a:r>
              <a:rPr lang="en-US" sz="2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lang="en-US" sz="24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Attention for RGB-D Fusion (1/2)</a:t>
            </a:r>
            <a:endParaRPr sz="24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3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3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650" y="648500"/>
            <a:ext cx="6124250" cy="39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"/>
          <p:cNvSpPr txBox="1"/>
          <p:nvPr/>
        </p:nvSpPr>
        <p:spPr>
          <a:xfrm>
            <a:off x="360111" y="253866"/>
            <a:ext cx="8443082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Detailed Results </a:t>
            </a:r>
            <a:r>
              <a:rPr lang="en-US" sz="2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lang="en-US" sz="24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Attention for RGB-D Fusion (2/2)</a:t>
            </a:r>
            <a:endParaRPr sz="24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44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4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950" y="643325"/>
            <a:ext cx="6238913" cy="39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Research Goal 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360111" y="797990"/>
            <a:ext cx="8081156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Leverage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inferred depth 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with available large-scale RGB data</a:t>
            </a:r>
            <a:endParaRPr/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Complement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RGB information for object detection</a:t>
            </a:r>
            <a:endParaRPr/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5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5"/>
          <p:cNvSpPr txBox="1"/>
          <p:nvPr/>
        </p:nvSpPr>
        <p:spPr>
          <a:xfrm>
            <a:off x="8421026" y="4804455"/>
            <a:ext cx="38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45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5"/>
          <p:cNvSpPr txBox="1"/>
          <p:nvPr/>
        </p:nvSpPr>
        <p:spPr>
          <a:xfrm>
            <a:off x="360111" y="797990"/>
            <a:ext cx="828012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General RGB-D Detection Pipeline </a:t>
            </a:r>
            <a:endParaRPr dirty="0"/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Three Challenges</a:t>
            </a:r>
            <a:endParaRPr sz="20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Proposed Detection Pipeline: MEDUSA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Conclusion &lt;&lt;</a:t>
            </a:r>
            <a:endParaRPr sz="20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"/>
          <p:cNvSpPr txBox="1"/>
          <p:nvPr/>
        </p:nvSpPr>
        <p:spPr>
          <a:xfrm>
            <a:off x="360111" y="254700"/>
            <a:ext cx="844308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Conclusion and Future Work</a:t>
            </a:r>
            <a:endParaRPr sz="28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6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6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6"/>
          <p:cNvSpPr txBox="1"/>
          <p:nvPr/>
        </p:nvSpPr>
        <p:spPr>
          <a:xfrm>
            <a:off x="360110" y="797991"/>
            <a:ext cx="8394423" cy="3748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 dirty="0"/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1" indent="-1793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MEDUSA exploits </a:t>
            </a:r>
            <a:r>
              <a:rPr lang="en-US" sz="16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estimated depth</a:t>
            </a:r>
            <a:r>
              <a:rPr lang="en-US" sz="16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, and overcomes the </a:t>
            </a:r>
            <a:r>
              <a:rPr lang="en-US" sz="16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three challenges </a:t>
            </a:r>
            <a:r>
              <a:rPr lang="en-US" sz="16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to cope with the estimated depth</a:t>
            </a:r>
            <a:endParaRPr dirty="0"/>
          </a:p>
          <a:p>
            <a:pPr marL="360363" marR="0" lvl="1" indent="-147638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Noto Sans Symbols"/>
              <a:buNone/>
            </a:pPr>
            <a:endParaRPr sz="5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1" indent="-1793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MEDUSA empirically shows that the estimated depth </a:t>
            </a:r>
            <a:r>
              <a:rPr lang="en-US" sz="16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plays an important role</a:t>
            </a:r>
            <a:r>
              <a:rPr lang="en-US" sz="16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, and indeed </a:t>
            </a:r>
            <a:r>
              <a:rPr lang="en-US" sz="16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improves</a:t>
            </a:r>
            <a:r>
              <a:rPr lang="en-US" sz="16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the performance</a:t>
            </a:r>
            <a:endParaRPr dirty="0"/>
          </a:p>
          <a:p>
            <a:pPr marL="360363" marR="0" lvl="1" indent="-777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0975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47"/>
          <p:cNvPicPr preferRelativeResize="0"/>
          <p:nvPr/>
        </p:nvPicPr>
        <p:blipFill rotWithShape="1">
          <a:blip r:embed="rId3">
            <a:alphaModFix/>
          </a:blip>
          <a:srcRect l="85012" t="61154" r="2758" b="4692"/>
          <a:stretch/>
        </p:blipFill>
        <p:spPr>
          <a:xfrm>
            <a:off x="7079006" y="3532055"/>
            <a:ext cx="798122" cy="125375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7"/>
          <p:cNvSpPr txBox="1"/>
          <p:nvPr/>
        </p:nvSpPr>
        <p:spPr>
          <a:xfrm>
            <a:off x="1656050" y="793924"/>
            <a:ext cx="4714800" cy="13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5700" b="1" i="0" u="none" strike="noStrike" cap="none">
                <a:solidFill>
                  <a:srgbClr val="3F3F3F"/>
                </a:solidFill>
                <a:latin typeface="Impact"/>
                <a:ea typeface="Impact"/>
                <a:cs typeface="Impact"/>
                <a:sym typeface="Impact"/>
              </a:rPr>
              <a:t>Thank you</a:t>
            </a:r>
            <a:endParaRPr sz="2600"/>
          </a:p>
        </p:txBody>
      </p:sp>
      <p:sp>
        <p:nvSpPr>
          <p:cNvPr id="506" name="Google Shape;506;p47"/>
          <p:cNvSpPr/>
          <p:nvPr/>
        </p:nvSpPr>
        <p:spPr>
          <a:xfrm>
            <a:off x="1656039" y="1874960"/>
            <a:ext cx="35025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rPr>
              <a:t>Code: </a:t>
            </a:r>
            <a:br>
              <a:rPr lang="en-US" sz="1200" b="0" i="0" u="none" strike="noStrike" cap="none" dirty="0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sng" strike="noStrike" cap="none" dirty="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https://github.com/songhwanjun/MEDUSA</a:t>
            </a:r>
            <a:endParaRPr sz="1200" b="0" i="0" u="none" strike="noStrike" cap="none" dirty="0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9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9"/>
          <p:cNvSpPr txBox="1"/>
          <p:nvPr/>
        </p:nvSpPr>
        <p:spPr>
          <a:xfrm>
            <a:off x="360111" y="797990"/>
            <a:ext cx="828012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General RGB-D Detection Pipeline &lt;&lt;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Three Challenges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Proposed Detection Pipeline: MEDUSA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Conclusion and Future Work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9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General RGB-D Detection Pipeline</a:t>
            </a:r>
            <a:endParaRPr/>
          </a:p>
        </p:txBody>
      </p:sp>
      <p:sp>
        <p:nvSpPr>
          <p:cNvPr id="107" name="Google Shape;107;p20"/>
          <p:cNvSpPr txBox="1"/>
          <p:nvPr/>
        </p:nvSpPr>
        <p:spPr>
          <a:xfrm>
            <a:off x="1143000" y="4804460"/>
            <a:ext cx="6858000" cy="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360111" y="797990"/>
            <a:ext cx="8081156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Three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choices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to build a RGB-D Detector</a:t>
            </a:r>
            <a:endParaRPr/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" name="Google Shape;110;p20"/>
          <p:cNvCxnSpPr>
            <a:endCxn id="111" idx="1"/>
          </p:cNvCxnSpPr>
          <p:nvPr/>
        </p:nvCxnSpPr>
        <p:spPr>
          <a:xfrm>
            <a:off x="1602494" y="2975314"/>
            <a:ext cx="466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2" name="Google Shape;112;p20"/>
          <p:cNvSpPr/>
          <p:nvPr/>
        </p:nvSpPr>
        <p:spPr>
          <a:xfrm>
            <a:off x="1986007" y="2255204"/>
            <a:ext cx="4363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  <a:endParaRPr sz="1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0"/>
          <p:cNvSpPr/>
          <p:nvPr/>
        </p:nvSpPr>
        <p:spPr>
          <a:xfrm>
            <a:off x="1168400" y="1468069"/>
            <a:ext cx="12410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 Image</a:t>
            </a:r>
            <a:b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(3-channel)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0"/>
          <p:cNvSpPr/>
          <p:nvPr/>
        </p:nvSpPr>
        <p:spPr>
          <a:xfrm>
            <a:off x="407745" y="2710267"/>
            <a:ext cx="1240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Depth Map</a:t>
            </a:r>
            <a:b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(1-channel)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0"/>
          <p:cNvSpPr/>
          <p:nvPr/>
        </p:nvSpPr>
        <p:spPr>
          <a:xfrm>
            <a:off x="2068994" y="2593772"/>
            <a:ext cx="1087488" cy="763083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Depth Encoding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0"/>
          <p:cNvSpPr/>
          <p:nvPr/>
        </p:nvSpPr>
        <p:spPr>
          <a:xfrm>
            <a:off x="1792641" y="3399870"/>
            <a:ext cx="164019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Direct use or HHA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0"/>
          <p:cNvSpPr/>
          <p:nvPr/>
        </p:nvSpPr>
        <p:spPr>
          <a:xfrm>
            <a:off x="3252168" y="3359076"/>
            <a:ext cx="2551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20"/>
          <p:cNvGrpSpPr/>
          <p:nvPr/>
        </p:nvGrpSpPr>
        <p:grpSpPr>
          <a:xfrm>
            <a:off x="349173" y="4264543"/>
            <a:ext cx="8570681" cy="337461"/>
            <a:chOff x="291779" y="4218591"/>
            <a:chExt cx="8570681" cy="337461"/>
          </a:xfrm>
        </p:grpSpPr>
        <p:sp>
          <p:nvSpPr>
            <p:cNvPr id="118" name="Google Shape;118;p20"/>
            <p:cNvSpPr/>
            <p:nvPr/>
          </p:nvSpPr>
          <p:spPr>
            <a:xfrm>
              <a:off x="419378" y="4248275"/>
              <a:ext cx="844308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C0C0C"/>
                  </a:solidFill>
                  <a:latin typeface="Arial"/>
                  <a:ea typeface="Arial"/>
                  <a:cs typeface="Arial"/>
                  <a:sym typeface="Arial"/>
                </a:rPr>
                <a:t>HHA is a depth encoding consisting of horizontal disparity, height above ground, and norm angle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>
              <a:off x="291779" y="4218591"/>
              <a:ext cx="25519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*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20"/>
          <p:cNvSpPr/>
          <p:nvPr/>
        </p:nvSpPr>
        <p:spPr>
          <a:xfrm>
            <a:off x="4022841" y="2028040"/>
            <a:ext cx="1882409" cy="763276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Feature Extractor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(RGB-D Fusion)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0"/>
          <p:cNvSpPr/>
          <p:nvPr/>
        </p:nvSpPr>
        <p:spPr>
          <a:xfrm>
            <a:off x="6667245" y="2027602"/>
            <a:ext cx="1882409" cy="763276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Object Detector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" name="Google Shape;122;p20"/>
          <p:cNvCxnSpPr>
            <a:stCxn id="111" idx="3"/>
            <a:endCxn id="120" idx="1"/>
          </p:cNvCxnSpPr>
          <p:nvPr/>
        </p:nvCxnSpPr>
        <p:spPr>
          <a:xfrm rot="10800000" flipH="1">
            <a:off x="3156482" y="2409814"/>
            <a:ext cx="866400" cy="56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3" name="Google Shape;123;p20"/>
          <p:cNvCxnSpPr/>
          <p:nvPr/>
        </p:nvCxnSpPr>
        <p:spPr>
          <a:xfrm>
            <a:off x="2427814" y="1773856"/>
            <a:ext cx="1595027" cy="66525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4" name="Google Shape;124;p20"/>
          <p:cNvCxnSpPr>
            <a:stCxn id="120" idx="3"/>
            <a:endCxn id="121" idx="1"/>
          </p:cNvCxnSpPr>
          <p:nvPr/>
        </p:nvCxnSpPr>
        <p:spPr>
          <a:xfrm rot="10800000" flipH="1">
            <a:off x="5905250" y="2409378"/>
            <a:ext cx="762000" cy="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5" name="Google Shape;125;p20"/>
          <p:cNvSpPr/>
          <p:nvPr/>
        </p:nvSpPr>
        <p:spPr>
          <a:xfrm>
            <a:off x="3857013" y="2844124"/>
            <a:ext cx="22140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1- or 2- stream </a:t>
            </a:r>
            <a:r>
              <a:rPr lang="en-US">
                <a:solidFill>
                  <a:srgbClr val="0C0C0C"/>
                </a:solidFill>
              </a:rPr>
              <a:t>structure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(Early and late fusion)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6336825" y="2848763"/>
            <a:ext cx="273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SVM, R-CNN, Faster-RCNN, 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3907941" y="1687362"/>
            <a:ext cx="4363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(2)</a:t>
            </a:r>
            <a:endParaRPr sz="1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6587641" y="1687362"/>
            <a:ext cx="4363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(3)</a:t>
            </a:r>
            <a:endParaRPr sz="1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/>
        </p:nvSpPr>
        <p:spPr>
          <a:xfrm>
            <a:off x="360111" y="253867"/>
            <a:ext cx="79860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RGB-D Fusion </a:t>
            </a:r>
            <a:r>
              <a:rPr lang="en-US" sz="2800" b="0" i="0" u="none" strike="noStrike" cap="none">
                <a:solidFill>
                  <a:srgbClr val="1F497D"/>
                </a:solidFill>
                <a:latin typeface="Impact"/>
                <a:ea typeface="Impact"/>
                <a:cs typeface="Impact"/>
                <a:sym typeface="Impact"/>
              </a:rPr>
              <a:t>|</a:t>
            </a: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Early and Late Fusion</a:t>
            </a:r>
            <a:endParaRPr sz="2800" b="1" i="0" u="none" strike="noStrike" cap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360111" y="797990"/>
            <a:ext cx="8081100" cy="3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Early Fusion</a:t>
            </a:r>
            <a:endParaRPr/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Late Fusion</a:t>
            </a:r>
            <a:endParaRPr/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1873047" y="1334610"/>
            <a:ext cx="209078" cy="418566"/>
          </a:xfrm>
          <a:prstGeom prst="cube">
            <a:avLst>
              <a:gd name="adj" fmla="val 59214"/>
            </a:avLst>
          </a:prstGeom>
          <a:solidFill>
            <a:srgbClr val="E57C7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239301" y="1356275"/>
            <a:ext cx="75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21"/>
          <p:cNvCxnSpPr/>
          <p:nvPr/>
        </p:nvCxnSpPr>
        <p:spPr>
          <a:xfrm>
            <a:off x="2352757" y="1838070"/>
            <a:ext cx="342799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0" name="Google Shape;140;p21"/>
          <p:cNvSpPr/>
          <p:nvPr/>
        </p:nvSpPr>
        <p:spPr>
          <a:xfrm>
            <a:off x="5956665" y="1495315"/>
            <a:ext cx="1384725" cy="604219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Object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Detector</a:t>
            </a:r>
            <a:endParaRPr/>
          </a:p>
        </p:txBody>
      </p:sp>
      <p:sp>
        <p:nvSpPr>
          <p:cNvPr id="141" name="Google Shape;141;p21"/>
          <p:cNvSpPr/>
          <p:nvPr/>
        </p:nvSpPr>
        <p:spPr>
          <a:xfrm>
            <a:off x="1916177" y="1983262"/>
            <a:ext cx="209078" cy="418566"/>
          </a:xfrm>
          <a:prstGeom prst="cube">
            <a:avLst>
              <a:gd name="adj" fmla="val 59214"/>
            </a:avLst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1959138" y="1334609"/>
            <a:ext cx="209078" cy="418566"/>
          </a:xfrm>
          <a:prstGeom prst="cube">
            <a:avLst>
              <a:gd name="adj" fmla="val 59214"/>
            </a:avLst>
          </a:prstGeom>
          <a:solidFill>
            <a:srgbClr val="B6CD9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2043112" y="1334608"/>
            <a:ext cx="209078" cy="418566"/>
          </a:xfrm>
          <a:prstGeom prst="cube">
            <a:avLst>
              <a:gd name="adj" fmla="val 59214"/>
            </a:avLst>
          </a:prstGeom>
          <a:solidFill>
            <a:srgbClr val="5E91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1179050" y="2019475"/>
            <a:ext cx="88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p21"/>
          <p:cNvCxnSpPr/>
          <p:nvPr/>
        </p:nvCxnSpPr>
        <p:spPr>
          <a:xfrm>
            <a:off x="3343448" y="1824591"/>
            <a:ext cx="407208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6" name="Google Shape;146;p21"/>
          <p:cNvSpPr/>
          <p:nvPr/>
        </p:nvSpPr>
        <p:spPr>
          <a:xfrm>
            <a:off x="1878948" y="3238029"/>
            <a:ext cx="209078" cy="418566"/>
          </a:xfrm>
          <a:prstGeom prst="cube">
            <a:avLst>
              <a:gd name="adj" fmla="val 59214"/>
            </a:avLst>
          </a:prstGeom>
          <a:solidFill>
            <a:srgbClr val="E57C7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1239300" y="3259700"/>
            <a:ext cx="764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1"/>
          <p:cNvSpPr/>
          <p:nvPr/>
        </p:nvSpPr>
        <p:spPr>
          <a:xfrm>
            <a:off x="1922078" y="3916312"/>
            <a:ext cx="209078" cy="418566"/>
          </a:xfrm>
          <a:prstGeom prst="cube">
            <a:avLst>
              <a:gd name="adj" fmla="val 59214"/>
            </a:avLst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1"/>
          <p:cNvSpPr/>
          <p:nvPr/>
        </p:nvSpPr>
        <p:spPr>
          <a:xfrm>
            <a:off x="1965039" y="3238028"/>
            <a:ext cx="209078" cy="418566"/>
          </a:xfrm>
          <a:prstGeom prst="cube">
            <a:avLst>
              <a:gd name="adj" fmla="val 59214"/>
            </a:avLst>
          </a:prstGeom>
          <a:solidFill>
            <a:srgbClr val="B6CD9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1"/>
          <p:cNvSpPr/>
          <p:nvPr/>
        </p:nvSpPr>
        <p:spPr>
          <a:xfrm>
            <a:off x="2049013" y="3238027"/>
            <a:ext cx="209078" cy="418566"/>
          </a:xfrm>
          <a:prstGeom prst="cube">
            <a:avLst>
              <a:gd name="adj" fmla="val 59214"/>
            </a:avLst>
          </a:prstGeom>
          <a:solidFill>
            <a:srgbClr val="5E91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1"/>
          <p:cNvSpPr/>
          <p:nvPr/>
        </p:nvSpPr>
        <p:spPr>
          <a:xfrm>
            <a:off x="1207200" y="3951725"/>
            <a:ext cx="82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1"/>
          <p:cNvSpPr/>
          <p:nvPr/>
        </p:nvSpPr>
        <p:spPr>
          <a:xfrm>
            <a:off x="2901493" y="3148034"/>
            <a:ext cx="1310350" cy="604219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Feature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Extractor</a:t>
            </a:r>
            <a:endParaRPr/>
          </a:p>
        </p:txBody>
      </p:sp>
      <p:sp>
        <p:nvSpPr>
          <p:cNvPr id="153" name="Google Shape;153;p21"/>
          <p:cNvSpPr/>
          <p:nvPr/>
        </p:nvSpPr>
        <p:spPr>
          <a:xfrm>
            <a:off x="2901493" y="3829995"/>
            <a:ext cx="1310350" cy="604219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Feature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Extractor</a:t>
            </a:r>
            <a:endParaRPr/>
          </a:p>
        </p:txBody>
      </p:sp>
      <p:cxnSp>
        <p:nvCxnSpPr>
          <p:cNvPr id="154" name="Google Shape;154;p21"/>
          <p:cNvCxnSpPr/>
          <p:nvPr/>
        </p:nvCxnSpPr>
        <p:spPr>
          <a:xfrm>
            <a:off x="2359107" y="3477435"/>
            <a:ext cx="342799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5" name="Google Shape;155;p21"/>
          <p:cNvCxnSpPr/>
          <p:nvPr/>
        </p:nvCxnSpPr>
        <p:spPr>
          <a:xfrm>
            <a:off x="2359106" y="4132104"/>
            <a:ext cx="342799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6" name="Google Shape;156;p21"/>
          <p:cNvSpPr/>
          <p:nvPr/>
        </p:nvSpPr>
        <p:spPr>
          <a:xfrm>
            <a:off x="4810117" y="3267204"/>
            <a:ext cx="323043" cy="371910"/>
          </a:xfrm>
          <a:prstGeom prst="cube">
            <a:avLst>
              <a:gd name="adj" fmla="val 62109"/>
            </a:avLst>
          </a:prstGeom>
          <a:solidFill>
            <a:srgbClr val="FFCC8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1"/>
          <p:cNvSpPr/>
          <p:nvPr/>
        </p:nvSpPr>
        <p:spPr>
          <a:xfrm>
            <a:off x="4810117" y="3935125"/>
            <a:ext cx="323043" cy="371910"/>
          </a:xfrm>
          <a:prstGeom prst="cube">
            <a:avLst>
              <a:gd name="adj" fmla="val 62109"/>
            </a:avLst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1"/>
          <p:cNvSpPr/>
          <p:nvPr/>
        </p:nvSpPr>
        <p:spPr>
          <a:xfrm>
            <a:off x="5787426" y="3491037"/>
            <a:ext cx="323043" cy="371910"/>
          </a:xfrm>
          <a:prstGeom prst="cube">
            <a:avLst>
              <a:gd name="adj" fmla="val 62109"/>
            </a:avLst>
          </a:prstGeom>
          <a:solidFill>
            <a:srgbClr val="FFCC8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5626839" y="3648905"/>
            <a:ext cx="323043" cy="371910"/>
          </a:xfrm>
          <a:prstGeom prst="cube">
            <a:avLst>
              <a:gd name="adj" fmla="val 62109"/>
            </a:avLst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0" name="Google Shape;160;p21"/>
          <p:cNvCxnSpPr/>
          <p:nvPr/>
        </p:nvCxnSpPr>
        <p:spPr>
          <a:xfrm>
            <a:off x="5196342" y="3511098"/>
            <a:ext cx="520770" cy="123866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1" name="Google Shape;161;p21"/>
          <p:cNvCxnSpPr/>
          <p:nvPr/>
        </p:nvCxnSpPr>
        <p:spPr>
          <a:xfrm rot="10800000" flipH="1">
            <a:off x="5253307" y="3829996"/>
            <a:ext cx="311405" cy="165893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2" name="Google Shape;162;p21"/>
          <p:cNvCxnSpPr/>
          <p:nvPr/>
        </p:nvCxnSpPr>
        <p:spPr>
          <a:xfrm>
            <a:off x="4331838" y="3477435"/>
            <a:ext cx="342799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3" name="Google Shape;163;p21"/>
          <p:cNvCxnSpPr/>
          <p:nvPr/>
        </p:nvCxnSpPr>
        <p:spPr>
          <a:xfrm>
            <a:off x="4331837" y="4132104"/>
            <a:ext cx="342799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4" name="Google Shape;164;p21"/>
          <p:cNvCxnSpPr/>
          <p:nvPr/>
        </p:nvCxnSpPr>
        <p:spPr>
          <a:xfrm>
            <a:off x="6195940" y="3779545"/>
            <a:ext cx="474703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5" name="Google Shape;165;p21"/>
          <p:cNvSpPr/>
          <p:nvPr/>
        </p:nvSpPr>
        <p:spPr>
          <a:xfrm>
            <a:off x="6734143" y="3477435"/>
            <a:ext cx="1384725" cy="604219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Object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Detector</a:t>
            </a:r>
            <a:endParaRPr/>
          </a:p>
        </p:txBody>
      </p:sp>
      <p:cxnSp>
        <p:nvCxnSpPr>
          <p:cNvPr id="166" name="Google Shape;166;p21"/>
          <p:cNvCxnSpPr/>
          <p:nvPr/>
        </p:nvCxnSpPr>
        <p:spPr>
          <a:xfrm>
            <a:off x="5312723" y="1797425"/>
            <a:ext cx="548327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7" name="Google Shape;167;p21"/>
          <p:cNvSpPr txBox="1"/>
          <p:nvPr/>
        </p:nvSpPr>
        <p:spPr>
          <a:xfrm>
            <a:off x="2934819" y="2813259"/>
            <a:ext cx="119616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“2-stream”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2551517" y="2041275"/>
            <a:ext cx="1122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4-channel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3972392" y="1186501"/>
            <a:ext cx="1167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“1-stream”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/>
          <p:nvPr/>
        </p:nvSpPr>
        <p:spPr>
          <a:xfrm>
            <a:off x="3914868" y="1497866"/>
            <a:ext cx="1310400" cy="604200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Feature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Extractor</a:t>
            </a:r>
            <a:endParaRPr/>
          </a:p>
        </p:txBody>
      </p:sp>
      <p:sp>
        <p:nvSpPr>
          <p:cNvPr id="171" name="Google Shape;171;p21"/>
          <p:cNvSpPr/>
          <p:nvPr/>
        </p:nvSpPr>
        <p:spPr>
          <a:xfrm>
            <a:off x="2804278" y="1624890"/>
            <a:ext cx="209100" cy="418500"/>
          </a:xfrm>
          <a:prstGeom prst="cube">
            <a:avLst>
              <a:gd name="adj" fmla="val 59214"/>
            </a:avLst>
          </a:prstGeom>
          <a:solidFill>
            <a:srgbClr val="E57C7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1"/>
          <p:cNvSpPr/>
          <p:nvPr/>
        </p:nvSpPr>
        <p:spPr>
          <a:xfrm>
            <a:off x="2890369" y="1624889"/>
            <a:ext cx="209100" cy="418500"/>
          </a:xfrm>
          <a:prstGeom prst="cube">
            <a:avLst>
              <a:gd name="adj" fmla="val 59214"/>
            </a:avLst>
          </a:prstGeom>
          <a:solidFill>
            <a:srgbClr val="B6CD97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2974343" y="1624888"/>
            <a:ext cx="209100" cy="418500"/>
          </a:xfrm>
          <a:prstGeom prst="cube">
            <a:avLst>
              <a:gd name="adj" fmla="val 59214"/>
            </a:avLst>
          </a:prstGeom>
          <a:solidFill>
            <a:srgbClr val="5E91E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>
            <a:off x="3056999" y="1624887"/>
            <a:ext cx="209100" cy="418500"/>
          </a:xfrm>
          <a:prstGeom prst="cube">
            <a:avLst>
              <a:gd name="adj" fmla="val 59214"/>
            </a:avLst>
          </a:prstGeom>
          <a:solidFill>
            <a:srgbClr val="BFBFB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Existing RGB-D Detection Methods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360111" y="797990"/>
            <a:ext cx="8081156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Comparison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according to the 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three 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design choices,</a:t>
            </a:r>
            <a:r>
              <a:rPr lang="en-US" sz="20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(1)-(3)</a:t>
            </a: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2"/>
          <p:cNvSpPr/>
          <p:nvPr/>
        </p:nvSpPr>
        <p:spPr>
          <a:xfrm>
            <a:off x="182564" y="1887225"/>
            <a:ext cx="465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424242"/>
                </a:solidFill>
              </a:rPr>
              <a:t>(1)</a:t>
            </a:r>
            <a:endParaRPr sz="1400" b="1" i="0" u="none" strike="noStrike" cap="none">
              <a:solidFill>
                <a:srgbClr val="424242"/>
              </a:solidFill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214950" y="2092975"/>
            <a:ext cx="47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424242"/>
                </a:solidFill>
              </a:rPr>
              <a:t>(2)</a:t>
            </a:r>
            <a:endParaRPr sz="1400" b="1" i="0" u="none" strike="noStrike" cap="none">
              <a:solidFill>
                <a:srgbClr val="424242"/>
              </a:solidFill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214950" y="2295550"/>
            <a:ext cx="47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424242"/>
                </a:solidFill>
              </a:rPr>
              <a:t>(3)</a:t>
            </a:r>
            <a:endParaRPr sz="1400" b="1" i="0" u="none" strike="noStrike" cap="none">
              <a:solidFill>
                <a:srgbClr val="424242"/>
              </a:solidFill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177025" y="3596700"/>
            <a:ext cx="47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424242"/>
                </a:solidFill>
              </a:rPr>
              <a:t>(1)</a:t>
            </a:r>
            <a:endParaRPr sz="1400" b="1" i="0" u="none" strike="noStrike" cap="none">
              <a:solidFill>
                <a:srgbClr val="424242"/>
              </a:solidFill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216925" y="3788100"/>
            <a:ext cx="430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424242"/>
                </a:solidFill>
              </a:rPr>
              <a:t>(2)</a:t>
            </a:r>
            <a:endParaRPr sz="1400" b="1" i="0" u="none" strike="noStrike" cap="none">
              <a:solidFill>
                <a:srgbClr val="424242"/>
              </a:solidFill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216925" y="3990650"/>
            <a:ext cx="430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424242"/>
                </a:solidFill>
              </a:rPr>
              <a:t>(3)</a:t>
            </a:r>
            <a:endParaRPr sz="1400" b="1" i="0" u="none" strike="noStrike" cap="none">
              <a:solidFill>
                <a:srgbClr val="424242"/>
              </a:solidFill>
            </a:endParaRPr>
          </a:p>
        </p:txBody>
      </p:sp>
      <p:sp>
        <p:nvSpPr>
          <p:cNvPr id="189" name="Google Shape;189;p22"/>
          <p:cNvSpPr/>
          <p:nvPr/>
        </p:nvSpPr>
        <p:spPr>
          <a:xfrm>
            <a:off x="4481116" y="1269794"/>
            <a:ext cx="156004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Indoor</a:t>
            </a:r>
            <a:r>
              <a:rPr lang="en-US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Scenario</a:t>
            </a: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0" name="Google Shape;190;p22"/>
          <p:cNvSpPr/>
          <p:nvPr/>
        </p:nvSpPr>
        <p:spPr>
          <a:xfrm>
            <a:off x="2252151" y="2961957"/>
            <a:ext cx="202170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 Driving </a:t>
            </a:r>
            <a:r>
              <a:rPr lang="en-US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Scenario</a:t>
            </a: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4769526" y="3289732"/>
            <a:ext cx="4052742" cy="1002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Study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small-scale 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RGB-D detection, covering a specific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narrow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domain</a:t>
            </a:r>
            <a:endParaRPr/>
          </a:p>
          <a:p>
            <a:pPr marL="266700" marR="0" lvl="0" indent="-177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en-US" sz="1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simple</a:t>
            </a:r>
            <a:r>
              <a:rPr lang="en-US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RGB-D fusion approaches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250" y="1233649"/>
            <a:ext cx="8283474" cy="160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00" y="2927950"/>
            <a:ext cx="4173599" cy="16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Detailed Research Goals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3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3"/>
          <p:cNvSpPr txBox="1"/>
          <p:nvPr/>
        </p:nvSpPr>
        <p:spPr>
          <a:xfrm>
            <a:off x="360111" y="797990"/>
            <a:ext cx="844308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Cover </a:t>
            </a:r>
            <a:r>
              <a:rPr lang="en-US" sz="20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diverse scenarios </a:t>
            </a:r>
            <a:r>
              <a:rPr lang="en-US" sz="2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by leveraging large-scale RGB data and its estimated depth</a:t>
            </a: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endParaRPr lang="en-US" sz="2000" dirty="0">
              <a:solidFill>
                <a:srgbClr val="0C0C0C"/>
              </a:solidFill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endParaRPr lang="en-US" dirty="0"/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Propose a </a:t>
            </a:r>
            <a:r>
              <a:rPr lang="en-US" sz="2000" dirty="0">
                <a:solidFill>
                  <a:srgbClr val="0C0C0C"/>
                </a:solidFill>
              </a:rPr>
              <a:t>better </a:t>
            </a:r>
            <a:r>
              <a:rPr lang="en-US" sz="2000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RGB-D fusion </a:t>
            </a:r>
            <a:r>
              <a:rPr lang="en-US" sz="2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approach using Transformer architecture</a:t>
            </a:r>
            <a:endParaRPr sz="20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01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8416925" y="4825625"/>
            <a:ext cx="386268" cy="1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/>
          <p:nvPr/>
        </p:nvSpPr>
        <p:spPr>
          <a:xfrm>
            <a:off x="1143000" y="4804460"/>
            <a:ext cx="6858000" cy="33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Exploiting Scene Depth for Object Detection with Multimodal Transformers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360111" y="253867"/>
            <a:ext cx="7985996" cy="38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342891" marR="0" lvl="0" indent="-3428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sz="2800" b="1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4"/>
          <p:cNvSpPr txBox="1"/>
          <p:nvPr/>
        </p:nvSpPr>
        <p:spPr>
          <a:xfrm>
            <a:off x="360111" y="797990"/>
            <a:ext cx="8280122" cy="372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General RGB-D Detection Pipeline </a:t>
            </a:r>
            <a:endParaRPr/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Three Challenges &lt;&lt;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460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Proposed Detection Pipeline: MEDUSA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Experimental Results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Conclusion and Future Work</a:t>
            </a: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-50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4"/>
          <p:cNvSpPr txBox="1"/>
          <p:nvPr/>
        </p:nvSpPr>
        <p:spPr>
          <a:xfrm>
            <a:off x="8416925" y="4825625"/>
            <a:ext cx="38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1288</Words>
  <Application>Microsoft Office PowerPoint</Application>
  <PresentationFormat>화면 슬라이드 쇼(16:9)</PresentationFormat>
  <Paragraphs>406</Paragraphs>
  <Slides>32</Slides>
  <Notes>32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9" baseType="lpstr">
      <vt:lpstr>Cambria</vt:lpstr>
      <vt:lpstr>Arial</vt:lpstr>
      <vt:lpstr>Noto Sans Symbols</vt:lpstr>
      <vt:lpstr>Impact</vt:lpstr>
      <vt:lpstr>Roboto</vt:lpstr>
      <vt:lpstr>Times New Roman</vt:lpstr>
      <vt:lpstr>Simple Light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SONG</cp:lastModifiedBy>
  <cp:revision>4</cp:revision>
  <dcterms:modified xsi:type="dcterms:W3CDTF">2021-11-27T18:21:21Z</dcterms:modified>
</cp:coreProperties>
</file>