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27D"/>
    <a:srgbClr val="84CDFB"/>
    <a:srgbClr val="00A5FF"/>
    <a:srgbClr val="D5D5D5"/>
    <a:srgbClr val="08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433"/>
  </p:normalViewPr>
  <p:slideViewPr>
    <p:cSldViewPr snapToObjects="1">
      <p:cViewPr varScale="1">
        <p:scale>
          <a:sx n="48" d="100"/>
          <a:sy n="48" d="100"/>
        </p:scale>
        <p:origin x="520" y="52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4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464E10F-6707-E023-8010-86EF88F3E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0" y="650241"/>
            <a:ext cx="6471917" cy="2169159"/>
          </a:xfrm>
          <a:prstGeom prst="rect">
            <a:avLst/>
          </a:prstGeom>
          <a:solidFill>
            <a:srgbClr val="1A427D"/>
          </a:solidFill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5/28/2024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6324600" y="526774"/>
            <a:ext cx="31129166" cy="1802686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tx2"/>
                </a:solidFill>
                <a:latin typeface="Avenir Next Medium" panose="020B0503020202020204" pitchFamily="34" charset="0"/>
                <a:cs typeface="Arial" panose="020B0604020202020204" pitchFamily="34" charset="0"/>
              </a:rPr>
              <a:t>Active Prompt Learning in Visual Language Models</a:t>
            </a:r>
          </a:p>
        </p:txBody>
      </p:sp>
      <p:sp>
        <p:nvSpPr>
          <p:cNvPr id="26" name="Title 13">
            <a:extLst>
              <a:ext uri="{FF2B5EF4-FFF2-40B4-BE49-F238E27FC236}">
                <a16:creationId xmlns:a16="http://schemas.microsoft.com/office/drawing/2014/main" id="{372FDA05-9FA5-F97F-C3DF-7F0EC64361A0}"/>
              </a:ext>
            </a:extLst>
          </p:cNvPr>
          <p:cNvSpPr txBox="1">
            <a:spLocks/>
          </p:cNvSpPr>
          <p:nvPr/>
        </p:nvSpPr>
        <p:spPr bwMode="auto">
          <a:xfrm>
            <a:off x="6463027" y="1730653"/>
            <a:ext cx="30569469" cy="12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  <a:noAutofit/>
          </a:bodyPr>
          <a:lstStyle>
            <a:lvl1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5pPr>
            <a:lvl6pPr marL="373903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47805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21708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495611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 err="1">
                <a:latin typeface="Helvetica Light" panose="020B0403020202020204" pitchFamily="34" charset="0"/>
                <a:cs typeface="Arial" panose="020B0604020202020204" pitchFamily="34" charset="0"/>
              </a:rPr>
              <a:t>Jihwan</a:t>
            </a:r>
            <a:r>
              <a:rPr lang="en-US" altLang="en-US" dirty="0">
                <a:latin typeface="Helvetica Light" panose="020B0403020202020204" pitchFamily="34" charset="0"/>
                <a:cs typeface="Arial" panose="020B0604020202020204" pitchFamily="34" charset="0"/>
              </a:rPr>
              <a:t> Bang</a:t>
            </a:r>
            <a:r>
              <a:rPr lang="en-US" altLang="en-US" baseline="30000" dirty="0">
                <a:latin typeface="Helvetica Light" panose="020B0403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>
                <a:latin typeface="Helvetica Light" panose="020B0403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dirty="0" err="1">
                <a:latin typeface="Helvetica Light" panose="020B0403020202020204" pitchFamily="34" charset="0"/>
                <a:cs typeface="Arial" panose="020B0604020202020204" pitchFamily="34" charset="0"/>
              </a:rPr>
              <a:t>Sumyeong</a:t>
            </a:r>
            <a:r>
              <a:rPr lang="en-US" altLang="en-US" dirty="0">
                <a:latin typeface="Helvetica Light" panose="020B0403020202020204" pitchFamily="34" charset="0"/>
                <a:cs typeface="Arial" panose="020B0604020202020204" pitchFamily="34" charset="0"/>
              </a:rPr>
              <a:t> Ahn</a:t>
            </a:r>
            <a:r>
              <a:rPr lang="en-US" altLang="en-US" baseline="30000" dirty="0">
                <a:latin typeface="Helvetica Light" panose="020B0403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Helvetica Light" panose="020B0403020202020204" pitchFamily="34" charset="0"/>
                <a:cs typeface="Arial" panose="020B0604020202020204" pitchFamily="34" charset="0"/>
              </a:rPr>
              <a:t>        Jae-Gil Lee</a:t>
            </a:r>
            <a:r>
              <a:rPr lang="en-US" altLang="en-US" baseline="30000" dirty="0">
                <a:latin typeface="Helvetica Light" panose="020B0403020202020204" pitchFamily="34" charset="0"/>
                <a:cs typeface="Arial" panose="020B0604020202020204" pitchFamily="34" charset="0"/>
              </a:rPr>
              <a:t>1</a:t>
            </a:r>
            <a:endParaRPr lang="en-US" altLang="en-US" dirty="0"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7CB2009-8B8A-9930-6A70-36B0D6549371}"/>
              </a:ext>
            </a:extLst>
          </p:cNvPr>
          <p:cNvSpPr/>
          <p:nvPr/>
        </p:nvSpPr>
        <p:spPr>
          <a:xfrm>
            <a:off x="885982" y="3429000"/>
            <a:ext cx="13592018" cy="1042243"/>
          </a:xfrm>
          <a:prstGeom prst="rect">
            <a:avLst/>
          </a:prstGeom>
          <a:solidFill>
            <a:srgbClr val="1A42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800" dirty="0">
                <a:latin typeface="Avenir Next Medium" panose="020B0503020202020204" pitchFamily="34" charset="0"/>
              </a:rPr>
              <a:t>Problem Set-up</a:t>
            </a:r>
            <a:endParaRPr kumimoji="1" lang="ko-KR" altLang="en-US" sz="4800" dirty="0">
              <a:latin typeface="Avenir Next Medium" panose="020B0503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09CFD78-CCE1-3371-21B4-9BC7DC5A9C2B}"/>
              </a:ext>
            </a:extLst>
          </p:cNvPr>
          <p:cNvSpPr/>
          <p:nvPr/>
        </p:nvSpPr>
        <p:spPr>
          <a:xfrm>
            <a:off x="30135831" y="3429000"/>
            <a:ext cx="12936186" cy="1042243"/>
          </a:xfrm>
          <a:prstGeom prst="rect">
            <a:avLst/>
          </a:prstGeom>
          <a:solidFill>
            <a:srgbClr val="1A42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800" dirty="0">
                <a:latin typeface="Avenir Next Medium" panose="020B0503020202020204" pitchFamily="34" charset="0"/>
              </a:rPr>
              <a:t>Experiments</a:t>
            </a:r>
            <a:endParaRPr kumimoji="1" lang="ko-KR" altLang="en-US" sz="4800" dirty="0">
              <a:latin typeface="Avenir Next Medium" panose="020B0503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680E51D-8E96-88D1-8A0A-E88D92C751C4}"/>
              </a:ext>
            </a:extLst>
          </p:cNvPr>
          <p:cNvSpPr/>
          <p:nvPr/>
        </p:nvSpPr>
        <p:spPr>
          <a:xfrm>
            <a:off x="30129842" y="17732276"/>
            <a:ext cx="12942176" cy="1042243"/>
          </a:xfrm>
          <a:prstGeom prst="rect">
            <a:avLst/>
          </a:prstGeom>
          <a:solidFill>
            <a:srgbClr val="1A42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800" dirty="0">
                <a:latin typeface="Avenir Next Medium" panose="020B0503020202020204" pitchFamily="34" charset="0"/>
              </a:rPr>
              <a:t>Summary</a:t>
            </a:r>
            <a:endParaRPr kumimoji="1" lang="ko-KR" altLang="en-US" sz="4800" dirty="0">
              <a:latin typeface="Avenir Next Medium" panose="020B0503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18419-9CFE-BF3B-5CB9-584C902C3CB9}"/>
              </a:ext>
            </a:extLst>
          </p:cNvPr>
          <p:cNvSpPr txBox="1"/>
          <p:nvPr/>
        </p:nvSpPr>
        <p:spPr>
          <a:xfrm>
            <a:off x="1010154" y="4787933"/>
            <a:ext cx="13467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6188" indent="-1246188"/>
            <a:r>
              <a:rPr kumimoji="1" lang="en-US" altLang="ko-KR" sz="4000" b="1" dirty="0" err="1">
                <a:latin typeface="Helvetica" pitchFamily="2" charset="0"/>
              </a:rPr>
              <a:t>tl;dr</a:t>
            </a:r>
            <a:r>
              <a:rPr kumimoji="1" lang="en-US" altLang="ko-KR" sz="4000" b="1" dirty="0">
                <a:latin typeface="Helvetica" pitchFamily="2" charset="0"/>
              </a:rPr>
              <a:t>. </a:t>
            </a:r>
            <a:r>
              <a:rPr kumimoji="1" lang="en-US" altLang="ko-KR" sz="4000" dirty="0">
                <a:solidFill>
                  <a:srgbClr val="FF0000"/>
                </a:solidFill>
                <a:latin typeface="Helvetica" pitchFamily="2" charset="0"/>
              </a:rPr>
              <a:t>Active learning</a:t>
            </a:r>
            <a:r>
              <a:rPr kumimoji="1" lang="en-US" altLang="ko-KR" sz="4000" dirty="0">
                <a:latin typeface="Helvetica" pitchFamily="2" charset="0"/>
              </a:rPr>
              <a:t> set-up and method for a </a:t>
            </a:r>
            <a:r>
              <a:rPr kumimoji="1" lang="en-US" altLang="ko-KR" sz="4000" dirty="0">
                <a:solidFill>
                  <a:srgbClr val="FF0000"/>
                </a:solidFill>
                <a:latin typeface="Helvetica" pitchFamily="2" charset="0"/>
              </a:rPr>
              <a:t>VLM</a:t>
            </a:r>
            <a:r>
              <a:rPr kumimoji="1" lang="en-US" altLang="ko-KR" sz="4000" dirty="0">
                <a:latin typeface="Helvetica" pitchFamily="2" charset="0"/>
              </a:rPr>
              <a:t> with parameter efficient finetuning</a:t>
            </a:r>
            <a:endParaRPr kumimoji="1" lang="ko-KR" altLang="en-US" sz="4000" dirty="0">
              <a:latin typeface="Helvetic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D2A99B-F996-D3C8-EDC1-76CA7245E7AE}"/>
              </a:ext>
            </a:extLst>
          </p:cNvPr>
          <p:cNvSpPr txBox="1"/>
          <p:nvPr/>
        </p:nvSpPr>
        <p:spPr>
          <a:xfrm>
            <a:off x="30129842" y="4798994"/>
            <a:ext cx="12936186" cy="700576"/>
          </a:xfrm>
          <a:prstGeom prst="rect">
            <a:avLst/>
          </a:prstGeom>
          <a:solidFill>
            <a:srgbClr val="1A427D">
              <a:alpha val="50020"/>
            </a:srgbClr>
          </a:solidFill>
        </p:spPr>
        <p:txBody>
          <a:bodyPr wrap="square" lIns="396000" tIns="36000" bIns="36000" rtlCol="0" anchor="ctr" anchorCtr="0">
            <a:normAutofit/>
          </a:bodyPr>
          <a:lstStyle/>
          <a:p>
            <a:pPr>
              <a:lnSpc>
                <a:spcPts val="5000"/>
              </a:lnSpc>
            </a:pPr>
            <a:r>
              <a:rPr kumimoji="1" lang="en-US" altLang="ko-KR" sz="4000" dirty="0">
                <a:solidFill>
                  <a:schemeClr val="bg1"/>
                </a:solidFill>
                <a:latin typeface="Helvetica" pitchFamily="2" charset="0"/>
              </a:rPr>
              <a:t>Final Accuracy on Seven Downstream Tasks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8A186F-A41B-1D0F-EBC1-49D1D5B30CD1}"/>
              </a:ext>
            </a:extLst>
          </p:cNvPr>
          <p:cNvSpPr txBox="1"/>
          <p:nvPr/>
        </p:nvSpPr>
        <p:spPr>
          <a:xfrm>
            <a:off x="30128249" y="18951476"/>
            <a:ext cx="13153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Helvetica" pitchFamily="2" charset="0"/>
              </a:rPr>
              <a:t>VLMs have knowledge imbalance, causing class imbalance in active learning queries.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Helvetica" pitchFamily="2" charset="0"/>
              </a:rPr>
              <a:t>PCB leverages VLM knowledge to address class imbalance.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Helvetica" pitchFamily="2" charset="0"/>
              </a:rPr>
              <a:t>PCB triggers new active prompt learning research in VLMs.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68986A-A6D7-6FDA-7985-282B6BD6593D}"/>
              </a:ext>
            </a:extLst>
          </p:cNvPr>
          <p:cNvSpPr txBox="1"/>
          <p:nvPr/>
        </p:nvSpPr>
        <p:spPr>
          <a:xfrm>
            <a:off x="34327989" y="2667254"/>
            <a:ext cx="190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Helvetica" pitchFamily="2" charset="0"/>
              </a:rPr>
              <a:t>Code</a:t>
            </a:r>
            <a:endParaRPr kumimoji="1" lang="en-US" altLang="ko-KR" sz="3200" dirty="0">
              <a:latin typeface="Helvetica" pitchFamily="2" charset="0"/>
            </a:endParaRPr>
          </a:p>
        </p:txBody>
      </p:sp>
      <p:pic>
        <p:nvPicPr>
          <p:cNvPr id="1028" name="Picture 4" descr="Michigan State University - Data Science Degrees, Accreditation, Applying,  Tuition, Financial Aid">
            <a:extLst>
              <a:ext uri="{FF2B5EF4-FFF2-40B4-BE49-F238E27FC236}">
                <a16:creationId xmlns:a16="http://schemas.microsoft.com/office/drawing/2014/main" id="{9109F947-FC33-90D3-BD0B-822D08686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05" y="445991"/>
            <a:ext cx="6749145" cy="26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903AD5DB-E725-AD63-4153-7F9D909FE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4" y="996604"/>
            <a:ext cx="6270372" cy="1741770"/>
          </a:xfrm>
          <a:prstGeom prst="rect">
            <a:avLst/>
          </a:prstGeom>
        </p:spPr>
      </p:pic>
      <p:sp>
        <p:nvSpPr>
          <p:cNvPr id="43" name="Title 13">
            <a:extLst>
              <a:ext uri="{FF2B5EF4-FFF2-40B4-BE49-F238E27FC236}">
                <a16:creationId xmlns:a16="http://schemas.microsoft.com/office/drawing/2014/main" id="{190EFC48-FAC8-C6A4-CACA-36D2C659BDAC}"/>
              </a:ext>
            </a:extLst>
          </p:cNvPr>
          <p:cNvSpPr txBox="1">
            <a:spLocks/>
          </p:cNvSpPr>
          <p:nvPr/>
        </p:nvSpPr>
        <p:spPr bwMode="auto">
          <a:xfrm>
            <a:off x="426967" y="526774"/>
            <a:ext cx="918027" cy="12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  <a:noAutofit/>
          </a:bodyPr>
          <a:lstStyle>
            <a:lvl1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5pPr>
            <a:lvl6pPr marL="373903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47805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21708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495611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latin typeface="Helvetica Light" panose="020B0403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Title 13">
            <a:extLst>
              <a:ext uri="{FF2B5EF4-FFF2-40B4-BE49-F238E27FC236}">
                <a16:creationId xmlns:a16="http://schemas.microsoft.com/office/drawing/2014/main" id="{D05E4A20-B18E-285D-9B9E-43E97FA1EC01}"/>
              </a:ext>
            </a:extLst>
          </p:cNvPr>
          <p:cNvSpPr txBox="1">
            <a:spLocks/>
          </p:cNvSpPr>
          <p:nvPr/>
        </p:nvSpPr>
        <p:spPr bwMode="auto">
          <a:xfrm>
            <a:off x="5865586" y="526774"/>
            <a:ext cx="918027" cy="12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  <a:noAutofit/>
          </a:bodyPr>
          <a:lstStyle>
            <a:lvl1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5pPr>
            <a:lvl6pPr marL="373903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47805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21708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495611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latin typeface="Helvetica Light" panose="020B0403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6EAE9806-FAEF-ABB2-F684-9F0661F99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4502" y="637625"/>
            <a:ext cx="1901515" cy="1901515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D1FDA219-F8F3-AC1C-1C05-DDCE25704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1007" y="5532095"/>
            <a:ext cx="12652538" cy="688634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270C773C-380B-D821-D4AB-27BFDC97B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980" y="6033883"/>
            <a:ext cx="13467846" cy="603429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9294D03D-32AC-8F32-74DB-208F70B24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4668" y="13213288"/>
            <a:ext cx="12413735" cy="4388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62441998-5FB9-47F0-C598-EEB413FB05B5}"/>
                  </a:ext>
                </a:extLst>
              </p:cNvPr>
              <p:cNvSpPr txBox="1"/>
              <p:nvPr/>
            </p:nvSpPr>
            <p:spPr>
              <a:xfrm>
                <a:off x="30129842" y="12658655"/>
                <a:ext cx="12936186" cy="700576"/>
              </a:xfrm>
              <a:prstGeom prst="rect">
                <a:avLst/>
              </a:prstGeom>
              <a:solidFill>
                <a:srgbClr val="1A427D">
                  <a:alpha val="50020"/>
                </a:srgbClr>
              </a:solidFill>
            </p:spPr>
            <p:txBody>
              <a:bodyPr wrap="square" lIns="396000" tIns="36000" bIns="36000" rtlCol="0" anchor="ctr" anchorCtr="0">
                <a:norm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kumimoji="1" lang="en-US" altLang="ko-KR" sz="4000" dirty="0">
                    <a:solidFill>
                      <a:schemeClr val="bg1"/>
                    </a:solidFill>
                    <a:latin typeface="Helvetica" pitchFamily="2" charset="0"/>
                  </a:rPr>
                  <a:t>Ablation: Accuracy and Imbalance in Terms of </a:t>
                </a:r>
                <a14:m>
                  <m:oMath xmlns:m="http://schemas.openxmlformats.org/officeDocument/2006/math">
                    <m:r>
                      <a:rPr kumimoji="1" lang="en-US" altLang="ko-KR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ko-KR" sz="40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62441998-5FB9-47F0-C598-EEB413FB0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842" y="12658655"/>
                <a:ext cx="12936186" cy="700576"/>
              </a:xfrm>
              <a:prstGeom prst="rect">
                <a:avLst/>
              </a:prstGeom>
              <a:blipFill>
                <a:blip r:embed="rId9"/>
                <a:stretch>
                  <a:fillRect t="-17544" b="-368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" name="직사각형 4096">
            <a:extLst>
              <a:ext uri="{FF2B5EF4-FFF2-40B4-BE49-F238E27FC236}">
                <a16:creationId xmlns:a16="http://schemas.microsoft.com/office/drawing/2014/main" id="{448C8A0D-3652-8A6F-BED1-50CBE4DCE7C2}"/>
              </a:ext>
            </a:extLst>
          </p:cNvPr>
          <p:cNvSpPr/>
          <p:nvPr/>
        </p:nvSpPr>
        <p:spPr>
          <a:xfrm>
            <a:off x="14706599" y="3429000"/>
            <a:ext cx="15091633" cy="1042243"/>
          </a:xfrm>
          <a:prstGeom prst="rect">
            <a:avLst/>
          </a:prstGeom>
          <a:solidFill>
            <a:srgbClr val="1A42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800" dirty="0">
                <a:latin typeface="Avenir Next Medium" panose="020B0503020202020204" pitchFamily="34" charset="0"/>
              </a:rPr>
              <a:t>Method</a:t>
            </a:r>
            <a:endParaRPr kumimoji="1" lang="ko-KR" altLang="en-US" sz="4800" dirty="0">
              <a:latin typeface="Avenir Next Medium" panose="020B0503020202020204" pitchFamily="34" charset="0"/>
            </a:endParaRP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FF18CF2B-5FD7-EAA1-5F50-66AADF3A956C}"/>
              </a:ext>
            </a:extLst>
          </p:cNvPr>
          <p:cNvSpPr txBox="1"/>
          <p:nvPr/>
        </p:nvSpPr>
        <p:spPr>
          <a:xfrm>
            <a:off x="14706599" y="4798994"/>
            <a:ext cx="15091632" cy="700576"/>
          </a:xfrm>
          <a:prstGeom prst="rect">
            <a:avLst/>
          </a:prstGeom>
          <a:solidFill>
            <a:srgbClr val="1A427D">
              <a:alpha val="50020"/>
            </a:srgbClr>
          </a:solidFill>
        </p:spPr>
        <p:txBody>
          <a:bodyPr wrap="square" lIns="396000" tIns="36000" bIns="36000" rtlCol="0" anchor="ctr" anchorCtr="0">
            <a:normAutofit/>
          </a:bodyPr>
          <a:lstStyle/>
          <a:p>
            <a:pPr>
              <a:lnSpc>
                <a:spcPts val="5000"/>
              </a:lnSpc>
            </a:pPr>
            <a:r>
              <a:rPr kumimoji="1" lang="en-US" altLang="ko-KR" sz="4000" dirty="0">
                <a:solidFill>
                  <a:schemeClr val="bg1"/>
                </a:solidFill>
                <a:latin typeface="Helvetica" pitchFamily="2" charset="0"/>
              </a:rPr>
              <a:t>Pseudo-Class Balance Sampler (PCB) </a:t>
            </a:r>
          </a:p>
        </p:txBody>
      </p:sp>
      <p:sp>
        <p:nvSpPr>
          <p:cNvPr id="4100" name="TextBox 4099">
            <a:extLst>
              <a:ext uri="{FF2B5EF4-FFF2-40B4-BE49-F238E27FC236}">
                <a16:creationId xmlns:a16="http://schemas.microsoft.com/office/drawing/2014/main" id="{33C974EA-E3F2-6F66-5E61-1E5DCB86E4B9}"/>
              </a:ext>
            </a:extLst>
          </p:cNvPr>
          <p:cNvSpPr txBox="1"/>
          <p:nvPr/>
        </p:nvSpPr>
        <p:spPr>
          <a:xfrm>
            <a:off x="14706599" y="15072824"/>
            <a:ext cx="15091632" cy="700576"/>
          </a:xfrm>
          <a:prstGeom prst="rect">
            <a:avLst/>
          </a:prstGeom>
          <a:solidFill>
            <a:srgbClr val="1A427D">
              <a:alpha val="50020"/>
            </a:srgbClr>
          </a:solidFill>
        </p:spPr>
        <p:txBody>
          <a:bodyPr wrap="square" lIns="396000" tIns="36000" bIns="36000" rtlCol="0" anchor="ctr" anchorCtr="0">
            <a:normAutofit/>
          </a:bodyPr>
          <a:lstStyle/>
          <a:p>
            <a:pPr>
              <a:lnSpc>
                <a:spcPts val="5000"/>
              </a:lnSpc>
            </a:pPr>
            <a:r>
              <a:rPr kumimoji="1" lang="en-US" altLang="ko-KR" sz="4000" dirty="0">
                <a:solidFill>
                  <a:schemeClr val="bg1"/>
                </a:solidFill>
                <a:latin typeface="Helvetica" pitchFamily="2" charset="0"/>
              </a:rPr>
              <a:t>Description Augmentation 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52662A70-45DA-E74C-715D-9035E2F97F8A}"/>
              </a:ext>
            </a:extLst>
          </p:cNvPr>
          <p:cNvSpPr txBox="1"/>
          <p:nvPr/>
        </p:nvSpPr>
        <p:spPr>
          <a:xfrm>
            <a:off x="885980" y="12877800"/>
            <a:ext cx="13592020" cy="700576"/>
          </a:xfrm>
          <a:prstGeom prst="rect">
            <a:avLst/>
          </a:prstGeom>
          <a:solidFill>
            <a:srgbClr val="1A427D">
              <a:alpha val="50020"/>
            </a:srgbClr>
          </a:solidFill>
        </p:spPr>
        <p:txBody>
          <a:bodyPr wrap="square" lIns="396000" tIns="36000" bIns="36000" rtlCol="0" anchor="ctr" anchorCtr="0">
            <a:normAutofit/>
          </a:bodyPr>
          <a:lstStyle/>
          <a:p>
            <a:pPr>
              <a:lnSpc>
                <a:spcPts val="5000"/>
              </a:lnSpc>
            </a:pPr>
            <a:r>
              <a:rPr kumimoji="1" lang="en-US" altLang="ko-KR" sz="4000" dirty="0">
                <a:solidFill>
                  <a:schemeClr val="bg1"/>
                </a:solidFill>
                <a:latin typeface="Helvetica" pitchFamily="2" charset="0"/>
              </a:rPr>
              <a:t>Contributions</a:t>
            </a:r>
            <a:endParaRPr kumimoji="1" lang="en-US" altLang="ko-KR" sz="3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2831D752-D32A-FEB6-7F7B-B5239583C036}"/>
              </a:ext>
            </a:extLst>
          </p:cNvPr>
          <p:cNvSpPr txBox="1"/>
          <p:nvPr/>
        </p:nvSpPr>
        <p:spPr>
          <a:xfrm>
            <a:off x="937655" y="17223973"/>
            <a:ext cx="1341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3600" dirty="0">
                <a:latin typeface="Helvetica" pitchFamily="2" charset="0"/>
              </a:rPr>
              <a:t>In this active prompt learning set-up, traditional active learning has severe performance degradation. 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44CEDEA2-1089-9534-D95E-14EC5A2DD4A5}"/>
              </a:ext>
            </a:extLst>
          </p:cNvPr>
          <p:cNvSpPr txBox="1"/>
          <p:nvPr/>
        </p:nvSpPr>
        <p:spPr>
          <a:xfrm>
            <a:off x="937655" y="19830871"/>
            <a:ext cx="1399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 Our novel method, </a:t>
            </a:r>
            <a:r>
              <a:rPr lang="en" altLang="ko-Kore-KR" sz="3600" b="1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PCB</a:t>
            </a:r>
            <a: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, </a:t>
            </a:r>
            <a:r>
              <a:rPr lang="en" altLang="ko-Kore-KR" sz="3600" u="sng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rectifies the imbalance problem</a:t>
            </a:r>
            <a: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 and</a:t>
            </a:r>
            <a:b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</a:br>
            <a: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     </a:t>
            </a:r>
            <a:r>
              <a:rPr lang="en" altLang="ko-Kore-KR" sz="3600" u="sng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seamlessly integrates with conventional active learning methods.</a:t>
            </a:r>
            <a:endParaRPr lang="en" altLang="ko-Kore-KR" sz="3600" u="sng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107" name="TextBox 4106">
            <a:extLst>
              <a:ext uri="{FF2B5EF4-FFF2-40B4-BE49-F238E27FC236}">
                <a16:creationId xmlns:a16="http://schemas.microsoft.com/office/drawing/2014/main" id="{0E5B8126-EAB7-473A-58D5-95CD21098B57}"/>
              </a:ext>
            </a:extLst>
          </p:cNvPr>
          <p:cNvSpPr txBox="1"/>
          <p:nvPr/>
        </p:nvSpPr>
        <p:spPr>
          <a:xfrm>
            <a:off x="14744699" y="19354800"/>
            <a:ext cx="1505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3600" dirty="0">
                <a:latin typeface="Helvetica" pitchFamily="2" charset="0"/>
              </a:rPr>
              <a:t>(2) </a:t>
            </a:r>
            <a:r>
              <a:rPr lang="en" altLang="ko-Kore-KR" sz="3600" b="1" dirty="0">
                <a:latin typeface="Helvetica" pitchFamily="2" charset="0"/>
              </a:rPr>
              <a:t>AE</a:t>
            </a:r>
            <a:r>
              <a:rPr lang="en" altLang="ko-Kore-KR" sz="3600" dirty="0">
                <a:latin typeface="Helvetica" pitchFamily="2" charset="0"/>
              </a:rPr>
              <a:t>: </a:t>
            </a:r>
            <a:r>
              <a:rPr lang="en" altLang="ko-Kore-KR" sz="3600" u="sng" dirty="0">
                <a:latin typeface="Helvetica" pitchFamily="2" charset="0"/>
              </a:rPr>
              <a:t>A</a:t>
            </a:r>
            <a:r>
              <a:rPr lang="en" altLang="ko-Kore-KR" sz="3600" dirty="0">
                <a:latin typeface="Helvetica" pitchFamily="2" charset="0"/>
              </a:rPr>
              <a:t>verage </a:t>
            </a:r>
            <a:r>
              <a:rPr lang="en" altLang="ko-Kore-KR" sz="3600" u="sng" dirty="0">
                <a:latin typeface="Helvetica" pitchFamily="2" charset="0"/>
              </a:rPr>
              <a:t>E</a:t>
            </a:r>
            <a:r>
              <a:rPr lang="en" altLang="ko-Kore-KR" sz="3600" dirty="0">
                <a:latin typeface="Helvetica" pitchFamily="2" charset="0"/>
              </a:rPr>
              <a:t>mbedding first and calculate similarity</a:t>
            </a: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id="{8E56F8EF-9441-267E-7759-A1F7F0C4F62A}"/>
              </a:ext>
            </a:extLst>
          </p:cNvPr>
          <p:cNvSpPr txBox="1"/>
          <p:nvPr/>
        </p:nvSpPr>
        <p:spPr>
          <a:xfrm>
            <a:off x="14744699" y="15925800"/>
            <a:ext cx="1505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3600" dirty="0">
                <a:latin typeface="Helvetica" pitchFamily="2" charset="0"/>
              </a:rPr>
              <a:t>(1) </a:t>
            </a:r>
            <a:r>
              <a:rPr lang="en" altLang="ko-Kore-KR" sz="3600" b="1" dirty="0">
                <a:latin typeface="Helvetica" pitchFamily="2" charset="0"/>
              </a:rPr>
              <a:t>AS</a:t>
            </a:r>
            <a:r>
              <a:rPr lang="en" altLang="ko-Kore-KR" sz="3600" dirty="0">
                <a:latin typeface="Helvetica" pitchFamily="2" charset="0"/>
              </a:rPr>
              <a:t>: </a:t>
            </a:r>
            <a:r>
              <a:rPr lang="en" altLang="ko-Kore-KR" sz="3600" u="sng" dirty="0">
                <a:latin typeface="Helvetica" pitchFamily="2" charset="0"/>
              </a:rPr>
              <a:t>A</a:t>
            </a:r>
            <a:r>
              <a:rPr lang="en" altLang="ko-Kore-KR" sz="3600" dirty="0">
                <a:latin typeface="Helvetica" pitchFamily="2" charset="0"/>
              </a:rPr>
              <a:t>verage </a:t>
            </a:r>
            <a:r>
              <a:rPr lang="en" altLang="ko-Kore-KR" sz="3600" u="sng" dirty="0">
                <a:latin typeface="Helvetica" pitchFamily="2" charset="0"/>
              </a:rPr>
              <a:t>S</a:t>
            </a:r>
            <a:r>
              <a:rPr lang="en" altLang="ko-Kore-KR" sz="3600" dirty="0">
                <a:latin typeface="Helvetica" pitchFamily="2" charset="0"/>
              </a:rPr>
              <a:t>imilarity for each embedding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TextBox 4107">
                <a:extLst>
                  <a:ext uri="{FF2B5EF4-FFF2-40B4-BE49-F238E27FC236}">
                    <a16:creationId xmlns:a16="http://schemas.microsoft.com/office/drawing/2014/main" id="{CDF3A3E5-1C1E-B84B-932B-D240AA048C83}"/>
                  </a:ext>
                </a:extLst>
              </p:cNvPr>
              <p:cNvSpPr txBox="1"/>
              <p:nvPr/>
            </p:nvSpPr>
            <p:spPr>
              <a:xfrm>
                <a:off x="15426468" y="16554681"/>
                <a:ext cx="9262332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ore-KR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ko-Kore-KR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ore-KR" sz="36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ko-Kore-KR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altLang="ko-Kore-K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ore-KR" sz="3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ore-KR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ore-KR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108" name="TextBox 4107">
                <a:extLst>
                  <a:ext uri="{FF2B5EF4-FFF2-40B4-BE49-F238E27FC236}">
                    <a16:creationId xmlns:a16="http://schemas.microsoft.com/office/drawing/2014/main" id="{CDF3A3E5-1C1E-B84B-932B-D240AA048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468" y="16554681"/>
                <a:ext cx="9262332" cy="12761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9" name="TextBox 4108">
                <a:extLst>
                  <a:ext uri="{FF2B5EF4-FFF2-40B4-BE49-F238E27FC236}">
                    <a16:creationId xmlns:a16="http://schemas.microsoft.com/office/drawing/2014/main" id="{5394CDE9-6FB9-8A6A-62CB-AC1EB7DD3D97}"/>
                  </a:ext>
                </a:extLst>
              </p:cNvPr>
              <p:cNvSpPr txBox="1"/>
              <p:nvPr/>
            </p:nvSpPr>
            <p:spPr>
              <a:xfrm>
                <a:off x="15407418" y="17643666"/>
                <a:ext cx="10957782" cy="163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ore-KR" sz="3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ore-KR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ore-KR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ore-KR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altLang="ko-Kore-K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ore-KR" sz="3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ko-Kore-K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ore-KR" sz="3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𝑖𝑚𝑔</m:t>
                                          </m:r>
                                        </m:sub>
                                      </m:sSub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𝑡𝑥𝑡</m:t>
                                          </m:r>
                                        </m:sub>
                                        <m:sup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ko-Kore-KR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altLang="ko-Kore-KR" sz="3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ore-K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ore-KR" sz="3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ore-KR" sz="36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ore-KR" sz="3600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ko-Kore-KR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ko-Kore-KR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ore-KR" sz="36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ko-Kore-KR" sz="36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𝑖𝑚𝑔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ore-KR" sz="3600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𝑡𝑥𝑡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, </m:t>
                                                  </m:r>
                                                  <m:r>
                                                    <a:rPr lang="en-US" altLang="ko-Kore-KR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altLang="ko-Kore-KR" sz="36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r>
                                            <a:rPr lang="en-US" altLang="ko-Kore-KR" sz="36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  <m:r>
                                        <a:rPr lang="en-US" altLang="ko-Kore-KR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109" name="TextBox 4108">
                <a:extLst>
                  <a:ext uri="{FF2B5EF4-FFF2-40B4-BE49-F238E27FC236}">
                    <a16:creationId xmlns:a16="http://schemas.microsoft.com/office/drawing/2014/main" id="{5394CDE9-6FB9-8A6A-62CB-AC1EB7DD3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418" y="17643666"/>
                <a:ext cx="10957782" cy="16349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0" name="TextBox 4109">
                <a:extLst>
                  <a:ext uri="{FF2B5EF4-FFF2-40B4-BE49-F238E27FC236}">
                    <a16:creationId xmlns:a16="http://schemas.microsoft.com/office/drawing/2014/main" id="{62781454-CD9E-7CC8-8F25-E0994E618311}"/>
                  </a:ext>
                </a:extLst>
              </p:cNvPr>
              <p:cNvSpPr txBox="1"/>
              <p:nvPr/>
            </p:nvSpPr>
            <p:spPr>
              <a:xfrm>
                <a:off x="15426468" y="20116800"/>
                <a:ext cx="15053532" cy="117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ore-KR" sz="36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altLang="ko-Kore-K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ko-Kore-K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ore-KR" sz="36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ko-Kore-KR" sz="3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𝑖𝑚𝑔</m:t>
                                        </m:r>
                                      </m:sub>
                                    </m:sSub>
                                    <m:r>
                                      <a:rPr lang="en-US" altLang="ko-Kore-KR" sz="36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Sup>
                                      <m:sSubSupPr>
                                        <m:ctrlP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𝑡𝑥𝑡</m:t>
                                        </m:r>
                                      </m:sub>
                                      <m:sup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func>
                                <m:r>
                                  <a:rPr lang="en-US" altLang="ko-Kore-KR" sz="3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ko-Kore-KR" sz="36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ko-Kore-KR" sz="3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ore-KR" sz="36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altLang="ko-Kore-KR" sz="3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ko-Kore-K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ore-KR" sz="36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ore-KR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ore-KR" sz="36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ore-KR" sz="3600" i="1">
                                                <a:latin typeface="Cambria Math" panose="02040503050406030204" pitchFamily="18" charset="0"/>
                                              </a:rPr>
                                              <m:t>𝑖𝑚𝑔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ore-KR" sz="3600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ore-KR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ore-KR" sz="36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ore-KR" sz="3600" i="1">
                                                <a:latin typeface="Cambria Math" panose="02040503050406030204" pitchFamily="18" charset="0"/>
                                              </a:rPr>
                                              <m:t>𝑡𝑥𝑡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ore-KR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altLang="ko-Kore-KR" sz="36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altLang="ko-Kore-KR" sz="36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r>
                                  <a:rPr lang="en-US" altLang="ko-Kore-KR" sz="3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ko-KR" altLang="en-US" sz="3600" dirty="0">
                    <a:latin typeface="Helvetica" pitchFamily="2" charset="0"/>
                  </a:rPr>
                  <a:t> </a:t>
                </a:r>
                <a:r>
                  <a:rPr lang="en-US" altLang="ko-KR" sz="3600" dirty="0">
                    <a:latin typeface="Helvetica" pitchFamily="2" charset="0"/>
                  </a:rPr>
                  <a:t>,</a:t>
                </a:r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110" name="TextBox 4109">
                <a:extLst>
                  <a:ext uri="{FF2B5EF4-FFF2-40B4-BE49-F238E27FC236}">
                    <a16:creationId xmlns:a16="http://schemas.microsoft.com/office/drawing/2014/main" id="{62781454-CD9E-7CC8-8F25-E0994E61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468" y="20116800"/>
                <a:ext cx="15053532" cy="1176219"/>
              </a:xfrm>
              <a:prstGeom prst="rect">
                <a:avLst/>
              </a:prstGeom>
              <a:blipFill>
                <a:blip r:embed="rId12"/>
                <a:stretch>
                  <a:fillRect l="-422" t="-47312" b="-80645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F9796A41-C8AF-1D74-C19D-61C1A7D36241}"/>
                  </a:ext>
                </a:extLst>
              </p:cNvPr>
              <p:cNvSpPr txBox="1"/>
              <p:nvPr/>
            </p:nvSpPr>
            <p:spPr>
              <a:xfrm>
                <a:off x="23317200" y="20040600"/>
                <a:ext cx="4953000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𝑡𝑥𝑡</m:t>
                          </m:r>
                        </m:sub>
                        <m:sup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ko-Kore-K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ore-KR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𝑡𝑥𝑡</m:t>
                              </m:r>
                            </m:sub>
                            <m:sup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ore-K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F9796A41-C8AF-1D74-C19D-61C1A7D3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200" y="20040600"/>
                <a:ext cx="4953000" cy="1276119"/>
              </a:xfrm>
              <a:prstGeom prst="rect">
                <a:avLst/>
              </a:prstGeom>
              <a:blipFill>
                <a:blip r:embed="rId13"/>
                <a:stretch>
                  <a:fillRect l="-512" t="-151485" b="-22772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5" name="그림 4114">
            <a:extLst>
              <a:ext uri="{FF2B5EF4-FFF2-40B4-BE49-F238E27FC236}">
                <a16:creationId xmlns:a16="http://schemas.microsoft.com/office/drawing/2014/main" id="{0924333A-3DDD-AE0C-119D-33B233545E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530505" y="5653191"/>
            <a:ext cx="4182486" cy="4680000"/>
          </a:xfrm>
          <a:prstGeom prst="rect">
            <a:avLst/>
          </a:prstGeom>
        </p:spPr>
      </p:pic>
      <p:pic>
        <p:nvPicPr>
          <p:cNvPr id="4118" name="그림 4117">
            <a:extLst>
              <a:ext uri="{FF2B5EF4-FFF2-40B4-BE49-F238E27FC236}">
                <a16:creationId xmlns:a16="http://schemas.microsoft.com/office/drawing/2014/main" id="{76582E00-7752-90CA-9A38-6DE13F4AF8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13625" y="10287000"/>
            <a:ext cx="4155298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TextBox 4118">
                <a:extLst>
                  <a:ext uri="{FF2B5EF4-FFF2-40B4-BE49-F238E27FC236}">
                    <a16:creationId xmlns:a16="http://schemas.microsoft.com/office/drawing/2014/main" id="{B9E7BB18-44E2-C29C-E0E1-0E70167523A2}"/>
                  </a:ext>
                </a:extLst>
              </p:cNvPr>
              <p:cNvSpPr txBox="1"/>
              <p:nvPr/>
            </p:nvSpPr>
            <p:spPr>
              <a:xfrm>
                <a:off x="14744699" y="6101669"/>
                <a:ext cx="10785806" cy="1265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ko-Kore-KR" sz="3600" b="1" dirty="0">
                    <a:latin typeface="Helvetica" pitchFamily="2" charset="0"/>
                  </a:rPr>
                  <a:t>INPUT: </a:t>
                </a:r>
                <a:r>
                  <a:rPr lang="en" altLang="ko-Kore-KR" sz="3600" dirty="0">
                    <a:latin typeface="Helvetica" pitchFamily="2" charset="0"/>
                  </a:rPr>
                  <a:t>the number of samples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, query set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, estimated labeled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ko-Kore-K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ore-K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ore-KR" sz="3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ore-KR" sz="3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, pseudo-labeled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ko-Kore-K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119" name="TextBox 4118">
                <a:extLst>
                  <a:ext uri="{FF2B5EF4-FFF2-40B4-BE49-F238E27FC236}">
                    <a16:creationId xmlns:a16="http://schemas.microsoft.com/office/drawing/2014/main" id="{B9E7BB18-44E2-C29C-E0E1-0E7016752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699" y="6101669"/>
                <a:ext cx="10785806" cy="1265603"/>
              </a:xfrm>
              <a:prstGeom prst="rect">
                <a:avLst/>
              </a:prstGeom>
              <a:blipFill>
                <a:blip r:embed="rId16"/>
                <a:stretch>
                  <a:fillRect l="-1752" t="-7692" b="-13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0" name="TextBox 4119">
                <a:extLst>
                  <a:ext uri="{FF2B5EF4-FFF2-40B4-BE49-F238E27FC236}">
                    <a16:creationId xmlns:a16="http://schemas.microsoft.com/office/drawing/2014/main" id="{0DBDF835-96FE-B31A-C9FC-5A90C2D52EA7}"/>
                  </a:ext>
                </a:extLst>
              </p:cNvPr>
              <p:cNvSpPr txBox="1"/>
              <p:nvPr/>
            </p:nvSpPr>
            <p:spPr>
              <a:xfrm>
                <a:off x="14744698" y="12344400"/>
                <a:ext cx="1086892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15963" indent="-715963"/>
                <a:r>
                  <a:rPr lang="en-US" altLang="ko-KR" sz="3600" dirty="0">
                    <a:latin typeface="Helvetica" pitchFamily="2" charset="0"/>
                  </a:rPr>
                  <a:t>(1) Reducing the imbalance when constructing the query set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ko-KR" sz="3600" dirty="0">
                  <a:latin typeface="Helvetica" pitchFamily="2" charset="0"/>
                </a:endParaRPr>
              </a:p>
              <a:p>
                <a:pPr marL="715963" indent="-715963"/>
                <a:r>
                  <a:rPr lang="en" altLang="ko-Kore-KR" sz="3600" dirty="0">
                    <a:latin typeface="Helvetica" pitchFamily="2" charset="0"/>
                  </a:rPr>
                  <a:t>(2) Improving the accuracy in comparison to the active learning</a:t>
                </a:r>
                <a:r>
                  <a:rPr lang="ko-KR" altLang="en-US" sz="3600" dirty="0">
                    <a:latin typeface="Helvetica" pitchFamily="2" charset="0"/>
                  </a:rPr>
                  <a:t> </a:t>
                </a:r>
                <a:r>
                  <a:rPr lang="en-US" altLang="ko-KR" sz="3600" dirty="0">
                    <a:latin typeface="Helvetica" pitchFamily="2" charset="0"/>
                  </a:rPr>
                  <a:t>without PCB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120" name="TextBox 4119">
                <a:extLst>
                  <a:ext uri="{FF2B5EF4-FFF2-40B4-BE49-F238E27FC236}">
                    <a16:creationId xmlns:a16="http://schemas.microsoft.com/office/drawing/2014/main" id="{0DBDF835-96FE-B31A-C9FC-5A90C2D52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698" y="12344400"/>
                <a:ext cx="10868927" cy="2862322"/>
              </a:xfrm>
              <a:prstGeom prst="rect">
                <a:avLst/>
              </a:prstGeom>
              <a:blipFill>
                <a:blip r:embed="rId17"/>
                <a:stretch>
                  <a:fillRect l="-1739" t="-31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1" name="직사각형 4120">
            <a:extLst>
              <a:ext uri="{FF2B5EF4-FFF2-40B4-BE49-F238E27FC236}">
                <a16:creationId xmlns:a16="http://schemas.microsoft.com/office/drawing/2014/main" id="{85D7EB22-5419-16A3-AFBB-C11E3EEFC1F9}"/>
              </a:ext>
            </a:extLst>
          </p:cNvPr>
          <p:cNvSpPr/>
          <p:nvPr/>
        </p:nvSpPr>
        <p:spPr>
          <a:xfrm>
            <a:off x="14744699" y="5848001"/>
            <a:ext cx="10785805" cy="6319848"/>
          </a:xfrm>
          <a:prstGeom prst="rect">
            <a:avLst/>
          </a:prstGeom>
          <a:noFill/>
          <a:ln w="19050">
            <a:solidFill>
              <a:srgbClr val="1A42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123" name="TextBox 4122">
            <a:extLst>
              <a:ext uri="{FF2B5EF4-FFF2-40B4-BE49-F238E27FC236}">
                <a16:creationId xmlns:a16="http://schemas.microsoft.com/office/drawing/2014/main" id="{3AADECC0-B801-413F-886F-233911B5F99C}"/>
              </a:ext>
            </a:extLst>
          </p:cNvPr>
          <p:cNvSpPr txBox="1"/>
          <p:nvPr/>
        </p:nvSpPr>
        <p:spPr>
          <a:xfrm>
            <a:off x="19032702" y="5552534"/>
            <a:ext cx="26080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3600" b="1" dirty="0">
                <a:latin typeface="Helvetica" pitchFamily="2" charset="0"/>
              </a:rPr>
              <a:t>Algorithm</a:t>
            </a:r>
            <a:endParaRPr kumimoji="1" lang="ko-Kore-KR" altLang="en-US" sz="3600" b="1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1E209-CD74-62A0-56D1-2CBAA84E711C}"/>
              </a:ext>
            </a:extLst>
          </p:cNvPr>
          <p:cNvSpPr txBox="1"/>
          <p:nvPr/>
        </p:nvSpPr>
        <p:spPr>
          <a:xfrm>
            <a:off x="937655" y="13804171"/>
            <a:ext cx="1341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3600" dirty="0">
                <a:latin typeface="Helvetica" pitchFamily="2" charset="0"/>
              </a:rPr>
              <a:t>Prompt learning is widely used in pretrained VLMs (e.g., CLIP) to adapt to a target task.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B95FE-9658-16B4-0D10-9A3A4A09003A}"/>
              </a:ext>
            </a:extLst>
          </p:cNvPr>
          <p:cNvSpPr txBox="1"/>
          <p:nvPr/>
        </p:nvSpPr>
        <p:spPr>
          <a:xfrm>
            <a:off x="937655" y="15851080"/>
            <a:ext cx="1376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How to get them from an unlabeled pool?</a:t>
            </a:r>
            <a:b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</a:br>
            <a:r>
              <a:rPr lang="en" altLang="ko-Kore-KR" sz="36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                                                            </a:t>
            </a:r>
            <a:r>
              <a:rPr lang="en" altLang="ko-Kore-KR" sz="3600" b="1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Active prompt learning</a:t>
            </a:r>
            <a:endParaRPr lang="en" altLang="ko-Kore-KR" sz="36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BDA82F-CDEA-27A3-8B0F-A7D5A2605DE4}"/>
                  </a:ext>
                </a:extLst>
              </p:cNvPr>
              <p:cNvSpPr txBox="1"/>
              <p:nvPr/>
            </p:nvSpPr>
            <p:spPr>
              <a:xfrm>
                <a:off x="14744699" y="7535338"/>
                <a:ext cx="10785806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ore-KR" sz="3600" b="1" dirty="0">
                    <a:latin typeface="Helvetica" pitchFamily="2" charset="0"/>
                  </a:rPr>
                  <a:t>for</a:t>
                </a:r>
                <a:r>
                  <a:rPr lang="en-US" altLang="ko-Kore-KR" sz="36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 </a:t>
                </a:r>
                <a:r>
                  <a:rPr lang="en" altLang="ko-Kore-KR" sz="3600" b="1" dirty="0">
                    <a:latin typeface="Helvetica" pitchFamily="2" charset="0"/>
                  </a:rPr>
                  <a:t>do</a:t>
                </a:r>
                <a:r>
                  <a:rPr lang="en" altLang="ko-Kore-KR" sz="3600" dirty="0">
                    <a:latin typeface="Helvetica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BDA82F-CDEA-27A3-8B0F-A7D5A260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699" y="7535338"/>
                <a:ext cx="10785806" cy="656846"/>
              </a:xfrm>
              <a:prstGeom prst="rect">
                <a:avLst/>
              </a:prstGeom>
              <a:blipFill>
                <a:blip r:embed="rId18"/>
                <a:stretch>
                  <a:fillRect l="-1752" t="-13889" b="-324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3FEFD4A-1F91-7017-9148-4C4191BEF22F}"/>
              </a:ext>
            </a:extLst>
          </p:cNvPr>
          <p:cNvSpPr txBox="1"/>
          <p:nvPr/>
        </p:nvSpPr>
        <p:spPr>
          <a:xfrm>
            <a:off x="14744699" y="11382754"/>
            <a:ext cx="10785806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3600" b="1" dirty="0">
                <a:latin typeface="Helvetica" pitchFamily="2" charset="0"/>
              </a:rPr>
              <a:t>end</a:t>
            </a:r>
            <a:endParaRPr lang="en" altLang="ko-Kore-KR" sz="3600" b="1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8DDE46-FD06-4730-2792-024B0C5DDA7E}"/>
                  </a:ext>
                </a:extLst>
              </p:cNvPr>
              <p:cNvSpPr txBox="1"/>
              <p:nvPr/>
            </p:nvSpPr>
            <p:spPr>
              <a:xfrm>
                <a:off x="15289614" y="8162553"/>
                <a:ext cx="10123087" cy="1231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ko-Kore-KR" sz="3600" dirty="0">
                    <a:latin typeface="Helvetica" pitchFamily="2" charset="0"/>
                  </a:rPr>
                  <a:t>1. Select class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, the smallest number of class</a:t>
                </a:r>
                <a:br>
                  <a:rPr lang="en" altLang="ko-Kore-KR" sz="3600" dirty="0">
                    <a:latin typeface="Helvetica" pitchFamily="2" charset="0"/>
                  </a:rPr>
                </a:br>
                <a:r>
                  <a:rPr lang="en" altLang="ko-Kore-KR" sz="3600" dirty="0">
                    <a:latin typeface="Helvetica" pitchFamily="2" charset="0"/>
                  </a:rPr>
                  <a:t>    samples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ko-Kore-K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8DDE46-FD06-4730-2792-024B0C5D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614" y="8162553"/>
                <a:ext cx="10123087" cy="1231812"/>
              </a:xfrm>
              <a:prstGeom prst="rect">
                <a:avLst/>
              </a:prstGeom>
              <a:blipFill>
                <a:blip r:embed="rId19"/>
                <a:stretch>
                  <a:fillRect l="-1806" t="-7426" b="-168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FE8332-E736-7BA8-440E-9F53856EF608}"/>
                  </a:ext>
                </a:extLst>
              </p:cNvPr>
              <p:cNvSpPr txBox="1"/>
              <p:nvPr/>
            </p:nvSpPr>
            <p:spPr>
              <a:xfrm>
                <a:off x="15289614" y="9360691"/>
                <a:ext cx="10206208" cy="656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ko-Kore-KR" sz="3600" dirty="0">
                    <a:latin typeface="Helvetica" pitchFamily="2" charset="0"/>
                  </a:rPr>
                  <a:t>2. Select </a:t>
                </a:r>
                <a:r>
                  <a:rPr lang="en-US" altLang="ko-Kore-KR" sz="3600" dirty="0">
                    <a:latin typeface="Helvetica" pitchFamily="2" charset="0"/>
                  </a:rPr>
                  <a:t>one sample pseudo-labeled as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ko-Kore-K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ore-KR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FE8332-E736-7BA8-440E-9F53856EF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614" y="9360691"/>
                <a:ext cx="10206208" cy="656398"/>
              </a:xfrm>
              <a:prstGeom prst="rect">
                <a:avLst/>
              </a:prstGeom>
              <a:blipFill>
                <a:blip r:embed="rId20"/>
                <a:stretch>
                  <a:fillRect l="-1739" t="-13462" r="-124" b="-34615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9FB9D2-FA3C-4EC2-4979-2235FAA4F858}"/>
                  </a:ext>
                </a:extLst>
              </p:cNvPr>
              <p:cNvSpPr txBox="1"/>
              <p:nvPr/>
            </p:nvSpPr>
            <p:spPr>
              <a:xfrm>
                <a:off x="15289614" y="10045771"/>
                <a:ext cx="10389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ore-KR" sz="3600" dirty="0">
                    <a:latin typeface="Helvetica" pitchFamily="2" charset="0"/>
                  </a:rPr>
                  <a:t>3. Update query set </a:t>
                </a:r>
                <a14:m>
                  <m:oMath xmlns:m="http://schemas.openxmlformats.org/officeDocument/2006/math">
                    <m:r>
                      <a:rPr lang="en-US" altLang="ko-Kore-KR" sz="3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" altLang="ko-Kore-KR" sz="3600" dirty="0">
                    <a:latin typeface="Helvetica" pitchFamily="2" charset="0"/>
                  </a:rPr>
                  <a:t> by adding the selected one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9FB9D2-FA3C-4EC2-4979-2235FAA4F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614" y="10045771"/>
                <a:ext cx="10389786" cy="646331"/>
              </a:xfrm>
              <a:prstGeom prst="rect">
                <a:avLst/>
              </a:prstGeom>
              <a:blipFill>
                <a:blip r:embed="rId21"/>
                <a:stretch>
                  <a:fillRect l="-1707" t="-15686" b="-35294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8AB50F-0796-2314-D8A1-4946DE1191DD}"/>
                  </a:ext>
                </a:extLst>
              </p:cNvPr>
              <p:cNvSpPr txBox="1"/>
              <p:nvPr/>
            </p:nvSpPr>
            <p:spPr>
              <a:xfrm>
                <a:off x="15289614" y="10731337"/>
                <a:ext cx="10123087" cy="663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ore-KR" sz="3600" dirty="0">
                    <a:latin typeface="Helvetica" pitchFamily="2" charset="0"/>
                  </a:rPr>
                  <a:t>4. Update estimated labeled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ko-Kore-K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ore-KR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ore-KR" sz="3600" dirty="0">
                    <a:latin typeface="Helvetica" pitchFamily="2" charset="0"/>
                  </a:rPr>
                  <a:t> </a:t>
                </a:r>
                <a:endParaRPr lang="en" altLang="ko-Kore-KR" sz="3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8AB50F-0796-2314-D8A1-4946DE11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614" y="10731337"/>
                <a:ext cx="10123087" cy="663195"/>
              </a:xfrm>
              <a:prstGeom prst="rect">
                <a:avLst/>
              </a:prstGeom>
              <a:blipFill>
                <a:blip r:embed="rId22"/>
                <a:stretch>
                  <a:fillRect l="-1752" t="-9259" b="-3333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B8C88C5-B47B-F7EF-3A9C-ED1BBF1FB0E7}"/>
              </a:ext>
            </a:extLst>
          </p:cNvPr>
          <p:cNvSpPr txBox="1"/>
          <p:nvPr/>
        </p:nvSpPr>
        <p:spPr>
          <a:xfrm>
            <a:off x="937655" y="15118638"/>
            <a:ext cx="1341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3600" b="1" u="sng" dirty="0">
                <a:latin typeface="Helvetica" pitchFamily="2" charset="0"/>
              </a:rPr>
              <a:t>Assumption</a:t>
            </a:r>
            <a:r>
              <a:rPr lang="en-US" altLang="ko-Kore-KR" sz="3600" b="1" dirty="0">
                <a:latin typeface="Helvetica" pitchFamily="2" charset="0"/>
              </a:rPr>
              <a:t>:</a:t>
            </a:r>
            <a:r>
              <a:rPr lang="en-US" altLang="ko-Kore-KR" sz="3600" dirty="0">
                <a:latin typeface="Helvetica" pitchFamily="2" charset="0"/>
              </a:rPr>
              <a:t> A few examples for all the classes are given.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7D4E3-81D7-B504-1FF5-028E6A0ACF18}"/>
              </a:ext>
            </a:extLst>
          </p:cNvPr>
          <p:cNvSpPr txBox="1"/>
          <p:nvPr/>
        </p:nvSpPr>
        <p:spPr>
          <a:xfrm>
            <a:off x="937655" y="18461021"/>
            <a:ext cx="1341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3600" b="1" u="sng" dirty="0">
                <a:latin typeface="Helvetica" pitchFamily="2" charset="0"/>
              </a:rPr>
              <a:t>Findings</a:t>
            </a:r>
            <a:r>
              <a:rPr lang="en" altLang="ko-Kore-KR" sz="3600" dirty="0">
                <a:latin typeface="Helvetica" pitchFamily="2" charset="0"/>
              </a:rPr>
              <a:t>:</a:t>
            </a:r>
            <a:r>
              <a:rPr lang="en" altLang="ko-Kore-KR" sz="3600" i="1" dirty="0">
                <a:latin typeface="Helvetica" pitchFamily="2" charset="0"/>
              </a:rPr>
              <a:t> </a:t>
            </a:r>
            <a:r>
              <a:rPr lang="en" altLang="ko-Kore-KR" sz="3600" dirty="0">
                <a:latin typeface="Helvetica" pitchFamily="2" charset="0"/>
              </a:rPr>
              <a:t>Class imbalance in active learning queries makes</a:t>
            </a:r>
            <a:br>
              <a:rPr lang="en" altLang="ko-Kore-KR" sz="3600" dirty="0">
                <a:latin typeface="Helvetica" pitchFamily="2" charset="0"/>
              </a:rPr>
            </a:br>
            <a:r>
              <a:rPr lang="en" altLang="ko-Kore-KR" sz="3600" dirty="0">
                <a:latin typeface="Helvetica" pitchFamily="2" charset="0"/>
              </a:rPr>
              <a:t>                 VLMs more biased.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CA7C1-4DA4-6397-07DB-520B8E8DB5C6}"/>
              </a:ext>
            </a:extLst>
          </p:cNvPr>
          <p:cNvSpPr txBox="1"/>
          <p:nvPr/>
        </p:nvSpPr>
        <p:spPr>
          <a:xfrm>
            <a:off x="26280636" y="5848001"/>
            <a:ext cx="14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/>
            <a:r>
              <a:rPr lang="en-US" altLang="ko-KR" sz="3600" dirty="0">
                <a:latin typeface="Helvetica" pitchFamily="2" charset="0"/>
              </a:rPr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altLang="ko-Kore-KR" sz="3600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C395D-B9E6-DCC8-21E8-1423E3AFCAFF}"/>
              </a:ext>
            </a:extLst>
          </p:cNvPr>
          <p:cNvSpPr txBox="1"/>
          <p:nvPr/>
        </p:nvSpPr>
        <p:spPr>
          <a:xfrm>
            <a:off x="26293032" y="10495026"/>
            <a:ext cx="14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/>
            <a:r>
              <a:rPr lang="en-US" altLang="ko-KR" sz="3600" dirty="0">
                <a:latin typeface="Helvetica" pitchFamily="2" charset="0"/>
              </a:rPr>
              <a:t>(2)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altLang="ko-Kore-KR" sz="3600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8159FA-34D3-4F26-01E9-A75F5780D0FD}"/>
                  </a:ext>
                </a:extLst>
              </p:cNvPr>
              <p:cNvSpPr txBox="1"/>
              <p:nvPr/>
            </p:nvSpPr>
            <p:spPr>
              <a:xfrm>
                <a:off x="34028268" y="17237225"/>
                <a:ext cx="6560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ko-Kore-KR" sz="2000" dirty="0">
                    <a:latin typeface="Helvetica" pitchFamily="2" charset="0"/>
                  </a:rPr>
                  <a:t>(# selected samples / # unlabeled samples) </a:t>
                </a:r>
                <a14:m>
                  <m:oMath xmlns:m="http://schemas.openxmlformats.org/officeDocument/2006/math">
                    <m:r>
                      <a:rPr lang="en" altLang="ko-Kore-K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" altLang="ko-Kore-KR" sz="2000" dirty="0">
                    <a:latin typeface="Helvetica" pitchFamily="2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8159FA-34D3-4F26-01E9-A75F5780D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8268" y="17237225"/>
                <a:ext cx="6560158" cy="400110"/>
              </a:xfrm>
              <a:prstGeom prst="rect">
                <a:avLst/>
              </a:prstGeom>
              <a:blipFill>
                <a:blip r:embed="rId23"/>
                <a:stretch>
                  <a:fillRect l="-929" t="-7692" b="-2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9266</TotalTime>
  <Words>354</Words>
  <Application>Microsoft Office PowerPoint</Application>
  <PresentationFormat>사용자 지정</PresentationFormat>
  <Paragraphs>44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Avenir Next Medium</vt:lpstr>
      <vt:lpstr>Helvetica Light</vt:lpstr>
      <vt:lpstr>Arial</vt:lpstr>
      <vt:lpstr>Calibri</vt:lpstr>
      <vt:lpstr>Cambria Math</vt:lpstr>
      <vt:lpstr>Helvetica</vt:lpstr>
      <vt:lpstr>Wingdings</vt:lpstr>
      <vt:lpstr>Office Theme</vt:lpstr>
      <vt:lpstr>Active Prompt Learning in Visual Language Models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Jae-Gil Lee</cp:lastModifiedBy>
  <cp:revision>109</cp:revision>
  <dcterms:created xsi:type="dcterms:W3CDTF">2014-05-29T01:41:03Z</dcterms:created>
  <dcterms:modified xsi:type="dcterms:W3CDTF">2024-05-28T05:30:48Z</dcterms:modified>
</cp:coreProperties>
</file>